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56" r:id="rId1"/>
    <p:sldMasterId id="2147483663" r:id="rId2"/>
  </p:sldMasterIdLst>
  <p:notesMasterIdLst>
    <p:notesMasterId r:id="rId41"/>
  </p:notesMasterIdLst>
  <p:handoutMasterIdLst>
    <p:handoutMasterId r:id="rId42"/>
  </p:handoutMasterIdLst>
  <p:sldIdLst>
    <p:sldId id="263" r:id="rId3"/>
    <p:sldId id="513" r:id="rId4"/>
    <p:sldId id="590" r:id="rId5"/>
    <p:sldId id="1100" r:id="rId6"/>
    <p:sldId id="966" r:id="rId7"/>
    <p:sldId id="1108" r:id="rId8"/>
    <p:sldId id="1101" r:id="rId9"/>
    <p:sldId id="971" r:id="rId10"/>
    <p:sldId id="973" r:id="rId11"/>
    <p:sldId id="982" r:id="rId12"/>
    <p:sldId id="985" r:id="rId13"/>
    <p:sldId id="1110" r:id="rId14"/>
    <p:sldId id="986" r:id="rId15"/>
    <p:sldId id="1103" r:id="rId16"/>
    <p:sldId id="1104" r:id="rId17"/>
    <p:sldId id="1105" r:id="rId18"/>
    <p:sldId id="1106" r:id="rId19"/>
    <p:sldId id="1107" r:id="rId20"/>
    <p:sldId id="988" r:id="rId21"/>
    <p:sldId id="990" r:id="rId22"/>
    <p:sldId id="991" r:id="rId23"/>
    <p:sldId id="992" r:id="rId24"/>
    <p:sldId id="993" r:id="rId25"/>
    <p:sldId id="994" r:id="rId26"/>
    <p:sldId id="995" r:id="rId27"/>
    <p:sldId id="1111" r:id="rId28"/>
    <p:sldId id="1112" r:id="rId29"/>
    <p:sldId id="1113" r:id="rId30"/>
    <p:sldId id="1114" r:id="rId31"/>
    <p:sldId id="1115" r:id="rId32"/>
    <p:sldId id="1116" r:id="rId33"/>
    <p:sldId id="1117" r:id="rId34"/>
    <p:sldId id="1118" r:id="rId35"/>
    <p:sldId id="1119" r:id="rId36"/>
    <p:sldId id="1120" r:id="rId37"/>
    <p:sldId id="1121" r:id="rId38"/>
    <p:sldId id="1122" r:id="rId39"/>
    <p:sldId id="1123" r:id="rId40"/>
  </p:sldIdLst>
  <p:sldSz cx="9144000" cy="6858000" type="screen4x3"/>
  <p:notesSz cx="6735763" cy="9866313"/>
  <p:defaultTextStyle>
    <a:defPPr>
      <a:defRPr lang="ja-JP"/>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292">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作成者" initials="A" lastIdx="3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F7EE"/>
    <a:srgbClr val="F9E9CB"/>
    <a:srgbClr val="F5DAA9"/>
    <a:srgbClr val="E8AD5F"/>
    <a:srgbClr val="1EA79D"/>
    <a:srgbClr val="4F9D99"/>
    <a:srgbClr val="499491"/>
    <a:srgbClr val="DDEEED"/>
    <a:srgbClr val="A0D2CF"/>
    <a:srgbClr val="69BD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間スタイル 2 - アクセント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38B1855-1B75-4FBE-930C-398BA8C253C6}" styleName="テーマ スタイル 2 - アクセント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27102A9-8310-4765-A935-A1911B00CA55}" styleName="淡色スタイル 1 - アクセント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中間スタイル 4 - アクセント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1FECB4D8-DB02-4DC6-A0A2-4F2EBAE1DC90}" styleName="中間スタイル 1 - アクセント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2DE63D5-997A-4646-A377-4702673A728D}" styleName="淡色スタイル 2 - アクセント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E171933-4619-4E11-9A3F-F7608DF75F80}" styleName="中間スタイル 1 - アクセント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5758FB7-9AC5-4552-8A53-C91805E547FA}" styleName="テーマ スタイル 1 - アクセント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86" autoAdjust="0"/>
    <p:restoredTop sz="85341" autoAdjust="0"/>
  </p:normalViewPr>
  <p:slideViewPr>
    <p:cSldViewPr snapToObjects="1">
      <p:cViewPr varScale="1">
        <p:scale>
          <a:sx n="90" d="100"/>
          <a:sy n="90" d="100"/>
        </p:scale>
        <p:origin x="2274" y="78"/>
      </p:cViewPr>
      <p:guideLst>
        <p:guide orient="horz" pos="4292"/>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00" d="100"/>
        <a:sy n="2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handoutMaster" Target="handoutMasters/handoutMaster1.xml"/><Relationship Id="rId47"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commentAuthors" Target="commentAuthor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1" y="1"/>
            <a:ext cx="2918227" cy="493929"/>
          </a:xfrm>
          <a:prstGeom prst="rect">
            <a:avLst/>
          </a:prstGeom>
        </p:spPr>
        <p:txBody>
          <a:bodyPr vert="horz" lIns="87764" tIns="43882" rIns="87764" bIns="43882" rtlCol="0"/>
          <a:lstStyle>
            <a:lvl1pPr algn="l">
              <a:defRPr sz="1200"/>
            </a:lvl1pPr>
          </a:lstStyle>
          <a:p>
            <a:endParaRPr kumimoji="1" lang="ja-JP" altLang="en-US" dirty="0"/>
          </a:p>
        </p:txBody>
      </p:sp>
      <p:sp>
        <p:nvSpPr>
          <p:cNvPr id="3" name="日付プレースホルダー 2"/>
          <p:cNvSpPr>
            <a:spLocks noGrp="1"/>
          </p:cNvSpPr>
          <p:nvPr>
            <p:ph type="dt" sz="quarter" idx="1"/>
          </p:nvPr>
        </p:nvSpPr>
        <p:spPr>
          <a:xfrm>
            <a:off x="3816028" y="1"/>
            <a:ext cx="2918227" cy="493929"/>
          </a:xfrm>
          <a:prstGeom prst="rect">
            <a:avLst/>
          </a:prstGeom>
        </p:spPr>
        <p:txBody>
          <a:bodyPr vert="horz" lIns="87764" tIns="43882" rIns="87764" bIns="43882" rtlCol="0"/>
          <a:lstStyle>
            <a:lvl1pPr algn="r">
              <a:defRPr sz="1200"/>
            </a:lvl1pPr>
          </a:lstStyle>
          <a:p>
            <a:fld id="{EE3D50F1-F0EA-42C1-A0FA-9C188C6D4A67}" type="datetimeFigureOut">
              <a:rPr kumimoji="1" lang="ja-JP" altLang="en-US" smtClean="0"/>
              <a:t>2020/9/10</a:t>
            </a:fld>
            <a:endParaRPr kumimoji="1" lang="ja-JP" altLang="en-US" dirty="0"/>
          </a:p>
        </p:txBody>
      </p:sp>
      <p:sp>
        <p:nvSpPr>
          <p:cNvPr id="4" name="フッター プレースホルダー 3"/>
          <p:cNvSpPr>
            <a:spLocks noGrp="1"/>
          </p:cNvSpPr>
          <p:nvPr>
            <p:ph type="ftr" sz="quarter" idx="2"/>
          </p:nvPr>
        </p:nvSpPr>
        <p:spPr>
          <a:xfrm>
            <a:off x="1" y="9370851"/>
            <a:ext cx="2918227" cy="493929"/>
          </a:xfrm>
          <a:prstGeom prst="rect">
            <a:avLst/>
          </a:prstGeom>
        </p:spPr>
        <p:txBody>
          <a:bodyPr vert="horz" lIns="87764" tIns="43882" rIns="87764" bIns="43882" rtlCol="0" anchor="b"/>
          <a:lstStyle>
            <a:lvl1pPr algn="l">
              <a:defRPr sz="1200"/>
            </a:lvl1pPr>
          </a:lstStyle>
          <a:p>
            <a:endParaRPr kumimoji="1" lang="ja-JP" altLang="en-US" dirty="0"/>
          </a:p>
        </p:txBody>
      </p:sp>
      <p:sp>
        <p:nvSpPr>
          <p:cNvPr id="5" name="スライド番号プレースホルダー 4"/>
          <p:cNvSpPr>
            <a:spLocks noGrp="1"/>
          </p:cNvSpPr>
          <p:nvPr>
            <p:ph type="sldNum" sz="quarter" idx="3"/>
          </p:nvPr>
        </p:nvSpPr>
        <p:spPr>
          <a:xfrm>
            <a:off x="3816028" y="9370851"/>
            <a:ext cx="2918227" cy="493929"/>
          </a:xfrm>
          <a:prstGeom prst="rect">
            <a:avLst/>
          </a:prstGeom>
        </p:spPr>
        <p:txBody>
          <a:bodyPr vert="horz" lIns="87764" tIns="43882" rIns="87764" bIns="43882" rtlCol="0" anchor="b"/>
          <a:lstStyle>
            <a:lvl1pPr algn="r">
              <a:defRPr sz="1200"/>
            </a:lvl1pPr>
          </a:lstStyle>
          <a:p>
            <a:fld id="{E745DCE1-C5E7-48C2-853A-51F7D8B2437B}" type="slidenum">
              <a:rPr kumimoji="1" lang="ja-JP" altLang="en-US" smtClean="0"/>
              <a:t>‹#›</a:t>
            </a:fld>
            <a:endParaRPr kumimoji="1" lang="ja-JP" altLang="en-US" dirty="0"/>
          </a:p>
        </p:txBody>
      </p:sp>
    </p:spTree>
    <p:extLst>
      <p:ext uri="{BB962C8B-B14F-4D97-AF65-F5344CB8AC3E}">
        <p14:creationId xmlns:p14="http://schemas.microsoft.com/office/powerpoint/2010/main" val="231392415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1" y="0"/>
            <a:ext cx="2918830" cy="493316"/>
          </a:xfrm>
          <a:prstGeom prst="rect">
            <a:avLst/>
          </a:prstGeom>
        </p:spPr>
        <p:txBody>
          <a:bodyPr vert="horz" lIns="90732" tIns="45365" rIns="90732" bIns="45365" rtlCol="0"/>
          <a:lstStyle>
            <a:lvl1pPr algn="l">
              <a:defRPr sz="1200"/>
            </a:lvl1pPr>
          </a:lstStyle>
          <a:p>
            <a:endParaRPr kumimoji="1" lang="ja-JP" altLang="en-US" dirty="0"/>
          </a:p>
        </p:txBody>
      </p:sp>
      <p:sp>
        <p:nvSpPr>
          <p:cNvPr id="3" name="日付プレースホルダー 2"/>
          <p:cNvSpPr>
            <a:spLocks noGrp="1"/>
          </p:cNvSpPr>
          <p:nvPr>
            <p:ph type="dt" idx="1"/>
          </p:nvPr>
        </p:nvSpPr>
        <p:spPr>
          <a:xfrm>
            <a:off x="3815378" y="0"/>
            <a:ext cx="2918830" cy="493316"/>
          </a:xfrm>
          <a:prstGeom prst="rect">
            <a:avLst/>
          </a:prstGeom>
        </p:spPr>
        <p:txBody>
          <a:bodyPr vert="horz" lIns="90732" tIns="45365" rIns="90732" bIns="45365" rtlCol="0"/>
          <a:lstStyle>
            <a:lvl1pPr algn="r">
              <a:defRPr sz="1200"/>
            </a:lvl1pPr>
          </a:lstStyle>
          <a:p>
            <a:fld id="{6952135A-CF7D-4615-9482-B4F97B9D8950}" type="datetimeFigureOut">
              <a:rPr kumimoji="1" lang="ja-JP" altLang="en-US" smtClean="0"/>
              <a:pPr/>
              <a:t>2020/9/10</a:t>
            </a:fld>
            <a:endParaRPr kumimoji="1" lang="ja-JP" altLang="en-US" dirty="0"/>
          </a:p>
        </p:txBody>
      </p:sp>
      <p:sp>
        <p:nvSpPr>
          <p:cNvPr id="4" name="スライド イメージ プレースホルダー 3"/>
          <p:cNvSpPr>
            <a:spLocks noGrp="1" noRot="1" noChangeAspect="1"/>
          </p:cNvSpPr>
          <p:nvPr>
            <p:ph type="sldImg" idx="2"/>
          </p:nvPr>
        </p:nvSpPr>
        <p:spPr>
          <a:xfrm>
            <a:off x="901700" y="739775"/>
            <a:ext cx="4932363" cy="3700463"/>
          </a:xfrm>
          <a:prstGeom prst="rect">
            <a:avLst/>
          </a:prstGeom>
          <a:noFill/>
          <a:ln w="12700">
            <a:solidFill>
              <a:prstClr val="black"/>
            </a:solidFill>
          </a:ln>
        </p:spPr>
        <p:txBody>
          <a:bodyPr vert="horz" lIns="90732" tIns="45365" rIns="90732" bIns="45365" rtlCol="0" anchor="ctr"/>
          <a:lstStyle/>
          <a:p>
            <a:endParaRPr lang="ja-JP" altLang="en-US" dirty="0"/>
          </a:p>
        </p:txBody>
      </p:sp>
      <p:sp>
        <p:nvSpPr>
          <p:cNvPr id="5" name="ノート プレースホルダー 4"/>
          <p:cNvSpPr>
            <a:spLocks noGrp="1"/>
          </p:cNvSpPr>
          <p:nvPr>
            <p:ph type="body" sz="quarter" idx="3"/>
          </p:nvPr>
        </p:nvSpPr>
        <p:spPr>
          <a:xfrm>
            <a:off x="673577" y="4686500"/>
            <a:ext cx="5388610" cy="4439841"/>
          </a:xfrm>
          <a:prstGeom prst="rect">
            <a:avLst/>
          </a:prstGeom>
        </p:spPr>
        <p:txBody>
          <a:bodyPr vert="horz" lIns="90732" tIns="45365" rIns="90732" bIns="45365"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1" y="9371285"/>
            <a:ext cx="2918830" cy="493316"/>
          </a:xfrm>
          <a:prstGeom prst="rect">
            <a:avLst/>
          </a:prstGeom>
        </p:spPr>
        <p:txBody>
          <a:bodyPr vert="horz" lIns="90732" tIns="45365" rIns="90732" bIns="45365" rtlCol="0" anchor="b"/>
          <a:lstStyle>
            <a:lvl1pPr algn="l">
              <a:defRPr sz="1200"/>
            </a:lvl1pPr>
          </a:lstStyle>
          <a:p>
            <a:endParaRPr kumimoji="1" lang="ja-JP" altLang="en-US" dirty="0"/>
          </a:p>
        </p:txBody>
      </p:sp>
      <p:sp>
        <p:nvSpPr>
          <p:cNvPr id="7" name="スライド番号プレースホルダー 6"/>
          <p:cNvSpPr>
            <a:spLocks noGrp="1"/>
          </p:cNvSpPr>
          <p:nvPr>
            <p:ph type="sldNum" sz="quarter" idx="5"/>
          </p:nvPr>
        </p:nvSpPr>
        <p:spPr>
          <a:xfrm>
            <a:off x="3815378" y="9371285"/>
            <a:ext cx="2918830" cy="493316"/>
          </a:xfrm>
          <a:prstGeom prst="rect">
            <a:avLst/>
          </a:prstGeom>
        </p:spPr>
        <p:txBody>
          <a:bodyPr vert="horz" lIns="90732" tIns="45365" rIns="90732" bIns="45365" rtlCol="0" anchor="b"/>
          <a:lstStyle>
            <a:lvl1pPr algn="r">
              <a:defRPr sz="1200"/>
            </a:lvl1pPr>
          </a:lstStyle>
          <a:p>
            <a:fld id="{F4DEF6AA-C012-4C4D-A522-9C25638D8620}" type="slidenum">
              <a:rPr kumimoji="1" lang="ja-JP" altLang="en-US" smtClean="0"/>
              <a:pPr/>
              <a:t>‹#›</a:t>
            </a:fld>
            <a:endParaRPr kumimoji="1" lang="ja-JP" altLang="en-US" dirty="0"/>
          </a:p>
        </p:txBody>
      </p:sp>
    </p:spTree>
    <p:extLst>
      <p:ext uri="{BB962C8B-B14F-4D97-AF65-F5344CB8AC3E}">
        <p14:creationId xmlns:p14="http://schemas.microsoft.com/office/powerpoint/2010/main" val="82362339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dirty="0"/>
              <a:t>●説明</a:t>
            </a:r>
          </a:p>
          <a:p>
            <a:r>
              <a:rPr lang="ja-JP" altLang="en-US" sz="1200" dirty="0"/>
              <a:t>この図は</a:t>
            </a:r>
            <a:r>
              <a:rPr lang="en-US" altLang="ja-JP" sz="1200" dirty="0"/>
              <a:t>SLCP(software life cycle process</a:t>
            </a:r>
            <a:r>
              <a:rPr lang="ja-JP" altLang="en-US" sz="1200" dirty="0"/>
              <a:t>）モデル（注）で、</a:t>
            </a:r>
            <a:r>
              <a:rPr lang="en-US" altLang="ja-JP" sz="1200" dirty="0"/>
              <a:t>V</a:t>
            </a:r>
            <a:r>
              <a:rPr lang="ja-JP" altLang="en-US" sz="1200" dirty="0"/>
              <a:t>字モデルとも言われます。</a:t>
            </a:r>
            <a:endParaRPr lang="en-US" altLang="ja-JP" sz="1200" dirty="0"/>
          </a:p>
          <a:p>
            <a:r>
              <a:rPr lang="en-US" altLang="ja-JP" sz="1200" dirty="0"/>
              <a:t>V</a:t>
            </a:r>
            <a:r>
              <a:rPr lang="ja-JP" altLang="en-US" sz="1200" dirty="0"/>
              <a:t>字の左側は仕様の定義と設計のプロセスを表し、右側はテスト・検証のプロセスを表しています。</a:t>
            </a:r>
            <a:endParaRPr lang="en-US" altLang="ja-JP" sz="1200" dirty="0"/>
          </a:p>
          <a:p>
            <a:r>
              <a:rPr lang="ja-JP" altLang="en-US" sz="1200" dirty="0"/>
              <a:t>両側のプロセスを対応させるため</a:t>
            </a:r>
            <a:r>
              <a:rPr lang="en-US" altLang="ja-JP" sz="1200" dirty="0"/>
              <a:t>V</a:t>
            </a:r>
            <a:r>
              <a:rPr lang="ja-JP" altLang="en-US" sz="1200" dirty="0"/>
              <a:t>字になります。</a:t>
            </a:r>
            <a:endParaRPr lang="en-US" altLang="ja-JP" sz="1200" dirty="0"/>
          </a:p>
          <a:p>
            <a:r>
              <a:rPr lang="ja-JP" altLang="en-US" sz="1200" dirty="0"/>
              <a:t>（要求定義：運用テスト、システム仕様：システムテスト、ソフトウェア仕様：ソフトウェアテスト）</a:t>
            </a:r>
            <a:endParaRPr lang="en-US" altLang="ja-JP" sz="1200" dirty="0"/>
          </a:p>
          <a:p>
            <a:endParaRPr lang="en-US" altLang="ja-JP" sz="1200" dirty="0"/>
          </a:p>
          <a:p>
            <a:r>
              <a:rPr lang="ja-JP" altLang="en-US" sz="1200" dirty="0"/>
              <a:t>非機能要求は、要求定義の一部やシステム仕様にて定義します。</a:t>
            </a:r>
            <a:endParaRPr lang="en-US" altLang="ja-JP" sz="1200" dirty="0"/>
          </a:p>
          <a:p>
            <a:endParaRPr lang="en-US" altLang="ja-JP" sz="1200" dirty="0"/>
          </a:p>
          <a:p>
            <a:r>
              <a:rPr lang="ja-JP" altLang="en-US" sz="1200" dirty="0"/>
              <a:t>要求定義やシステム仕様が不十分だと、システムテストや運用テストで問題を発見されます。</a:t>
            </a:r>
            <a:endParaRPr lang="en-US" altLang="ja-JP" sz="1200" dirty="0"/>
          </a:p>
          <a:p>
            <a:r>
              <a:rPr lang="ja-JP" altLang="en-US" sz="1200" dirty="0"/>
              <a:t>後工程で発見する問題ほど修正コストが大きくなり、要件定義が終わると要件の誤りを検出できるステークホルダーのプロジェクト関与が少なくなります。</a:t>
            </a:r>
            <a:endParaRPr lang="en-US" altLang="ja-JP" sz="1200" dirty="0"/>
          </a:p>
          <a:p>
            <a:r>
              <a:rPr lang="ja-JP" altLang="en-US" sz="1200" dirty="0"/>
              <a:t>そのためにも要件定義段階で要求を十分に定義することが非常に重要です。</a:t>
            </a:r>
            <a:endParaRPr lang="en-US" altLang="ja-JP" sz="1200" dirty="0"/>
          </a:p>
          <a:p>
            <a:endParaRPr kumimoji="1" lang="ja-JP" altLang="en-US" dirty="0"/>
          </a:p>
        </p:txBody>
      </p:sp>
      <p:sp>
        <p:nvSpPr>
          <p:cNvPr id="4" name="スライド番号プレースホルダー 3"/>
          <p:cNvSpPr>
            <a:spLocks noGrp="1"/>
          </p:cNvSpPr>
          <p:nvPr>
            <p:ph type="sldNum" sz="quarter" idx="10"/>
          </p:nvPr>
        </p:nvSpPr>
        <p:spPr/>
        <p:txBody>
          <a:bodyPr/>
          <a:lstStyle/>
          <a:p>
            <a:fld id="{F4DEF6AA-C012-4C4D-A522-9C25638D8620}" type="slidenum">
              <a:rPr kumimoji="1" lang="ja-JP" altLang="en-US" smtClean="0"/>
              <a:pPr/>
              <a:t>5</a:t>
            </a:fld>
            <a:endParaRPr kumimoji="1" lang="ja-JP" altLang="en-US" dirty="0"/>
          </a:p>
        </p:txBody>
      </p:sp>
    </p:spTree>
    <p:extLst>
      <p:ext uri="{BB962C8B-B14F-4D97-AF65-F5344CB8AC3E}">
        <p14:creationId xmlns:p14="http://schemas.microsoft.com/office/powerpoint/2010/main" val="27326201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a:p>
        </p:txBody>
      </p:sp>
      <p:sp>
        <p:nvSpPr>
          <p:cNvPr id="4" name="スライド番号プレースホルダー 3"/>
          <p:cNvSpPr>
            <a:spLocks noGrp="1"/>
          </p:cNvSpPr>
          <p:nvPr>
            <p:ph type="sldNum" sz="quarter" idx="10"/>
          </p:nvPr>
        </p:nvSpPr>
        <p:spPr/>
        <p:txBody>
          <a:bodyPr/>
          <a:lstStyle/>
          <a:p>
            <a:fld id="{F4DEF6AA-C012-4C4D-A522-9C25638D8620}" type="slidenum">
              <a:rPr kumimoji="1" lang="ja-JP" altLang="en-US" smtClean="0"/>
              <a:pPr/>
              <a:t>12</a:t>
            </a:fld>
            <a:endParaRPr kumimoji="1" lang="ja-JP" altLang="en-US" dirty="0"/>
          </a:p>
        </p:txBody>
      </p:sp>
    </p:spTree>
    <p:extLst>
      <p:ext uri="{BB962C8B-B14F-4D97-AF65-F5344CB8AC3E}">
        <p14:creationId xmlns:p14="http://schemas.microsoft.com/office/powerpoint/2010/main" val="23311232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eaLnBrk="1" hangingPunct="1"/>
            <a:r>
              <a:rPr lang="ja-JP" altLang="en-US" dirty="0"/>
              <a:t>●説明</a:t>
            </a:r>
            <a:endParaRPr lang="en-US" altLang="ja-JP" dirty="0"/>
          </a:p>
          <a:p>
            <a:pPr eaLnBrk="1" hangingPunct="1"/>
            <a:r>
              <a:rPr lang="ja-JP" altLang="en-US" dirty="0"/>
              <a:t>要求定義は重要ですが、実態として、企業の要求定義への取り組みはまだまだのようです。</a:t>
            </a:r>
            <a:endParaRPr lang="en-US" altLang="ja-JP" dirty="0"/>
          </a:p>
          <a:p>
            <a:pPr eaLnBrk="1" hangingPunct="1"/>
            <a:r>
              <a:rPr lang="en-US" altLang="ja-JP" dirty="0"/>
              <a:t>JUAS</a:t>
            </a:r>
            <a:r>
              <a:rPr lang="ja-JP" altLang="en-US" dirty="0"/>
              <a:t>の「</a:t>
            </a:r>
            <a:r>
              <a:rPr lang="zh-TW" altLang="en-US" dirty="0"/>
              <a:t>企業</a:t>
            </a:r>
            <a:r>
              <a:rPr lang="en-US" altLang="zh-TW" dirty="0"/>
              <a:t>IT</a:t>
            </a:r>
            <a:r>
              <a:rPr lang="zh-TW" altLang="en-US" dirty="0"/>
              <a:t>動向調査報告書</a:t>
            </a:r>
            <a:r>
              <a:rPr lang="en-US" altLang="zh-TW" dirty="0"/>
              <a:t>2012</a:t>
            </a:r>
            <a:r>
              <a:rPr lang="ja-JP" altLang="en-US" dirty="0"/>
              <a:t>」では、原理原則</a:t>
            </a:r>
            <a:r>
              <a:rPr lang="en-US" altLang="ja-JP" dirty="0"/>
              <a:t>17</a:t>
            </a:r>
            <a:r>
              <a:rPr lang="ja-JP" altLang="en-US" dirty="0"/>
              <a:t>ヶ条の行動規範全てについて調査しています。</a:t>
            </a:r>
            <a:endParaRPr lang="en-US" altLang="ja-JP" dirty="0"/>
          </a:p>
          <a:p>
            <a:pPr eaLnBrk="1" hangingPunct="1"/>
            <a:r>
              <a:rPr lang="ja-JP" altLang="en-US" dirty="0"/>
              <a:t>その中で要求定義により関連の深い</a:t>
            </a:r>
            <a:r>
              <a:rPr lang="en-US" altLang="ja-JP" dirty="0"/>
              <a:t>【9】</a:t>
            </a:r>
            <a:r>
              <a:rPr lang="ja-JP" altLang="en-US" dirty="0"/>
              <a:t>～</a:t>
            </a:r>
            <a:r>
              <a:rPr lang="en-US" altLang="ja-JP" dirty="0"/>
              <a:t>【17】</a:t>
            </a:r>
            <a:r>
              <a:rPr lang="ja-JP" altLang="en-US" dirty="0"/>
              <a:t>を図示しています。</a:t>
            </a:r>
            <a:endParaRPr lang="en-US" altLang="ja-JP" dirty="0"/>
          </a:p>
          <a:p>
            <a:pPr eaLnBrk="1" hangingPunct="1"/>
            <a:r>
              <a:rPr lang="ja-JP" altLang="en-US" dirty="0"/>
              <a:t>「実践できていない」は</a:t>
            </a:r>
            <a:r>
              <a:rPr lang="en-US" altLang="ja-JP" dirty="0"/>
              <a:t>30%</a:t>
            </a:r>
            <a:r>
              <a:rPr lang="ja-JP" altLang="en-US" dirty="0"/>
              <a:t>前後、「担当者レベルで実践」も</a:t>
            </a:r>
            <a:r>
              <a:rPr lang="en-US" altLang="ja-JP" dirty="0"/>
              <a:t>30%</a:t>
            </a:r>
            <a:r>
              <a:rPr lang="ja-JP" altLang="en-US" dirty="0"/>
              <a:t>弱あり、合わせて</a:t>
            </a:r>
            <a:r>
              <a:rPr lang="en-US" altLang="ja-JP" dirty="0"/>
              <a:t>60%</a:t>
            </a:r>
            <a:r>
              <a:rPr lang="ja-JP" altLang="en-US" dirty="0"/>
              <a:t>前後の企業が組織的に要求定義を実施できていないことを示しています。</a:t>
            </a:r>
            <a:endParaRPr lang="en-US" altLang="ja-JP" dirty="0"/>
          </a:p>
          <a:p>
            <a:endParaRPr kumimoji="1" lang="ja-JP" altLang="en-US" dirty="0"/>
          </a:p>
        </p:txBody>
      </p:sp>
      <p:sp>
        <p:nvSpPr>
          <p:cNvPr id="4" name="スライド番号プレースホルダー 3"/>
          <p:cNvSpPr>
            <a:spLocks noGrp="1"/>
          </p:cNvSpPr>
          <p:nvPr>
            <p:ph type="sldNum" sz="quarter" idx="10"/>
          </p:nvPr>
        </p:nvSpPr>
        <p:spPr/>
        <p:txBody>
          <a:bodyPr/>
          <a:lstStyle/>
          <a:p>
            <a:fld id="{F4DEF6AA-C012-4C4D-A522-9C25638D8620}" type="slidenum">
              <a:rPr kumimoji="1" lang="ja-JP" altLang="en-US" smtClean="0"/>
              <a:pPr/>
              <a:t>17</a:t>
            </a:fld>
            <a:endParaRPr kumimoji="1" lang="ja-JP" altLang="en-US" dirty="0"/>
          </a:p>
        </p:txBody>
      </p:sp>
    </p:spTree>
    <p:extLst>
      <p:ext uri="{BB962C8B-B14F-4D97-AF65-F5344CB8AC3E}">
        <p14:creationId xmlns:p14="http://schemas.microsoft.com/office/powerpoint/2010/main" val="8403779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dirty="0"/>
              <a:t>●説明</a:t>
            </a:r>
            <a:endParaRPr lang="en-US" altLang="ja-JP" sz="1200" dirty="0"/>
          </a:p>
          <a:p>
            <a:r>
              <a:rPr lang="en-US" altLang="ja-JP" sz="1200" dirty="0"/>
              <a:t>IPA</a:t>
            </a:r>
            <a:r>
              <a:rPr lang="ja-JP" altLang="en-US" sz="1200" dirty="0"/>
              <a:t>では要求定義の「原理原則</a:t>
            </a:r>
            <a:r>
              <a:rPr lang="en-US" altLang="ja-JP" sz="1200" dirty="0"/>
              <a:t>17</a:t>
            </a:r>
            <a:r>
              <a:rPr lang="ja-JP" altLang="en-US" sz="1200" dirty="0"/>
              <a:t>ｹ条」を発表しています。この</a:t>
            </a:r>
            <a:r>
              <a:rPr lang="en-US" altLang="ja-JP" sz="1200" dirty="0"/>
              <a:t>17</a:t>
            </a:r>
            <a:r>
              <a:rPr lang="ja-JP" altLang="en-US" sz="1200" dirty="0"/>
              <a:t>ｹ条は、システム開発を成功させるために、受注者と発注者が守るべき基本的な考え方と行動規範を格言のように短く表現したものです。</a:t>
            </a:r>
            <a:endParaRPr lang="en-US" altLang="ja-JP" sz="1200" dirty="0"/>
          </a:p>
          <a:p>
            <a:r>
              <a:rPr lang="en-US" altLang="ja-JP" sz="1200" dirty="0"/>
              <a:t>17</a:t>
            </a:r>
            <a:r>
              <a:rPr lang="ja-JP" altLang="en-US" sz="1200" dirty="0"/>
              <a:t>ｹ条でも要求定義の重要性について記しています。しかし現実は、情報システム開発においては往々にしてこの原則が成立しない場合があります。</a:t>
            </a:r>
          </a:p>
          <a:p>
            <a:r>
              <a:rPr lang="en-US" altLang="ja-JP" sz="1200" dirty="0"/>
              <a:t>【</a:t>
            </a:r>
            <a:r>
              <a:rPr lang="ja-JP" altLang="en-US" sz="1200" dirty="0"/>
              <a:t>１</a:t>
            </a:r>
            <a:r>
              <a:rPr lang="en-US" altLang="ja-JP" sz="1200" dirty="0"/>
              <a:t>】</a:t>
            </a:r>
            <a:r>
              <a:rPr lang="ja-JP" altLang="en-US" sz="1200" dirty="0"/>
              <a:t>の例</a:t>
            </a:r>
            <a:endParaRPr lang="en-US" altLang="ja-JP" sz="1200" dirty="0"/>
          </a:p>
          <a:p>
            <a:r>
              <a:rPr lang="ja-JP" altLang="en-US" sz="1200" dirty="0"/>
              <a:t>　ユーザの想い</a:t>
            </a:r>
            <a:endParaRPr lang="en-US" altLang="ja-JP" sz="1200" dirty="0"/>
          </a:p>
          <a:p>
            <a:r>
              <a:rPr lang="ja-JP" altLang="en-US" sz="1200" dirty="0"/>
              <a:t>　　・要求はできるだけじっくり詰めたい</a:t>
            </a:r>
            <a:endParaRPr lang="en-US" altLang="ja-JP" sz="1200" dirty="0"/>
          </a:p>
          <a:p>
            <a:r>
              <a:rPr lang="ja-JP" altLang="en-US" sz="1200" dirty="0"/>
              <a:t>　　・予算額は早急な投資判断のためにも早く欲しい</a:t>
            </a:r>
          </a:p>
          <a:p>
            <a:r>
              <a:rPr lang="ja-JP" altLang="en-US" sz="1200" dirty="0"/>
              <a:t>　ベンダの思い</a:t>
            </a:r>
            <a:endParaRPr lang="en-US" altLang="ja-JP" sz="1200" dirty="0"/>
          </a:p>
          <a:p>
            <a:r>
              <a:rPr lang="ja-JP" altLang="en-US" sz="1200" dirty="0"/>
              <a:t>　　・要求は、一刻も早く確定したものが欲しい</a:t>
            </a:r>
          </a:p>
          <a:p>
            <a:r>
              <a:rPr lang="ja-JP" altLang="en-US" sz="1200" dirty="0"/>
              <a:t>　　・予算額はリスクがあるので、なるべく後に出したい</a:t>
            </a:r>
          </a:p>
          <a:p>
            <a:r>
              <a:rPr lang="en-US" altLang="ja-JP" sz="1200" dirty="0"/>
              <a:t>【12】</a:t>
            </a:r>
            <a:r>
              <a:rPr lang="ja-JP" altLang="en-US" sz="1200" dirty="0"/>
              <a:t>の例</a:t>
            </a:r>
            <a:endParaRPr lang="en-US" altLang="ja-JP" sz="1200" dirty="0"/>
          </a:p>
          <a:p>
            <a:r>
              <a:rPr lang="ja-JP" altLang="en-US" sz="1200" dirty="0"/>
              <a:t>　　「行間を読め」</a:t>
            </a:r>
            <a:endParaRPr lang="en-US" altLang="ja-JP" sz="1200" dirty="0"/>
          </a:p>
          <a:p>
            <a:r>
              <a:rPr lang="ja-JP" altLang="en-US" sz="1200" dirty="0"/>
              <a:t>　　「言わなくても常識」</a:t>
            </a:r>
            <a:endParaRPr lang="en-US" altLang="ja-JP" sz="1200" dirty="0"/>
          </a:p>
          <a:p>
            <a:r>
              <a:rPr lang="ja-JP" altLang="en-US" sz="1200" dirty="0"/>
              <a:t>　　「言った言わない」</a:t>
            </a:r>
            <a:endParaRPr lang="en-US" altLang="ja-JP" sz="1200" dirty="0"/>
          </a:p>
          <a:p>
            <a:r>
              <a:rPr lang="ja-JP" altLang="en-US" sz="1200" dirty="0"/>
              <a:t>　など表現されない要求が、ユーザ・ベンダ間のトラブルの原因になります。</a:t>
            </a:r>
            <a:endParaRPr kumimoji="1" lang="ja-JP" altLang="en-US" dirty="0"/>
          </a:p>
        </p:txBody>
      </p:sp>
      <p:sp>
        <p:nvSpPr>
          <p:cNvPr id="4" name="スライド番号プレースホルダー 3"/>
          <p:cNvSpPr>
            <a:spLocks noGrp="1"/>
          </p:cNvSpPr>
          <p:nvPr>
            <p:ph type="sldNum" sz="quarter" idx="10"/>
          </p:nvPr>
        </p:nvSpPr>
        <p:spPr/>
        <p:txBody>
          <a:bodyPr/>
          <a:lstStyle/>
          <a:p>
            <a:fld id="{F4DEF6AA-C012-4C4D-A522-9C25638D8620}" type="slidenum">
              <a:rPr kumimoji="1" lang="ja-JP" altLang="en-US" smtClean="0"/>
              <a:pPr/>
              <a:t>18</a:t>
            </a:fld>
            <a:endParaRPr kumimoji="1" lang="ja-JP" altLang="en-US" dirty="0"/>
          </a:p>
        </p:txBody>
      </p:sp>
    </p:spTree>
    <p:extLst>
      <p:ext uri="{BB962C8B-B14F-4D97-AF65-F5344CB8AC3E}">
        <p14:creationId xmlns:p14="http://schemas.microsoft.com/office/powerpoint/2010/main" val="24080040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4DEF6AA-C012-4C4D-A522-9C25638D8620}" type="slidenum">
              <a:rPr kumimoji="1" lang="ja-JP" altLang="en-US" smtClean="0"/>
              <a:pPr/>
              <a:t>23</a:t>
            </a:fld>
            <a:endParaRPr kumimoji="1" lang="ja-JP" altLang="en-US" dirty="0"/>
          </a:p>
        </p:txBody>
      </p:sp>
    </p:spTree>
    <p:extLst>
      <p:ext uri="{BB962C8B-B14F-4D97-AF65-F5344CB8AC3E}">
        <p14:creationId xmlns:p14="http://schemas.microsoft.com/office/powerpoint/2010/main" val="12215612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4DEF6AA-C012-4C4D-A522-9C25638D8620}" type="slidenum">
              <a:rPr kumimoji="1" lang="ja-JP" altLang="en-US" smtClean="0"/>
              <a:pPr/>
              <a:t>31</a:t>
            </a:fld>
            <a:endParaRPr kumimoji="1" lang="ja-JP" altLang="en-US" dirty="0"/>
          </a:p>
        </p:txBody>
      </p:sp>
    </p:spTree>
    <p:extLst>
      <p:ext uri="{BB962C8B-B14F-4D97-AF65-F5344CB8AC3E}">
        <p14:creationId xmlns:p14="http://schemas.microsoft.com/office/powerpoint/2010/main" val="3077309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54906" eaLnBrk="0" hangingPunct="0">
              <a:defRPr kumimoji="1" sz="2800">
                <a:solidFill>
                  <a:schemeClr val="tx2"/>
                </a:solidFill>
                <a:latin typeface="HGP創英角ｺﾞｼｯｸUB" pitchFamily="50" charset="-128"/>
                <a:ea typeface="HGP創英角ｺﾞｼｯｸUB" pitchFamily="50" charset="-128"/>
              </a:defRPr>
            </a:lvl1pPr>
            <a:lvl2pPr marL="737452" indent="-283635" defTabSz="954906" eaLnBrk="0" hangingPunct="0">
              <a:defRPr kumimoji="1" sz="2800">
                <a:solidFill>
                  <a:schemeClr val="tx2"/>
                </a:solidFill>
                <a:latin typeface="HGP創英角ｺﾞｼｯｸUB" pitchFamily="50" charset="-128"/>
                <a:ea typeface="HGP創英角ｺﾞｼｯｸUB" pitchFamily="50" charset="-128"/>
              </a:defRPr>
            </a:lvl2pPr>
            <a:lvl3pPr marL="1134542" indent="-226908" defTabSz="954906" eaLnBrk="0" hangingPunct="0">
              <a:defRPr kumimoji="1" sz="2800">
                <a:solidFill>
                  <a:schemeClr val="tx2"/>
                </a:solidFill>
                <a:latin typeface="HGP創英角ｺﾞｼｯｸUB" pitchFamily="50" charset="-128"/>
                <a:ea typeface="HGP創英角ｺﾞｼｯｸUB" pitchFamily="50" charset="-128"/>
              </a:defRPr>
            </a:lvl3pPr>
            <a:lvl4pPr marL="1588359" indent="-226908" defTabSz="954906" eaLnBrk="0" hangingPunct="0">
              <a:defRPr kumimoji="1" sz="2800">
                <a:solidFill>
                  <a:schemeClr val="tx2"/>
                </a:solidFill>
                <a:latin typeface="HGP創英角ｺﾞｼｯｸUB" pitchFamily="50" charset="-128"/>
                <a:ea typeface="HGP創英角ｺﾞｼｯｸUB" pitchFamily="50" charset="-128"/>
              </a:defRPr>
            </a:lvl4pPr>
            <a:lvl5pPr marL="2042175" indent="-226908" defTabSz="954906" eaLnBrk="0" hangingPunct="0">
              <a:defRPr kumimoji="1" sz="2800">
                <a:solidFill>
                  <a:schemeClr val="tx2"/>
                </a:solidFill>
                <a:latin typeface="HGP創英角ｺﾞｼｯｸUB" pitchFamily="50" charset="-128"/>
                <a:ea typeface="HGP創英角ｺﾞｼｯｸUB" pitchFamily="50" charset="-128"/>
              </a:defRPr>
            </a:lvl5pPr>
            <a:lvl6pPr marL="2495992" indent="-226908" defTabSz="954906"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49809" indent="-226908" defTabSz="954906"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03625" indent="-226908" defTabSz="954906"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57442" indent="-226908" defTabSz="954906"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eaLnBrk="1" hangingPunct="1"/>
            <a:fld id="{8EA77C0B-77BA-4867-A4B8-76677444C042}" type="slidenum">
              <a:rPr lang="en-US" altLang="ja-JP" sz="1300">
                <a:solidFill>
                  <a:schemeClr val="tx1"/>
                </a:solidFill>
                <a:latin typeface="Arial" charset="0"/>
                <a:ea typeface="ＭＳ Ｐゴシック" pitchFamily="50" charset="-128"/>
              </a:rPr>
              <a:pPr eaLnBrk="1" hangingPunct="1"/>
              <a:t>32</a:t>
            </a:fld>
            <a:endParaRPr lang="en-US" altLang="ja-JP" sz="1300" dirty="0">
              <a:solidFill>
                <a:schemeClr val="tx1"/>
              </a:solidFill>
              <a:latin typeface="Arial" charset="0"/>
              <a:ea typeface="ＭＳ Ｐゴシック" pitchFamily="50" charset="-128"/>
            </a:endParaRPr>
          </a:p>
        </p:txBody>
      </p:sp>
      <p:sp>
        <p:nvSpPr>
          <p:cNvPr id="91139" name="Rectangle 2"/>
          <p:cNvSpPr>
            <a:spLocks noGrp="1" noRot="1" noChangeAspect="1" noChangeArrowheads="1" noTextEdit="1"/>
          </p:cNvSpPr>
          <p:nvPr>
            <p:ph type="sldImg"/>
          </p:nvPr>
        </p:nvSpPr>
        <p:spPr>
          <a:xfrm>
            <a:off x="719138" y="528638"/>
            <a:ext cx="5302250" cy="3978275"/>
          </a:xfrm>
          <a:ln/>
        </p:spPr>
      </p:sp>
      <p:sp>
        <p:nvSpPr>
          <p:cNvPr id="91140" name="Rectangle 3"/>
          <p:cNvSpPr>
            <a:spLocks noGrp="1" noChangeArrowheads="1"/>
          </p:cNvSpPr>
          <p:nvPr>
            <p:ph type="body" idx="1"/>
          </p:nvPr>
        </p:nvSpPr>
        <p:spPr>
          <a:xfrm>
            <a:off x="526970" y="4596286"/>
            <a:ext cx="5710140" cy="466571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386" tIns="45691" rIns="91386" bIns="45691"/>
          <a:lstStyle/>
          <a:p>
            <a:pPr eaLnBrk="1" hangingPunct="1"/>
            <a:r>
              <a:rPr lang="ja-JP" altLang="en-US" sz="1100" dirty="0"/>
              <a:t>●説明</a:t>
            </a:r>
          </a:p>
          <a:p>
            <a:pPr eaLnBrk="1" hangingPunct="1"/>
            <a:r>
              <a:rPr lang="ja-JP" altLang="en-US" sz="1100" dirty="0"/>
              <a:t>業務の例：「受発注業務」</a:t>
            </a:r>
          </a:p>
          <a:p>
            <a:pPr eaLnBrk="1" hangingPunct="1"/>
            <a:r>
              <a:rPr lang="ja-JP" altLang="en-US" sz="1100" dirty="0"/>
              <a:t>　商品を発注する、商品が納入される、商品を受注する、商品を出庫する　等。</a:t>
            </a:r>
          </a:p>
          <a:p>
            <a:pPr eaLnBrk="1" hangingPunct="1"/>
            <a:r>
              <a:rPr lang="ja-JP" altLang="en-US" sz="1100" dirty="0"/>
              <a:t>非機能要求は機能要求に比べ、曖昧な事が多いです。</a:t>
            </a:r>
          </a:p>
          <a:p>
            <a:pPr eaLnBrk="1" hangingPunct="1"/>
            <a:r>
              <a:rPr lang="ja-JP" altLang="en-US" sz="1100" dirty="0"/>
              <a:t>　①障害が発生してもサービスは極力止めないでほしい</a:t>
            </a:r>
          </a:p>
          <a:p>
            <a:pPr eaLnBrk="1" hangingPunct="1"/>
            <a:r>
              <a:rPr lang="ja-JP" altLang="en-US" sz="1100" dirty="0"/>
              <a:t>　②ウィルス混入は防止してほしい</a:t>
            </a:r>
          </a:p>
          <a:p>
            <a:pPr eaLnBrk="1" hangingPunct="1"/>
            <a:r>
              <a:rPr lang="ja-JP" altLang="en-US" sz="1100" dirty="0"/>
              <a:t>　③いつでも、誰でも、どこでも、使えるようにしてほしい</a:t>
            </a:r>
          </a:p>
          <a:p>
            <a:pPr eaLnBrk="1" hangingPunct="1"/>
            <a:r>
              <a:rPr lang="ja-JP" altLang="en-US" sz="1100" dirty="0"/>
              <a:t>要求の曖昧さを明確化しようとしているのが次の事です。</a:t>
            </a:r>
          </a:p>
          <a:p>
            <a:pPr eaLnBrk="1" hangingPunct="1"/>
            <a:r>
              <a:rPr lang="ja-JP" altLang="en-US" sz="1100" dirty="0"/>
              <a:t>　㋐対象業務は全て </a:t>
            </a:r>
            <a:r>
              <a:rPr lang="en-US" altLang="ja-JP" sz="1100" dirty="0"/>
              <a:t>or </a:t>
            </a:r>
            <a:r>
              <a:rPr lang="ja-JP" altLang="en-US" sz="1100" dirty="0"/>
              <a:t>特定？「極力」での許容時間は</a:t>
            </a:r>
            <a:r>
              <a:rPr lang="en-US" altLang="ja-JP" sz="1100" dirty="0"/>
              <a:t>1</a:t>
            </a:r>
            <a:r>
              <a:rPr lang="ja-JP" altLang="en-US" sz="1100" dirty="0"/>
              <a:t>分、</a:t>
            </a:r>
            <a:r>
              <a:rPr lang="en-US" altLang="ja-JP" sz="1100" dirty="0"/>
              <a:t>10</a:t>
            </a:r>
            <a:r>
              <a:rPr lang="ja-JP" altLang="en-US" sz="1100" dirty="0"/>
              <a:t>分、</a:t>
            </a:r>
            <a:r>
              <a:rPr lang="en-US" altLang="ja-JP" sz="1100" dirty="0"/>
              <a:t>or 1</a:t>
            </a:r>
            <a:r>
              <a:rPr lang="ja-JP" altLang="en-US" sz="1100" dirty="0"/>
              <a:t>時間？</a:t>
            </a:r>
          </a:p>
          <a:p>
            <a:pPr eaLnBrk="1" hangingPunct="1"/>
            <a:r>
              <a:rPr lang="ja-JP" altLang="en-US" sz="1100" dirty="0"/>
              <a:t>　㋑データの暗号化の範囲は？暗号化の鍵管理方法は？不正アクセスの追跡範囲は？</a:t>
            </a:r>
          </a:p>
          <a:p>
            <a:pPr eaLnBrk="1" hangingPunct="1"/>
            <a:r>
              <a:rPr lang="ja-JP" altLang="en-US" sz="1100" dirty="0"/>
              <a:t>　㋒サービス時間帯は</a:t>
            </a:r>
            <a:r>
              <a:rPr lang="en-US" altLang="ja-JP" sz="1100" dirty="0"/>
              <a:t>24H</a:t>
            </a:r>
            <a:r>
              <a:rPr lang="ja-JP" altLang="en-US" sz="1100" dirty="0"/>
              <a:t>、</a:t>
            </a:r>
            <a:r>
              <a:rPr lang="en-US" altLang="ja-JP" sz="1100" dirty="0"/>
              <a:t>9</a:t>
            </a:r>
            <a:r>
              <a:rPr lang="ja-JP" altLang="en-US" sz="1100" dirty="0"/>
              <a:t>～</a:t>
            </a:r>
            <a:r>
              <a:rPr lang="en-US" altLang="ja-JP" sz="1100" dirty="0"/>
              <a:t>21</a:t>
            </a:r>
            <a:r>
              <a:rPr lang="ja-JP" altLang="en-US" sz="1100" dirty="0"/>
              <a:t>時、 </a:t>
            </a:r>
            <a:r>
              <a:rPr lang="en-US" altLang="ja-JP" sz="1100" dirty="0"/>
              <a:t>or </a:t>
            </a:r>
            <a:r>
              <a:rPr lang="ja-JP" altLang="en-US" sz="1100" dirty="0"/>
              <a:t>　</a:t>
            </a:r>
            <a:r>
              <a:rPr lang="en-US" altLang="ja-JP" sz="1100" dirty="0"/>
              <a:t>9</a:t>
            </a:r>
            <a:r>
              <a:rPr lang="ja-JP" altLang="en-US" sz="1100" dirty="0"/>
              <a:t>～</a:t>
            </a:r>
            <a:r>
              <a:rPr lang="en-US" altLang="ja-JP" sz="1100" dirty="0"/>
              <a:t>17</a:t>
            </a:r>
            <a:r>
              <a:rPr lang="ja-JP" altLang="en-US" sz="1100" dirty="0"/>
              <a:t>時？</a:t>
            </a:r>
          </a:p>
          <a:p>
            <a:pPr eaLnBrk="1" hangingPunct="1"/>
            <a:r>
              <a:rPr lang="ja-JP" altLang="en-US" sz="1100" dirty="0"/>
              <a:t>　㋓対象ユーザ数はどのくらい？セキュリティ認証の程度は？</a:t>
            </a:r>
            <a:endParaRPr lang="en-US" altLang="ja-JP" sz="1100" dirty="0"/>
          </a:p>
          <a:p>
            <a:pPr eaLnBrk="1" hangingPunct="1"/>
            <a:r>
              <a:rPr lang="ja-JP" altLang="en-US" sz="1100" dirty="0"/>
              <a:t>　㋔どこでもの範囲は？建屋内、 同一県内、国内 </a:t>
            </a:r>
            <a:r>
              <a:rPr lang="en-US" altLang="ja-JP" sz="1100" dirty="0"/>
              <a:t>or </a:t>
            </a:r>
            <a:r>
              <a:rPr lang="ja-JP" altLang="en-US" sz="1100" dirty="0"/>
              <a:t>海外？</a:t>
            </a:r>
          </a:p>
          <a:p>
            <a:pPr eaLnBrk="1" hangingPunct="1"/>
            <a:endParaRPr lang="ja-JP" altLang="en-US" sz="1100" dirty="0"/>
          </a:p>
          <a:p>
            <a:pPr eaLnBrk="1" hangingPunct="1"/>
            <a:r>
              <a:rPr lang="ja-JP" altLang="en-US" sz="1100" dirty="0"/>
              <a:t>①⇒㋐、②⇒㋑、③⇒㋒・㋓・㋔のように曖昧な要求を明確化しつつユーザや顧客と合意していくことが重要です。</a:t>
            </a:r>
          </a:p>
          <a:p>
            <a:pPr eaLnBrk="1" hangingPunct="1"/>
            <a:endParaRPr lang="ja-JP" altLang="en-US" sz="1100" dirty="0"/>
          </a:p>
          <a:p>
            <a:pPr eaLnBrk="1" hangingPunct="1"/>
            <a:r>
              <a:rPr lang="ja-JP" altLang="en-US" sz="1100" dirty="0"/>
              <a:t>●説明省略　不可</a:t>
            </a:r>
          </a:p>
          <a:p>
            <a:pPr eaLnBrk="1" hangingPunct="1"/>
            <a:r>
              <a:rPr lang="ja-JP" altLang="en-US" dirty="0"/>
              <a:t>　</a:t>
            </a:r>
            <a:endParaRPr lang="ja-JP" altLang="ja-JP"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表紙">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54244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本文">
    <p:spTree>
      <p:nvGrpSpPr>
        <p:cNvPr id="1" name=""/>
        <p:cNvGrpSpPr/>
        <p:nvPr/>
      </p:nvGrpSpPr>
      <p:grpSpPr>
        <a:xfrm>
          <a:off x="0" y="0"/>
          <a:ext cx="0" cy="0"/>
          <a:chOff x="0" y="0"/>
          <a:chExt cx="0" cy="0"/>
        </a:xfrm>
      </p:grpSpPr>
      <p:sp>
        <p:nvSpPr>
          <p:cNvPr id="4" name="スライド番号プレースホルダ 3"/>
          <p:cNvSpPr>
            <a:spLocks noGrp="1"/>
          </p:cNvSpPr>
          <p:nvPr>
            <p:ph type="sldNum" sz="quarter" idx="12"/>
          </p:nvPr>
        </p:nvSpPr>
        <p:spPr>
          <a:xfrm>
            <a:off x="7839000" y="6580584"/>
            <a:ext cx="1269504" cy="288032"/>
          </a:xfrm>
          <a:prstGeom prst="rect">
            <a:avLst/>
          </a:prstGeom>
        </p:spPr>
        <p:txBody>
          <a:bodyPr/>
          <a:lstStyle>
            <a:lvl1pPr algn="r">
              <a:defRPr sz="1400">
                <a:latin typeface="HGPｺﾞｼｯｸM" panose="020B0600000000000000" pitchFamily="50" charset="-128"/>
                <a:ea typeface="HGPｺﾞｼｯｸM" panose="020B0600000000000000" pitchFamily="50" charset="-128"/>
              </a:defRPr>
            </a:lvl1pPr>
          </a:lstStyle>
          <a:p>
            <a:fld id="{99AD903E-2787-9244-93D6-61CE01669DE3}" type="slidenum">
              <a:rPr lang="ja-JP" altLang="en-US" smtClean="0"/>
              <a:pPr/>
              <a:t>‹#›</a:t>
            </a:fld>
            <a:endParaRPr lang="ja-JP" altLang="en-US" dirty="0"/>
          </a:p>
        </p:txBody>
      </p:sp>
      <p:sp>
        <p:nvSpPr>
          <p:cNvPr id="6" name="テキスト プレースホルダー 9"/>
          <p:cNvSpPr>
            <a:spLocks noGrp="1"/>
          </p:cNvSpPr>
          <p:nvPr>
            <p:ph type="body" sz="quarter" idx="13"/>
          </p:nvPr>
        </p:nvSpPr>
        <p:spPr>
          <a:xfrm>
            <a:off x="592089" y="692696"/>
            <a:ext cx="5832475" cy="360040"/>
          </a:xfrm>
          <a:prstGeom prst="rect">
            <a:avLst/>
          </a:prstGeom>
        </p:spPr>
        <p:txBody>
          <a:bodyPr/>
          <a:lstStyle>
            <a:lvl1pPr marL="0" indent="0">
              <a:buNone/>
              <a:defRPr sz="1800">
                <a:latin typeface="HGPｺﾞｼｯｸM" panose="020B0600000000000000" pitchFamily="50" charset="-128"/>
                <a:ea typeface="HGPｺﾞｼｯｸM" panose="020B0600000000000000" pitchFamily="50" charset="-128"/>
              </a:defRPr>
            </a:lvl1pPr>
            <a:lvl5pPr>
              <a:defRPr/>
            </a:lvl5pPr>
          </a:lstStyle>
          <a:p>
            <a:pPr lvl="0"/>
            <a:endParaRPr kumimoji="1" lang="ja-JP" altLang="en-US" dirty="0"/>
          </a:p>
        </p:txBody>
      </p:sp>
    </p:spTree>
    <p:extLst>
      <p:ext uri="{BB962C8B-B14F-4D97-AF65-F5344CB8AC3E}">
        <p14:creationId xmlns:p14="http://schemas.microsoft.com/office/powerpoint/2010/main" val="519392913"/>
      </p:ext>
    </p:extLst>
  </p:cSld>
  <p:clrMapOvr>
    <a:masterClrMapping/>
  </p:clrMapOvr>
  <p:hf hdr="0" dt="0"/>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13" name="直線コネクタ 12"/>
          <p:cNvCxnSpPr/>
          <p:nvPr userDrawn="1"/>
        </p:nvCxnSpPr>
        <p:spPr>
          <a:xfrm>
            <a:off x="576000" y="3784602"/>
            <a:ext cx="5291400" cy="1588"/>
          </a:xfrm>
          <a:prstGeom prst="line">
            <a:avLst/>
          </a:prstGeom>
          <a:ln w="3175">
            <a:solidFill>
              <a:schemeClr val="bg1">
                <a:lumMod val="50000"/>
              </a:schemeClr>
            </a:solidFill>
          </a:ln>
          <a:effectLst/>
        </p:spPr>
        <p:style>
          <a:lnRef idx="2">
            <a:schemeClr val="accent1"/>
          </a:lnRef>
          <a:fillRef idx="0">
            <a:schemeClr val="accent1"/>
          </a:fillRef>
          <a:effectRef idx="1">
            <a:schemeClr val="accent1"/>
          </a:effectRef>
          <a:fontRef idx="minor">
            <a:schemeClr val="tx1"/>
          </a:fontRef>
        </p:style>
      </p:cxnSp>
      <p:pic>
        <p:nvPicPr>
          <p:cNvPr id="7" name="図 6"/>
          <p:cNvPicPr>
            <a:picLocks noChangeAspect="1"/>
          </p:cNvPicPr>
          <p:nvPr userDrawn="1"/>
        </p:nvPicPr>
        <p:blipFill rotWithShape="1">
          <a:blip r:embed="rId3">
            <a:extLst>
              <a:ext uri="{28A0092B-C50C-407E-A947-70E740481C1C}">
                <a14:useLocalDpi xmlns:a14="http://schemas.microsoft.com/office/drawing/2010/main" val="0"/>
              </a:ext>
            </a:extLst>
          </a:blip>
          <a:srcRect/>
          <a:stretch/>
        </p:blipFill>
        <p:spPr>
          <a:xfrm>
            <a:off x="0" y="0"/>
            <a:ext cx="298938" cy="6858000"/>
          </a:xfrm>
          <a:prstGeom prst="rect">
            <a:avLst/>
          </a:prstGeom>
        </p:spPr>
      </p:pic>
    </p:spTree>
    <p:extLst>
      <p:ext uri="{BB962C8B-B14F-4D97-AF65-F5344CB8AC3E}">
        <p14:creationId xmlns:p14="http://schemas.microsoft.com/office/powerpoint/2010/main" val="430565151"/>
      </p:ext>
    </p:extLst>
  </p:cSld>
  <p:clrMap bg1="lt1" tx1="dk1" bg2="lt2" tx2="dk2" accent1="accent1" accent2="accent2" accent3="accent3" accent4="accent4" accent5="accent5" accent6="accent6" hlink="hlink" folHlink="folHlink"/>
  <p:sldLayoutIdLst>
    <p:sldLayoutId id="2147483658" r:id="rId1"/>
  </p:sldLayoutIdLst>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cxnSp>
        <p:nvCxnSpPr>
          <p:cNvPr id="13" name="直線コネクタ 12"/>
          <p:cNvCxnSpPr/>
          <p:nvPr userDrawn="1"/>
        </p:nvCxnSpPr>
        <p:spPr>
          <a:xfrm>
            <a:off x="576000" y="1080000"/>
            <a:ext cx="8030704" cy="1588"/>
          </a:xfrm>
          <a:prstGeom prst="line">
            <a:avLst/>
          </a:prstGeom>
          <a:ln w="3175">
            <a:solidFill>
              <a:srgbClr val="1BADBD"/>
            </a:solidFill>
          </a:ln>
          <a:effectLst/>
        </p:spPr>
        <p:style>
          <a:lnRef idx="2">
            <a:schemeClr val="accent1"/>
          </a:lnRef>
          <a:fillRef idx="0">
            <a:schemeClr val="accent1"/>
          </a:fillRef>
          <a:effectRef idx="1">
            <a:schemeClr val="accent1"/>
          </a:effectRef>
          <a:fontRef idx="minor">
            <a:schemeClr val="tx1"/>
          </a:fontRef>
        </p:style>
      </p:cxnSp>
      <p:pic>
        <p:nvPicPr>
          <p:cNvPr id="5" name="図 4"/>
          <p:cNvPicPr>
            <a:picLocks noChangeAspect="1"/>
          </p:cNvPicPr>
          <p:nvPr userDrawn="1"/>
        </p:nvPicPr>
        <p:blipFill rotWithShape="1">
          <a:blip r:embed="rId3">
            <a:extLst>
              <a:ext uri="{28A0092B-C50C-407E-A947-70E740481C1C}">
                <a14:useLocalDpi xmlns:a14="http://schemas.microsoft.com/office/drawing/2010/main" val="0"/>
              </a:ext>
            </a:extLst>
          </a:blip>
          <a:srcRect/>
          <a:stretch/>
        </p:blipFill>
        <p:spPr>
          <a:xfrm>
            <a:off x="0" y="0"/>
            <a:ext cx="298938" cy="6858000"/>
          </a:xfrm>
          <a:prstGeom prst="rect">
            <a:avLst/>
          </a:prstGeom>
        </p:spPr>
      </p:pic>
      <p:sp>
        <p:nvSpPr>
          <p:cNvPr id="7" name="スライド番号プレースホルダ 3"/>
          <p:cNvSpPr>
            <a:spLocks noGrp="1"/>
          </p:cNvSpPr>
          <p:nvPr>
            <p:ph type="sldNum" sz="quarter" idx="4"/>
          </p:nvPr>
        </p:nvSpPr>
        <p:spPr>
          <a:xfrm>
            <a:off x="7839000" y="6580584"/>
            <a:ext cx="1269504" cy="288032"/>
          </a:xfrm>
          <a:prstGeom prst="rect">
            <a:avLst/>
          </a:prstGeom>
        </p:spPr>
        <p:txBody>
          <a:bodyPr/>
          <a:lstStyle>
            <a:lvl1pPr algn="r">
              <a:defRPr sz="1400">
                <a:latin typeface="HGPｺﾞｼｯｸM" panose="020B0600000000000000" pitchFamily="50" charset="-128"/>
                <a:ea typeface="HGPｺﾞｼｯｸM" panose="020B0600000000000000" pitchFamily="50" charset="-128"/>
              </a:defRPr>
            </a:lvl1pPr>
          </a:lstStyle>
          <a:p>
            <a:fld id="{99AD903E-2787-9244-93D6-61CE01669DE3}" type="slidenum">
              <a:rPr lang="ja-JP" altLang="en-US" smtClean="0"/>
              <a:pPr/>
              <a:t>‹#›</a:t>
            </a:fld>
            <a:endParaRPr lang="ja-JP" altLang="en-US" dirty="0"/>
          </a:p>
        </p:txBody>
      </p:sp>
    </p:spTree>
    <p:extLst>
      <p:ext uri="{BB962C8B-B14F-4D97-AF65-F5344CB8AC3E}">
        <p14:creationId xmlns:p14="http://schemas.microsoft.com/office/powerpoint/2010/main" val="542415550"/>
      </p:ext>
    </p:extLst>
  </p:cSld>
  <p:clrMap bg1="lt1" tx1="dk1" bg2="lt2" tx2="dk2" accent1="accent1" accent2="accent2" accent3="accent3" accent4="accent4" accent5="accent5" accent6="accent6" hlink="hlink" folHlink="folHlink"/>
  <p:sldLayoutIdLst>
    <p:sldLayoutId id="2147483664" r:id="rId1"/>
  </p:sldLayoutIdLst>
  <p:txStyles>
    <p:titleStyle>
      <a:lvl1pPr algn="ctr" defTabSz="4572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kumimoji="1"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kumimoji="1"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kumimoji="1"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9pPr>
    </p:bodyStyle>
    <p:otherStyle>
      <a:defPPr>
        <a:defRPr lang="ja-JP"/>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creativecommons.org/licenses/by/4.0/" TargetMode="External"/><Relationship Id="rId2" Type="http://schemas.openxmlformats.org/officeDocument/2006/relationships/hyperlink" Target="https://cnx.org/contents/RMKXRmLS@3/Project-Initiation" TargetMode="Externa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fintan.jp/?p=233" TargetMode="Externa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www.ipa.go.jp/sec/softwareengineering/std/ent03-b.html"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28.png"/><Relationship Id="rId3" Type="http://schemas.openxmlformats.org/officeDocument/2006/relationships/image" Target="../media/image18.png"/><Relationship Id="rId7" Type="http://schemas.openxmlformats.org/officeDocument/2006/relationships/image" Target="../media/image22.png"/><Relationship Id="rId12" Type="http://schemas.openxmlformats.org/officeDocument/2006/relationships/image" Target="../media/image27.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1.jpeg"/><Relationship Id="rId11" Type="http://schemas.openxmlformats.org/officeDocument/2006/relationships/image" Target="../media/image26.png"/><Relationship Id="rId5" Type="http://schemas.openxmlformats.org/officeDocument/2006/relationships/image" Target="../media/image20.jpe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 Id="rId14" Type="http://schemas.openxmlformats.org/officeDocument/2006/relationships/image" Target="../media/image2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txBox="1">
            <a:spLocks/>
          </p:cNvSpPr>
          <p:nvPr/>
        </p:nvSpPr>
        <p:spPr>
          <a:xfrm>
            <a:off x="491065" y="3212976"/>
            <a:ext cx="5593103" cy="432048"/>
          </a:xfrm>
          <a:prstGeom prst="rect">
            <a:avLst/>
          </a:prstGeom>
        </p:spPr>
        <p:txBody>
          <a:bodyPr/>
          <a:lstStyle/>
          <a:p>
            <a:pPr lvl="0">
              <a:spcBef>
                <a:spcPct val="0"/>
              </a:spcBef>
              <a:defRPr/>
            </a:pPr>
            <a:r>
              <a:rPr lang="ja-JP" altLang="en-US" sz="2400" noProof="0" dirty="0">
                <a:latin typeface="HGPｺﾞｼｯｸE" panose="020B0900000000000000" pitchFamily="50" charset="-128"/>
                <a:ea typeface="HGPｺﾞｼｯｸE" panose="020B0900000000000000" pitchFamily="50" charset="-128"/>
                <a:cs typeface="A-OTF 新ゴ Pro R"/>
              </a:rPr>
              <a:t>要件定義概論</a:t>
            </a:r>
            <a:endParaRPr kumimoji="1" lang="ja-JP" altLang="en-US" sz="2400" u="none" strike="noStrike" kern="1200" cap="none" spc="0" normalizeH="0" baseline="0" noProof="0" dirty="0">
              <a:ln>
                <a:noFill/>
              </a:ln>
              <a:solidFill>
                <a:schemeClr val="tx1"/>
              </a:solidFill>
              <a:effectLst/>
              <a:uLnTx/>
              <a:uFillTx/>
              <a:latin typeface="HGPｺﾞｼｯｸE" panose="020B0900000000000000" pitchFamily="50" charset="-128"/>
              <a:ea typeface="HGPｺﾞｼｯｸE" panose="020B0900000000000000" pitchFamily="50" charset="-128"/>
              <a:cs typeface="A-OTF 新ゴ Pro R"/>
            </a:endParaRPr>
          </a:p>
        </p:txBody>
      </p:sp>
      <p:sp>
        <p:nvSpPr>
          <p:cNvPr id="12" name="タイトル 1"/>
          <p:cNvSpPr txBox="1">
            <a:spLocks/>
          </p:cNvSpPr>
          <p:nvPr/>
        </p:nvSpPr>
        <p:spPr>
          <a:xfrm>
            <a:off x="539552" y="3789040"/>
            <a:ext cx="5593103" cy="360040"/>
          </a:xfrm>
          <a:prstGeom prst="rect">
            <a:avLst/>
          </a:prstGeom>
        </p:spPr>
        <p:txBody>
          <a:bodyPr/>
          <a:lstStyle/>
          <a:p>
            <a:pPr lvl="0">
              <a:spcBef>
                <a:spcPct val="0"/>
              </a:spcBef>
              <a:defRPr/>
            </a:pPr>
            <a:r>
              <a:rPr kumimoji="1" lang="ja-JP" altLang="en-US" sz="1600" u="none" strike="noStrike" kern="1200" cap="none" spc="0" normalizeH="0" baseline="0" noProof="0" dirty="0">
                <a:ln>
                  <a:noFill/>
                </a:ln>
                <a:solidFill>
                  <a:schemeClr val="tx1"/>
                </a:solidFill>
                <a:effectLst/>
                <a:uLnTx/>
                <a:uFillTx/>
                <a:latin typeface="HGPｺﾞｼｯｸE" panose="020B0900000000000000" pitchFamily="50" charset="-128"/>
                <a:ea typeface="HGPｺﾞｼｯｸE" panose="020B0900000000000000" pitchFamily="50" charset="-128"/>
                <a:cs typeface="A-OTF 新ゴ Pro R"/>
              </a:rPr>
              <a:t>Ｖｅｒ１．３．０</a:t>
            </a:r>
          </a:p>
        </p:txBody>
      </p:sp>
    </p:spTree>
    <p:extLst>
      <p:ext uri="{BB962C8B-B14F-4D97-AF65-F5344CB8AC3E}">
        <p14:creationId xmlns:p14="http://schemas.microsoft.com/office/powerpoint/2010/main" val="40764489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10</a:t>
            </a:fld>
            <a:endParaRPr lang="ja-JP" altLang="en-US" dirty="0"/>
          </a:p>
        </p:txBody>
      </p:sp>
      <p:sp>
        <p:nvSpPr>
          <p:cNvPr id="4" name="テキスト プレースホルダー 3"/>
          <p:cNvSpPr>
            <a:spLocks noGrp="1"/>
          </p:cNvSpPr>
          <p:nvPr>
            <p:ph type="body" sz="quarter" idx="13"/>
          </p:nvPr>
        </p:nvSpPr>
        <p:spPr>
          <a:xfrm>
            <a:off x="592089" y="692696"/>
            <a:ext cx="5832475" cy="360040"/>
          </a:xfrm>
        </p:spPr>
        <p:txBody>
          <a:bodyPr/>
          <a:lstStyle/>
          <a:p>
            <a:r>
              <a:rPr kumimoji="1" lang="ja-JP" altLang="en-US" dirty="0">
                <a:latin typeface="HGPｺﾞｼｯｸM" panose="020B0600000000000000" pitchFamily="50" charset="-128"/>
                <a:ea typeface="HGPｺﾞｼｯｸM" panose="020B0600000000000000" pitchFamily="50" charset="-128"/>
              </a:rPr>
              <a:t>要件定義で起こっている問題</a:t>
            </a:r>
          </a:p>
        </p:txBody>
      </p:sp>
      <p:sp>
        <p:nvSpPr>
          <p:cNvPr id="5" name="テキスト ボックス 4"/>
          <p:cNvSpPr txBox="1"/>
          <p:nvPr/>
        </p:nvSpPr>
        <p:spPr>
          <a:xfrm>
            <a:off x="539552" y="1136933"/>
            <a:ext cx="8568952" cy="5093702"/>
          </a:xfrm>
          <a:prstGeom prst="rect">
            <a:avLst/>
          </a:prstGeom>
          <a:noFill/>
        </p:spPr>
        <p:txBody>
          <a:bodyPr wrap="square" rtlCol="0">
            <a:spAutoFit/>
          </a:bodyPr>
          <a:lstStyle/>
          <a:p>
            <a:pPr marL="285750" indent="-285750">
              <a:buFont typeface="Wingdings" panose="05000000000000000000" pitchFamily="2" charset="2"/>
              <a:buChar char="n"/>
            </a:pPr>
            <a:r>
              <a:rPr lang="ja-JP" altLang="en-US" dirty="0">
                <a:latin typeface="HGPｺﾞｼｯｸM" panose="020B0600000000000000" pitchFamily="50" charset="-128"/>
                <a:ea typeface="HGPｺﾞｼｯｸM" panose="020B0600000000000000" pitchFamily="50" charset="-128"/>
              </a:rPr>
              <a:t>インプットに関連する</a:t>
            </a:r>
            <a:r>
              <a:rPr lang="ja-JP" altLang="en-US" kern="100" dirty="0">
                <a:latin typeface="HGPｺﾞｼｯｸM" panose="020B0600000000000000" pitchFamily="50" charset="-128"/>
                <a:ea typeface="HGPｺﾞｼｯｸM" panose="020B0600000000000000" pitchFamily="50" charset="-128"/>
                <a:cs typeface="Times New Roman"/>
              </a:rPr>
              <a:t>問題</a:t>
            </a:r>
            <a:endParaRPr lang="en-US" altLang="ja-JP" dirty="0">
              <a:latin typeface="HGPｺﾞｼｯｸM" panose="020B0600000000000000" pitchFamily="50" charset="-128"/>
              <a:ea typeface="HGPｺﾞｼｯｸM" panose="020B0600000000000000" pitchFamily="50" charset="-128"/>
            </a:endParaRPr>
          </a:p>
          <a:p>
            <a:pPr marL="538163" indent="-263525" defTabSz="263525">
              <a:buFont typeface="+mj-lt"/>
              <a:buAutoNum type="arabicPeriod"/>
            </a:pPr>
            <a:r>
              <a:rPr lang="ja-JP" altLang="en-US" sz="1700" dirty="0">
                <a:latin typeface="HGPｺﾞｼｯｸM" panose="020B0600000000000000" pitchFamily="50" charset="-128"/>
                <a:ea typeface="HGPｺﾞｼｯｸM" panose="020B0600000000000000" pitchFamily="50" charset="-128"/>
              </a:rPr>
              <a:t>必要なシステム要件を決められない。明確な基準に従った決定・判断ができない。</a:t>
            </a:r>
            <a:endParaRPr lang="en-US" altLang="ja-JP" sz="1700" dirty="0">
              <a:latin typeface="HGPｺﾞｼｯｸM" panose="020B0600000000000000" pitchFamily="50" charset="-128"/>
              <a:ea typeface="HGPｺﾞｼｯｸM" panose="020B0600000000000000" pitchFamily="50" charset="-128"/>
            </a:endParaRPr>
          </a:p>
          <a:p>
            <a:pPr marL="538163" indent="-263525" defTabSz="263525">
              <a:buFont typeface="+mj-lt"/>
              <a:buAutoNum type="arabicPeriod"/>
            </a:pPr>
            <a:r>
              <a:rPr lang="ja-JP" altLang="en-US" sz="1700" dirty="0">
                <a:latin typeface="HGPｺﾞｼｯｸM" panose="020B0600000000000000" pitchFamily="50" charset="-128"/>
                <a:ea typeface="HGPｺﾞｼｯｸM" panose="020B0600000000000000" pitchFamily="50" charset="-128"/>
              </a:rPr>
              <a:t>曖昧なお客さま要求事項の具体化に時間を要し、工数・工期が膨らむ。</a:t>
            </a:r>
            <a:endParaRPr lang="en-US" altLang="ja-JP" sz="1700" dirty="0">
              <a:latin typeface="HGPｺﾞｼｯｸM" panose="020B0600000000000000" pitchFamily="50" charset="-128"/>
              <a:ea typeface="HGPｺﾞｼｯｸM" panose="020B0600000000000000" pitchFamily="50" charset="-128"/>
            </a:endParaRPr>
          </a:p>
          <a:p>
            <a:pPr marL="538163" indent="-263525" defTabSz="263525">
              <a:buFont typeface="+mj-lt"/>
              <a:buAutoNum type="arabicPeriod"/>
            </a:pPr>
            <a:r>
              <a:rPr lang="ja-JP" altLang="en-US" sz="1700" b="1" u="sng" dirty="0">
                <a:latin typeface="HGPｺﾞｼｯｸM" panose="020B0600000000000000" pitchFamily="50" charset="-128"/>
                <a:ea typeface="HGPｺﾞｼｯｸM" panose="020B0600000000000000" pitchFamily="50" charset="-128"/>
              </a:rPr>
              <a:t>ステークホルダーの洗い出し、業務上の役割の分析に不備があり、要求収集が漏れる</a:t>
            </a:r>
            <a:r>
              <a:rPr lang="ja-JP" altLang="en-US" sz="1700" u="sng" dirty="0">
                <a:latin typeface="HGPｺﾞｼｯｸM" panose="020B0600000000000000" pitchFamily="50" charset="-128"/>
                <a:ea typeface="HGPｺﾞｼｯｸM" panose="020B0600000000000000" pitchFamily="50" charset="-128"/>
              </a:rPr>
              <a:t>。</a:t>
            </a:r>
            <a:endParaRPr lang="en-US" altLang="ja-JP" sz="1700" u="sng" dirty="0">
              <a:latin typeface="HGPｺﾞｼｯｸM" panose="020B0600000000000000" pitchFamily="50" charset="-128"/>
              <a:ea typeface="HGPｺﾞｼｯｸM" panose="020B0600000000000000" pitchFamily="50" charset="-128"/>
            </a:endParaRPr>
          </a:p>
          <a:p>
            <a:pPr marL="538163" indent="-263525" defTabSz="263525">
              <a:buFont typeface="+mj-lt"/>
              <a:buAutoNum type="arabicPeriod"/>
            </a:pPr>
            <a:r>
              <a:rPr lang="ja-JP" altLang="en-US" sz="1700" dirty="0">
                <a:latin typeface="HGPｺﾞｼｯｸM" panose="020B0600000000000000" pitchFamily="50" charset="-128"/>
                <a:ea typeface="HGPｺﾞｼｯｸM" panose="020B0600000000000000" pitchFamily="50" charset="-128"/>
              </a:rPr>
              <a:t>お客さまからの要件定義へのインプット情報・文書提示が十分でなく、工数・工期が膨らむ。</a:t>
            </a:r>
            <a:endParaRPr lang="en-US" altLang="ja-JP" sz="1700" dirty="0">
              <a:latin typeface="HGPｺﾞｼｯｸM" panose="020B0600000000000000" pitchFamily="50" charset="-128"/>
              <a:ea typeface="HGPｺﾞｼｯｸM" panose="020B0600000000000000" pitchFamily="50" charset="-128"/>
            </a:endParaRPr>
          </a:p>
          <a:p>
            <a:pPr marL="355600" indent="-355600">
              <a:buFont typeface="+mj-lt"/>
              <a:buAutoNum type="arabicPeriod"/>
            </a:pPr>
            <a:endParaRPr lang="en-US" altLang="ja-JP" sz="800" dirty="0">
              <a:latin typeface="HGPｺﾞｼｯｸM" panose="020B0600000000000000" pitchFamily="50" charset="-128"/>
              <a:ea typeface="HGPｺﾞｼｯｸM" panose="020B0600000000000000" pitchFamily="50" charset="-128"/>
            </a:endParaRPr>
          </a:p>
          <a:p>
            <a:pPr marL="285750" indent="-285750">
              <a:buFont typeface="Wingdings" panose="05000000000000000000" pitchFamily="2" charset="2"/>
              <a:buChar char="n"/>
            </a:pPr>
            <a:r>
              <a:rPr lang="ja-JP" altLang="en-US" kern="100" dirty="0">
                <a:latin typeface="HGPｺﾞｼｯｸM" panose="020B0600000000000000" pitchFamily="50" charset="-128"/>
                <a:ea typeface="HGPｺﾞｼｯｸM" panose="020B0600000000000000" pitchFamily="50" charset="-128"/>
                <a:cs typeface="Times New Roman"/>
              </a:rPr>
              <a:t>進め方に関連する問題</a:t>
            </a:r>
            <a:endParaRPr lang="en-US" altLang="ja-JP" kern="100" dirty="0">
              <a:latin typeface="HGPｺﾞｼｯｸM" panose="020B0600000000000000" pitchFamily="50" charset="-128"/>
              <a:ea typeface="HGPｺﾞｼｯｸM" panose="020B0600000000000000" pitchFamily="50" charset="-128"/>
              <a:cs typeface="Times New Roman"/>
            </a:endParaRPr>
          </a:p>
          <a:p>
            <a:pPr marL="538163" indent="-263525">
              <a:buFont typeface="+mj-lt"/>
              <a:buAutoNum type="arabicPeriod" startAt="5"/>
            </a:pPr>
            <a:r>
              <a:rPr lang="ja-JP" altLang="en-US" sz="1700" dirty="0">
                <a:latin typeface="HGPｺﾞｼｯｸM" panose="020B0600000000000000" pitchFamily="50" charset="-128"/>
                <a:ea typeface="HGPｺﾞｼｯｸM" panose="020B0600000000000000" pitchFamily="50" charset="-128"/>
              </a:rPr>
              <a:t>ステークホルダー間で要求内容、実現する要求事項の調整が折り合わず、合意が遅れる。</a:t>
            </a:r>
            <a:endParaRPr lang="en-US" altLang="ja-JP" sz="1700" dirty="0">
              <a:latin typeface="HGPｺﾞｼｯｸM" panose="020B0600000000000000" pitchFamily="50" charset="-128"/>
              <a:ea typeface="HGPｺﾞｼｯｸM" panose="020B0600000000000000" pitchFamily="50" charset="-128"/>
            </a:endParaRPr>
          </a:p>
          <a:p>
            <a:pPr marL="538163" indent="-263525">
              <a:buFont typeface="+mj-lt"/>
              <a:buAutoNum type="arabicPeriod" startAt="5"/>
            </a:pPr>
            <a:r>
              <a:rPr lang="ja-JP" altLang="en-US" sz="1700" b="1" u="sng" kern="100" dirty="0">
                <a:latin typeface="HGPｺﾞｼｯｸM" panose="020B0600000000000000" pitchFamily="50" charset="-128"/>
                <a:ea typeface="HGPｺﾞｼｯｸM" panose="020B0600000000000000" pitchFamily="50" charset="-128"/>
                <a:cs typeface="Times New Roman"/>
              </a:rPr>
              <a:t>決めること、進め方が曖昧。なし崩し的に要件定義が終了し、設計が開始される。</a:t>
            </a:r>
            <a:endParaRPr lang="en-US" altLang="ja-JP" sz="1700" b="1" u="sng" kern="100" dirty="0">
              <a:latin typeface="HGPｺﾞｼｯｸM" panose="020B0600000000000000" pitchFamily="50" charset="-128"/>
              <a:ea typeface="HGPｺﾞｼｯｸM" panose="020B0600000000000000" pitchFamily="50" charset="-128"/>
              <a:cs typeface="Times New Roman"/>
            </a:endParaRPr>
          </a:p>
          <a:p>
            <a:pPr marL="538163" indent="-263525">
              <a:buFont typeface="+mj-lt"/>
              <a:buAutoNum type="arabicPeriod" startAt="5"/>
            </a:pPr>
            <a:r>
              <a:rPr lang="ja-JP" altLang="en-US" sz="1700" b="1" u="sng" kern="100" dirty="0">
                <a:latin typeface="HGPｺﾞｼｯｸM" panose="020B0600000000000000" pitchFamily="50" charset="-128"/>
                <a:ea typeface="HGPｺﾞｼｯｸM" panose="020B0600000000000000" pitchFamily="50" charset="-128"/>
                <a:cs typeface="Times New Roman"/>
              </a:rPr>
              <a:t>お客さま要求事項をそのまま受け入れる「御用聞き」で、後工程で要求の過不足が起こる</a:t>
            </a:r>
            <a:r>
              <a:rPr lang="ja-JP" altLang="en-US" sz="1700" u="sng" kern="100" dirty="0">
                <a:latin typeface="HGPｺﾞｼｯｸM" panose="020B0600000000000000" pitchFamily="50" charset="-128"/>
                <a:ea typeface="HGPｺﾞｼｯｸM" panose="020B0600000000000000" pitchFamily="50" charset="-128"/>
                <a:cs typeface="Times New Roman"/>
              </a:rPr>
              <a:t>。</a:t>
            </a:r>
            <a:endParaRPr lang="en-US" altLang="ja-JP" sz="1700" u="sng" kern="100" dirty="0">
              <a:latin typeface="HGPｺﾞｼｯｸM" panose="020B0600000000000000" pitchFamily="50" charset="-128"/>
              <a:ea typeface="HGPｺﾞｼｯｸM" panose="020B0600000000000000" pitchFamily="50" charset="-128"/>
              <a:cs typeface="Times New Roman"/>
            </a:endParaRPr>
          </a:p>
          <a:p>
            <a:pPr marL="538163" indent="-263525">
              <a:buFont typeface="+mj-lt"/>
              <a:buAutoNum type="arabicPeriod" startAt="5"/>
            </a:pPr>
            <a:r>
              <a:rPr lang="ja-JP" altLang="en-US" sz="1700" kern="100" dirty="0">
                <a:latin typeface="HGPｺﾞｼｯｸM" panose="020B0600000000000000" pitchFamily="50" charset="-128"/>
                <a:ea typeface="HGPｺﾞｼｯｸM" panose="020B0600000000000000" pitchFamily="50" charset="-128"/>
                <a:cs typeface="Times New Roman"/>
              </a:rPr>
              <a:t>お客さま要求事項の増加に歯止めが効かず、予定開発コストを超過する。</a:t>
            </a:r>
            <a:endParaRPr lang="en-US" altLang="ja-JP" sz="1700" kern="100" dirty="0">
              <a:latin typeface="HGPｺﾞｼｯｸM" panose="020B0600000000000000" pitchFamily="50" charset="-128"/>
              <a:ea typeface="HGPｺﾞｼｯｸM" panose="020B0600000000000000" pitchFamily="50" charset="-128"/>
              <a:cs typeface="Times New Roman"/>
            </a:endParaRPr>
          </a:p>
          <a:p>
            <a:pPr marL="538163" indent="-263525">
              <a:buFont typeface="+mj-lt"/>
              <a:buAutoNum type="arabicPeriod" startAt="5"/>
            </a:pPr>
            <a:r>
              <a:rPr lang="ja-JP" altLang="en-US" sz="1700" dirty="0">
                <a:latin typeface="HGPｺﾞｼｯｸM" panose="020B0600000000000000" pitchFamily="50" charset="-128"/>
                <a:ea typeface="HGPｺﾞｼｯｸM" panose="020B0600000000000000" pitchFamily="50" charset="-128"/>
              </a:rPr>
              <a:t>工程終盤の要件合意・承認で、急な路線変更や、理不尽な要求が発生する。</a:t>
            </a:r>
            <a:endParaRPr lang="en-US" altLang="ja-JP" sz="1700" dirty="0">
              <a:latin typeface="HGPｺﾞｼｯｸM" panose="020B0600000000000000" pitchFamily="50" charset="-128"/>
              <a:ea typeface="HGPｺﾞｼｯｸM" panose="020B0600000000000000" pitchFamily="50" charset="-128"/>
            </a:endParaRPr>
          </a:p>
          <a:p>
            <a:pPr marL="538163" indent="-363538">
              <a:buFont typeface="+mj-lt"/>
              <a:buAutoNum type="arabicPeriod" startAt="5"/>
            </a:pPr>
            <a:r>
              <a:rPr lang="ja-JP" altLang="en-US" sz="1700" dirty="0">
                <a:latin typeface="HGPｺﾞｼｯｸM" panose="020B0600000000000000" pitchFamily="50" charset="-128"/>
                <a:ea typeface="HGPｺﾞｼｯｸM" panose="020B0600000000000000" pitchFamily="50" charset="-128"/>
              </a:rPr>
              <a:t>設計、実装に入ってから、要件の合意が無効になる。</a:t>
            </a:r>
            <a:endParaRPr lang="en-US" altLang="ja-JP" sz="1700" dirty="0">
              <a:latin typeface="HGPｺﾞｼｯｸM" panose="020B0600000000000000" pitchFamily="50" charset="-128"/>
              <a:ea typeface="HGPｺﾞｼｯｸM" panose="020B0600000000000000" pitchFamily="50" charset="-128"/>
            </a:endParaRPr>
          </a:p>
          <a:p>
            <a:pPr marL="355600" indent="-355600">
              <a:buFont typeface="+mj-lt"/>
              <a:buAutoNum type="arabicPeriod" startAt="5"/>
            </a:pPr>
            <a:endParaRPr lang="en-US" altLang="ja-JP" sz="800" dirty="0">
              <a:latin typeface="HGPｺﾞｼｯｸM" panose="020B0600000000000000" pitchFamily="50" charset="-128"/>
              <a:ea typeface="HGPｺﾞｼｯｸM" panose="020B0600000000000000" pitchFamily="50" charset="-128"/>
            </a:endParaRPr>
          </a:p>
          <a:p>
            <a:pPr marL="285750" indent="-285750">
              <a:buFont typeface="Wingdings" panose="05000000000000000000" pitchFamily="2" charset="2"/>
              <a:buChar char="n"/>
            </a:pPr>
            <a:r>
              <a:rPr lang="ja-JP" altLang="en-US" dirty="0">
                <a:latin typeface="HGPｺﾞｼｯｸM" panose="020B0600000000000000" pitchFamily="50" charset="-128"/>
                <a:ea typeface="HGPｺﾞｼｯｸM" panose="020B0600000000000000" pitchFamily="50" charset="-128"/>
              </a:rPr>
              <a:t>アウトプットに関連する</a:t>
            </a:r>
            <a:r>
              <a:rPr lang="ja-JP" altLang="en-US" kern="100" dirty="0">
                <a:latin typeface="HGPｺﾞｼｯｸM" panose="020B0600000000000000" pitchFamily="50" charset="-128"/>
                <a:ea typeface="HGPｺﾞｼｯｸM" panose="020B0600000000000000" pitchFamily="50" charset="-128"/>
                <a:cs typeface="Times New Roman"/>
              </a:rPr>
              <a:t>問題</a:t>
            </a:r>
            <a:endParaRPr lang="en-US" altLang="ja-JP" dirty="0">
              <a:latin typeface="HGPｺﾞｼｯｸM" panose="020B0600000000000000" pitchFamily="50" charset="-128"/>
              <a:ea typeface="HGPｺﾞｼｯｸM" panose="020B0600000000000000" pitchFamily="50" charset="-128"/>
            </a:endParaRPr>
          </a:p>
          <a:p>
            <a:pPr marL="538163" indent="-363538">
              <a:buFont typeface="+mj-lt"/>
              <a:buAutoNum type="arabicPeriod" startAt="11"/>
            </a:pPr>
            <a:r>
              <a:rPr lang="ja-JP" altLang="en-US" sz="1700" dirty="0">
                <a:latin typeface="HGPｺﾞｼｯｸM" panose="020B0600000000000000" pitchFamily="50" charset="-128"/>
                <a:ea typeface="HGPｺﾞｼｯｸM" panose="020B0600000000000000" pitchFamily="50" charset="-128"/>
              </a:rPr>
              <a:t>要件の品質を評価できず、適切な工程終了判断が下せない。</a:t>
            </a:r>
            <a:endParaRPr lang="en-US" altLang="ja-JP" sz="1700" dirty="0">
              <a:latin typeface="HGPｺﾞｼｯｸM" panose="020B0600000000000000" pitchFamily="50" charset="-128"/>
              <a:ea typeface="HGPｺﾞｼｯｸM" panose="020B0600000000000000" pitchFamily="50" charset="-128"/>
            </a:endParaRPr>
          </a:p>
          <a:p>
            <a:pPr marL="538163" indent="-363538">
              <a:buFont typeface="+mj-lt"/>
              <a:buAutoNum type="arabicPeriod" startAt="11"/>
            </a:pPr>
            <a:r>
              <a:rPr lang="ja-JP" altLang="en-US" sz="1700" dirty="0">
                <a:latin typeface="HGPｺﾞｼｯｸM" panose="020B0600000000000000" pitchFamily="50" charset="-128"/>
                <a:ea typeface="HGPｺﾞｼｯｸM" panose="020B0600000000000000" pitchFamily="50" charset="-128"/>
              </a:rPr>
              <a:t>読み手依存で解釈がブレるなど、要件の曖昧さがあり、後続工程で手戻りが発生する。</a:t>
            </a:r>
            <a:endParaRPr lang="en-US" altLang="ja-JP" sz="1700" dirty="0">
              <a:latin typeface="HGPｺﾞｼｯｸM" panose="020B0600000000000000" pitchFamily="50" charset="-128"/>
              <a:ea typeface="HGPｺﾞｼｯｸM" panose="020B0600000000000000" pitchFamily="50" charset="-128"/>
            </a:endParaRPr>
          </a:p>
          <a:p>
            <a:pPr marL="538163" indent="-363538">
              <a:buFont typeface="+mj-lt"/>
              <a:buAutoNum type="arabicPeriod" startAt="11"/>
            </a:pPr>
            <a:r>
              <a:rPr lang="ja-JP" altLang="en-US" sz="1700" b="1" u="sng" dirty="0">
                <a:latin typeface="HGPｺﾞｼｯｸM" panose="020B0600000000000000" pitchFamily="50" charset="-128"/>
                <a:ea typeface="HGPｺﾞｼｯｸM" panose="020B0600000000000000" pitchFamily="50" charset="-128"/>
              </a:rPr>
              <a:t>設計開始後も、要件定義相当の課題発生と検討がズルズル続き、設計コストが増加する。</a:t>
            </a:r>
            <a:endParaRPr lang="en-US" altLang="ja-JP" sz="1700" b="1" u="sng" dirty="0">
              <a:latin typeface="HGPｺﾞｼｯｸM" panose="020B0600000000000000" pitchFamily="50" charset="-128"/>
              <a:ea typeface="HGPｺﾞｼｯｸM" panose="020B0600000000000000" pitchFamily="50" charset="-128"/>
            </a:endParaRPr>
          </a:p>
          <a:p>
            <a:pPr marL="538163" indent="-363538">
              <a:buFont typeface="+mj-lt"/>
              <a:buAutoNum type="arabicPeriod" startAt="11"/>
            </a:pPr>
            <a:r>
              <a:rPr lang="ja-JP" altLang="en-US" sz="1700" dirty="0">
                <a:latin typeface="HGPｺﾞｼｯｸM" panose="020B0600000000000000" pitchFamily="50" charset="-128"/>
                <a:ea typeface="HGPｺﾞｼｯｸM" panose="020B0600000000000000" pitchFamily="50" charset="-128"/>
              </a:rPr>
              <a:t>各要件の必要理由が不明になり、設計工程以降で要件スコープ調整の拠り所を失う。</a:t>
            </a:r>
            <a:endParaRPr lang="en-US" altLang="ja-JP" sz="1700" dirty="0">
              <a:latin typeface="HGPｺﾞｼｯｸM" panose="020B0600000000000000" pitchFamily="50" charset="-128"/>
              <a:ea typeface="HGPｺﾞｼｯｸM" panose="020B0600000000000000" pitchFamily="50" charset="-128"/>
            </a:endParaRPr>
          </a:p>
          <a:p>
            <a:pPr marL="538163" indent="-363538">
              <a:buFont typeface="+mj-lt"/>
              <a:buAutoNum type="arabicPeriod" startAt="11"/>
            </a:pPr>
            <a:r>
              <a:rPr lang="ja-JP" altLang="en-US" sz="1700" dirty="0">
                <a:latin typeface="HGPｺﾞｼｯｸM" panose="020B0600000000000000" pitchFamily="50" charset="-128"/>
                <a:ea typeface="HGPｺﾞｼｯｸM" panose="020B0600000000000000" pitchFamily="50" charset="-128"/>
              </a:rPr>
              <a:t>要件通り作ったが、ユーザーテストでユーザーが満足しない、使用に適さないと判断される。</a:t>
            </a:r>
            <a:endParaRPr lang="en-US" altLang="ja-JP" sz="1700" dirty="0">
              <a:latin typeface="HGPｺﾞｼｯｸM" panose="020B0600000000000000" pitchFamily="50" charset="-128"/>
              <a:ea typeface="HGPｺﾞｼｯｸM" panose="020B0600000000000000" pitchFamily="50" charset="-128"/>
            </a:endParaRPr>
          </a:p>
        </p:txBody>
      </p:sp>
    </p:spTree>
    <p:extLst>
      <p:ext uri="{BB962C8B-B14F-4D97-AF65-F5344CB8AC3E}">
        <p14:creationId xmlns:p14="http://schemas.microsoft.com/office/powerpoint/2010/main" val="38214722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11</a:t>
            </a:fld>
            <a:endParaRPr lang="ja-JP" altLang="en-US" dirty="0"/>
          </a:p>
        </p:txBody>
      </p:sp>
      <p:sp>
        <p:nvSpPr>
          <p:cNvPr id="3" name="テキスト プレースホルダー 2"/>
          <p:cNvSpPr>
            <a:spLocks noGrp="1"/>
          </p:cNvSpPr>
          <p:nvPr>
            <p:ph type="body" sz="quarter" idx="13"/>
          </p:nvPr>
        </p:nvSpPr>
        <p:spPr/>
        <p:txBody>
          <a:bodyPr/>
          <a:lstStyle/>
          <a:p>
            <a:r>
              <a:rPr kumimoji="1" lang="ja-JP" altLang="en-US" dirty="0"/>
              <a:t>要件定義の難しさ</a:t>
            </a:r>
          </a:p>
        </p:txBody>
      </p:sp>
      <p:sp>
        <p:nvSpPr>
          <p:cNvPr id="5" name="テキスト ボックス 4"/>
          <p:cNvSpPr txBox="1"/>
          <p:nvPr/>
        </p:nvSpPr>
        <p:spPr>
          <a:xfrm>
            <a:off x="539552" y="1136933"/>
            <a:ext cx="8280920" cy="2369880"/>
          </a:xfrm>
          <a:prstGeom prst="rect">
            <a:avLst/>
          </a:prstGeom>
          <a:noFill/>
        </p:spPr>
        <p:txBody>
          <a:bodyPr wrap="square" rtlCol="0">
            <a:spAutoFit/>
          </a:bodyPr>
          <a:lstStyle/>
          <a:p>
            <a:pPr marL="285750" indent="-285750">
              <a:buFont typeface="Wingdings" panose="05000000000000000000" pitchFamily="2" charset="2"/>
              <a:buChar char="n"/>
            </a:pPr>
            <a:r>
              <a:rPr lang="ja-JP" altLang="en-US" kern="100" dirty="0">
                <a:latin typeface="HGPｺﾞｼｯｸM" panose="020B0600000000000000" pitchFamily="50" charset="-128"/>
                <a:ea typeface="HGPｺﾞｼｯｸM" panose="020B0600000000000000" pitchFamily="50" charset="-128"/>
                <a:cs typeface="Times New Roman"/>
              </a:rPr>
              <a:t>正解が用意されていない</a:t>
            </a:r>
            <a:r>
              <a:rPr lang="en-US" altLang="ja-JP" kern="100" dirty="0">
                <a:latin typeface="HGPｺﾞｼｯｸM" panose="020B0600000000000000" pitchFamily="50" charset="-128"/>
                <a:ea typeface="HGPｺﾞｼｯｸM" panose="020B0600000000000000" pitchFamily="50" charset="-128"/>
                <a:cs typeface="Times New Roman"/>
              </a:rPr>
              <a:t>(</a:t>
            </a:r>
            <a:r>
              <a:rPr lang="ja-JP" altLang="en-US" kern="100" dirty="0">
                <a:latin typeface="HGPｺﾞｼｯｸM" panose="020B0600000000000000" pitchFamily="50" charset="-128"/>
                <a:ea typeface="HGPｺﾞｼｯｸM" panose="020B0600000000000000" pitchFamily="50" charset="-128"/>
                <a:cs typeface="Times New Roman"/>
              </a:rPr>
              <a:t>お客さまが意思決定する</a:t>
            </a:r>
            <a:r>
              <a:rPr lang="en-US" altLang="ja-JP" kern="100" dirty="0">
                <a:latin typeface="HGPｺﾞｼｯｸM" panose="020B0600000000000000" pitchFamily="50" charset="-128"/>
                <a:ea typeface="HGPｺﾞｼｯｸM" panose="020B0600000000000000" pitchFamily="50" charset="-128"/>
                <a:cs typeface="Times New Roman"/>
              </a:rPr>
              <a:t>)</a:t>
            </a:r>
            <a:br>
              <a:rPr lang="en-US" altLang="ja-JP" kern="100" dirty="0">
                <a:latin typeface="HGPｺﾞｼｯｸM" panose="020B0600000000000000" pitchFamily="50" charset="-128"/>
                <a:ea typeface="HGPｺﾞｼｯｸM" panose="020B0600000000000000" pitchFamily="50" charset="-128"/>
                <a:cs typeface="Times New Roman"/>
              </a:rPr>
            </a:br>
            <a:endParaRPr lang="en-US" altLang="ja-JP" sz="1000" kern="100" dirty="0">
              <a:latin typeface="HGPｺﾞｼｯｸM" panose="020B0600000000000000" pitchFamily="50" charset="-128"/>
              <a:ea typeface="HGPｺﾞｼｯｸM" panose="020B0600000000000000" pitchFamily="50" charset="-128"/>
              <a:cs typeface="Times New Roman"/>
            </a:endParaRPr>
          </a:p>
          <a:p>
            <a:pPr marL="285750" indent="-285750">
              <a:buFont typeface="Wingdings" panose="05000000000000000000" pitchFamily="2" charset="2"/>
              <a:buChar char="n"/>
            </a:pPr>
            <a:r>
              <a:rPr lang="ja-JP" altLang="en-US" kern="100" dirty="0">
                <a:latin typeface="HGPｺﾞｼｯｸM" panose="020B0600000000000000" pitchFamily="50" charset="-128"/>
                <a:ea typeface="HGPｺﾞｼｯｸM" panose="020B0600000000000000" pitchFamily="50" charset="-128"/>
                <a:cs typeface="Times New Roman"/>
              </a:rPr>
              <a:t>ステークホルダ間で、ギャップや認識齟齬、解釈の違いが発生しやすい</a:t>
            </a:r>
            <a:endParaRPr lang="en-US" altLang="ja-JP" kern="100" dirty="0">
              <a:latin typeface="HGPｺﾞｼｯｸM" panose="020B0600000000000000" pitchFamily="50" charset="-128"/>
              <a:ea typeface="HGPｺﾞｼｯｸM" panose="020B0600000000000000" pitchFamily="50" charset="-128"/>
              <a:cs typeface="Times New Roman"/>
            </a:endParaRPr>
          </a:p>
          <a:p>
            <a:pPr marL="285750" indent="-285750">
              <a:buFont typeface="Wingdings" panose="05000000000000000000" pitchFamily="2" charset="2"/>
              <a:buChar char="n"/>
            </a:pPr>
            <a:endParaRPr lang="en-US" altLang="ja-JP" sz="1000" kern="100" dirty="0">
              <a:latin typeface="HGPｺﾞｼｯｸM" panose="020B0600000000000000" pitchFamily="50" charset="-128"/>
              <a:ea typeface="HGPｺﾞｼｯｸM" panose="020B0600000000000000" pitchFamily="50" charset="-128"/>
              <a:cs typeface="Times New Roman"/>
            </a:endParaRPr>
          </a:p>
          <a:p>
            <a:pPr marL="285750" indent="-285750">
              <a:buFont typeface="Wingdings" panose="05000000000000000000" pitchFamily="2" charset="2"/>
              <a:buChar char="n"/>
            </a:pPr>
            <a:r>
              <a:rPr lang="ja-JP" altLang="en-US" kern="100" dirty="0">
                <a:latin typeface="HGPｺﾞｼｯｸM" panose="020B0600000000000000" pitchFamily="50" charset="-128"/>
                <a:ea typeface="HGPｺﾞｼｯｸM" panose="020B0600000000000000" pitchFamily="50" charset="-128"/>
                <a:cs typeface="Times New Roman"/>
              </a:rPr>
              <a:t>開始時のインプットの品揃えや状態が、プロジェクト</a:t>
            </a:r>
            <a:r>
              <a:rPr lang="en-US" altLang="ja-JP" kern="100" dirty="0">
                <a:latin typeface="HGPｺﾞｼｯｸM" panose="020B0600000000000000" pitchFamily="50" charset="-128"/>
                <a:ea typeface="HGPｺﾞｼｯｸM" panose="020B0600000000000000" pitchFamily="50" charset="-128"/>
                <a:cs typeface="Times New Roman"/>
              </a:rPr>
              <a:t>(</a:t>
            </a:r>
            <a:r>
              <a:rPr lang="ja-JP" altLang="en-US" kern="100" dirty="0">
                <a:latin typeface="HGPｺﾞｼｯｸM" panose="020B0600000000000000" pitchFamily="50" charset="-128"/>
                <a:ea typeface="HGPｺﾞｼｯｸM" panose="020B0600000000000000" pitchFamily="50" charset="-128"/>
                <a:cs typeface="Times New Roman"/>
              </a:rPr>
              <a:t>お客さま</a:t>
            </a:r>
            <a:r>
              <a:rPr lang="en-US" altLang="ja-JP" kern="100" dirty="0">
                <a:latin typeface="HGPｺﾞｼｯｸM" panose="020B0600000000000000" pitchFamily="50" charset="-128"/>
                <a:ea typeface="HGPｺﾞｼｯｸM" panose="020B0600000000000000" pitchFamily="50" charset="-128"/>
                <a:cs typeface="Times New Roman"/>
              </a:rPr>
              <a:t>)</a:t>
            </a:r>
            <a:r>
              <a:rPr lang="ja-JP" altLang="en-US" kern="100" dirty="0">
                <a:latin typeface="HGPｺﾞｼｯｸM" panose="020B0600000000000000" pitchFamily="50" charset="-128"/>
                <a:ea typeface="HGPｺﾞｼｯｸM" panose="020B0600000000000000" pitchFamily="50" charset="-128"/>
                <a:cs typeface="Times New Roman"/>
              </a:rPr>
              <a:t>ごとに異なる</a:t>
            </a:r>
            <a:endParaRPr lang="en-US" altLang="ja-JP" kern="100" dirty="0">
              <a:latin typeface="HGPｺﾞｼｯｸM" panose="020B0600000000000000" pitchFamily="50" charset="-128"/>
              <a:ea typeface="HGPｺﾞｼｯｸM" panose="020B0600000000000000" pitchFamily="50" charset="-128"/>
              <a:cs typeface="Times New Roman"/>
            </a:endParaRPr>
          </a:p>
          <a:p>
            <a:pPr marL="285750" indent="-285750">
              <a:buFont typeface="Wingdings" panose="05000000000000000000" pitchFamily="2" charset="2"/>
              <a:buChar char="n"/>
            </a:pPr>
            <a:endParaRPr lang="en-US" altLang="ja-JP" sz="1000" kern="100" dirty="0">
              <a:latin typeface="HGPｺﾞｼｯｸM" panose="020B0600000000000000" pitchFamily="50" charset="-128"/>
              <a:ea typeface="HGPｺﾞｼｯｸM" panose="020B0600000000000000" pitchFamily="50" charset="-128"/>
              <a:cs typeface="Times New Roman"/>
            </a:endParaRPr>
          </a:p>
          <a:p>
            <a:pPr marL="285750" indent="-285750">
              <a:buFont typeface="Wingdings" panose="05000000000000000000" pitchFamily="2" charset="2"/>
              <a:buChar char="n"/>
            </a:pPr>
            <a:r>
              <a:rPr lang="ja-JP" altLang="en-US" kern="100" dirty="0">
                <a:latin typeface="HGPｺﾞｼｯｸM" panose="020B0600000000000000" pitchFamily="50" charset="-128"/>
                <a:ea typeface="HGPｺﾞｼｯｸM" panose="020B0600000000000000" pitchFamily="50" charset="-128"/>
                <a:cs typeface="Times New Roman"/>
              </a:rPr>
              <a:t>お客さまを積極的にリードしないと、うまく進まない</a:t>
            </a:r>
            <a:endParaRPr lang="en-US" altLang="ja-JP" kern="100" dirty="0">
              <a:latin typeface="HGPｺﾞｼｯｸM" panose="020B0600000000000000" pitchFamily="50" charset="-128"/>
              <a:ea typeface="HGPｺﾞｼｯｸM" panose="020B0600000000000000" pitchFamily="50" charset="-128"/>
              <a:cs typeface="Times New Roman"/>
            </a:endParaRPr>
          </a:p>
          <a:p>
            <a:pPr marL="285750" indent="-285750">
              <a:buFont typeface="Wingdings" panose="05000000000000000000" pitchFamily="2" charset="2"/>
              <a:buChar char="n"/>
            </a:pPr>
            <a:endParaRPr lang="en-US" altLang="ja-JP" sz="1000" kern="100" dirty="0">
              <a:latin typeface="HGPｺﾞｼｯｸM" panose="020B0600000000000000" pitchFamily="50" charset="-128"/>
              <a:ea typeface="HGPｺﾞｼｯｸM" panose="020B0600000000000000" pitchFamily="50" charset="-128"/>
              <a:cs typeface="Times New Roman"/>
            </a:endParaRPr>
          </a:p>
          <a:p>
            <a:pPr marL="285750" indent="-285750">
              <a:buFont typeface="Wingdings" panose="05000000000000000000" pitchFamily="2" charset="2"/>
              <a:buChar char="n"/>
            </a:pPr>
            <a:r>
              <a:rPr lang="ja-JP" altLang="en-US" kern="100" dirty="0">
                <a:latin typeface="HGPｺﾞｼｯｸM" panose="020B0600000000000000" pitchFamily="50" charset="-128"/>
                <a:ea typeface="HGPｺﾞｼｯｸM" panose="020B0600000000000000" pitchFamily="50" charset="-128"/>
                <a:cs typeface="Times New Roman"/>
              </a:rPr>
              <a:t>お客さまの主体的取り組みが不足する</a:t>
            </a:r>
            <a:endParaRPr lang="en-US" altLang="ja-JP" kern="100" dirty="0">
              <a:solidFill>
                <a:srgbClr val="FF0000"/>
              </a:solidFill>
              <a:latin typeface="HGPｺﾞｼｯｸM" panose="020B0600000000000000" pitchFamily="50" charset="-128"/>
              <a:ea typeface="HGPｺﾞｼｯｸM" panose="020B0600000000000000" pitchFamily="50" charset="-128"/>
              <a:cs typeface="Times New Roman"/>
            </a:endParaRPr>
          </a:p>
          <a:p>
            <a:endParaRPr lang="en-US" altLang="ja-JP" dirty="0">
              <a:latin typeface="HGPｺﾞｼｯｸM" panose="020B0600000000000000" pitchFamily="50" charset="-128"/>
              <a:ea typeface="HGPｺﾞｼｯｸM" panose="020B0600000000000000" pitchFamily="50" charset="-128"/>
            </a:endParaRPr>
          </a:p>
        </p:txBody>
      </p:sp>
    </p:spTree>
    <p:extLst>
      <p:ext uri="{BB962C8B-B14F-4D97-AF65-F5344CB8AC3E}">
        <p14:creationId xmlns:p14="http://schemas.microsoft.com/office/powerpoint/2010/main" val="1029987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2" descr="ä¼è­°ã®ã¤ã©ã¹ãï¼ç·å¥³æ··åï¼"/>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7242" y="1493912"/>
            <a:ext cx="1333500" cy="13335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ä¼è­°ã®ã¤ã©ã¹ãï¼ç·å¥³æ··åï¼"/>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0994" y="1493105"/>
            <a:ext cx="1333500" cy="1333500"/>
          </a:xfrm>
          <a:prstGeom prst="rect">
            <a:avLst/>
          </a:prstGeom>
          <a:noFill/>
          <a:extLst>
            <a:ext uri="{909E8E84-426E-40DD-AFC4-6F175D3DCCD1}">
              <a14:hiddenFill xmlns:a14="http://schemas.microsoft.com/office/drawing/2010/main">
                <a:solidFill>
                  <a:srgbClr val="FFFFFF"/>
                </a:solidFill>
              </a14:hiddenFill>
            </a:ext>
          </a:extLst>
        </p:spPr>
      </p:pic>
      <p:sp>
        <p:nvSpPr>
          <p:cNvPr id="18" name="Text Box 2"/>
          <p:cNvSpPr txBox="1">
            <a:spLocks noChangeArrowheads="1"/>
          </p:cNvSpPr>
          <p:nvPr/>
        </p:nvSpPr>
        <p:spPr bwMode="auto">
          <a:xfrm>
            <a:off x="594000" y="691200"/>
            <a:ext cx="838993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a:solidFill>
                  <a:schemeClr val="tx1"/>
                </a:solidFill>
                <a:latin typeface="Arial" pitchFamily="34" charset="0"/>
                <a:ea typeface="ＭＳ Ｐゴシック" pitchFamily="50" charset="-128"/>
              </a:defRPr>
            </a:lvl1pPr>
            <a:lvl2pPr marL="742950" indent="-285750" eaLnBrk="0" hangingPunct="0">
              <a:defRPr kumimoji="1">
                <a:solidFill>
                  <a:schemeClr val="tx1"/>
                </a:solidFill>
                <a:latin typeface="Arial" pitchFamily="34" charset="0"/>
                <a:ea typeface="ＭＳ Ｐゴシック" pitchFamily="50" charset="-128"/>
              </a:defRPr>
            </a:lvl2pPr>
            <a:lvl3pPr marL="1143000" indent="-228600" eaLnBrk="0" hangingPunct="0">
              <a:defRPr kumimoji="1">
                <a:solidFill>
                  <a:schemeClr val="tx1"/>
                </a:solidFill>
                <a:latin typeface="Arial" pitchFamily="34" charset="0"/>
                <a:ea typeface="ＭＳ Ｐゴシック" pitchFamily="50" charset="-128"/>
              </a:defRPr>
            </a:lvl3pPr>
            <a:lvl4pPr marL="1600200" indent="-228600" eaLnBrk="0" hangingPunct="0">
              <a:defRPr kumimoji="1">
                <a:solidFill>
                  <a:schemeClr val="tx1"/>
                </a:solidFill>
                <a:latin typeface="Arial" pitchFamily="34" charset="0"/>
                <a:ea typeface="ＭＳ Ｐゴシック" pitchFamily="50" charset="-128"/>
              </a:defRPr>
            </a:lvl4pPr>
            <a:lvl5pPr marL="2057400" indent="-228600" eaLnBrk="0" hangingPunct="0">
              <a:defRPr kumimoji="1">
                <a:solidFill>
                  <a:schemeClr val="tx1"/>
                </a:solidFill>
                <a:latin typeface="Arial" pitchFamily="34" charset="0"/>
                <a:ea typeface="ＭＳ Ｐゴシック" pitchFamily="50" charset="-128"/>
              </a:defRPr>
            </a:lvl5pPr>
            <a:lvl6pPr marL="25146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6pPr>
            <a:lvl7pPr marL="29718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7pPr>
            <a:lvl8pPr marL="34290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8pPr>
            <a:lvl9pPr marL="38862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9pPr>
          </a:lstStyle>
          <a:p>
            <a:r>
              <a:rPr lang="ja-JP" altLang="en-US" dirty="0">
                <a:latin typeface="HGPｺﾞｼｯｸM" panose="020B0600000000000000" pitchFamily="50" charset="-128"/>
                <a:ea typeface="HGPｺﾞｼｯｸM" panose="020B0600000000000000" pitchFamily="50" charset="-128"/>
              </a:rPr>
              <a:t>要件定義の難しさ①</a:t>
            </a:r>
          </a:p>
        </p:txBody>
      </p:sp>
      <p:sp>
        <p:nvSpPr>
          <p:cNvPr id="21506" name="スライド番号プレースホルダー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0" hangingPunct="0">
              <a:defRPr kumimoji="1">
                <a:solidFill>
                  <a:schemeClr val="tx1"/>
                </a:solidFill>
                <a:latin typeface="Arial" pitchFamily="34" charset="0"/>
                <a:ea typeface="ＭＳ Ｐゴシック" pitchFamily="50" charset="-128"/>
              </a:defRPr>
            </a:lvl1pPr>
            <a:lvl2pPr marL="742950" indent="-285750" eaLnBrk="0" hangingPunct="0">
              <a:defRPr kumimoji="1">
                <a:solidFill>
                  <a:schemeClr val="tx1"/>
                </a:solidFill>
                <a:latin typeface="Arial" pitchFamily="34" charset="0"/>
                <a:ea typeface="ＭＳ Ｐゴシック" pitchFamily="50" charset="-128"/>
              </a:defRPr>
            </a:lvl2pPr>
            <a:lvl3pPr marL="1143000" indent="-228600" eaLnBrk="0" hangingPunct="0">
              <a:defRPr kumimoji="1">
                <a:solidFill>
                  <a:schemeClr val="tx1"/>
                </a:solidFill>
                <a:latin typeface="Arial" pitchFamily="34" charset="0"/>
                <a:ea typeface="ＭＳ Ｐゴシック" pitchFamily="50" charset="-128"/>
              </a:defRPr>
            </a:lvl3pPr>
            <a:lvl4pPr marL="1600200" indent="-228600" eaLnBrk="0" hangingPunct="0">
              <a:defRPr kumimoji="1">
                <a:solidFill>
                  <a:schemeClr val="tx1"/>
                </a:solidFill>
                <a:latin typeface="Arial" pitchFamily="34" charset="0"/>
                <a:ea typeface="ＭＳ Ｐゴシック" pitchFamily="50" charset="-128"/>
              </a:defRPr>
            </a:lvl4pPr>
            <a:lvl5pPr marL="2057400" indent="-228600" eaLnBrk="0" hangingPunct="0">
              <a:defRPr kumimoji="1">
                <a:solidFill>
                  <a:schemeClr val="tx1"/>
                </a:solidFill>
                <a:latin typeface="Arial" pitchFamily="34" charset="0"/>
                <a:ea typeface="ＭＳ Ｐゴシック" pitchFamily="50" charset="-128"/>
              </a:defRPr>
            </a:lvl5pPr>
            <a:lvl6pPr marL="25146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6pPr>
            <a:lvl7pPr marL="29718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7pPr>
            <a:lvl8pPr marL="34290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8pPr>
            <a:lvl9pPr marL="38862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9pPr>
          </a:lstStyle>
          <a:p>
            <a:pPr eaLnBrk="1" hangingPunct="1"/>
            <a:fld id="{62BC3D05-7E78-433A-A850-D85FB0B4D2CA}" type="slidenum">
              <a:rPr lang="en-US" altLang="ja-JP" smtClean="0">
                <a:latin typeface="HGPｺﾞｼｯｸM" panose="020B0600000000000000" pitchFamily="50" charset="-128"/>
                <a:ea typeface="HGPｺﾞｼｯｸM" panose="020B0600000000000000" pitchFamily="50" charset="-128"/>
              </a:rPr>
              <a:pPr eaLnBrk="1" hangingPunct="1"/>
              <a:t>12</a:t>
            </a:fld>
            <a:endParaRPr lang="en-US" altLang="ja-JP" dirty="0">
              <a:latin typeface="HGPｺﾞｼｯｸM" panose="020B0600000000000000" pitchFamily="50" charset="-128"/>
              <a:ea typeface="HGPｺﾞｼｯｸM" panose="020B0600000000000000" pitchFamily="50" charset="-128"/>
            </a:endParaRPr>
          </a:p>
        </p:txBody>
      </p:sp>
      <p:sp>
        <p:nvSpPr>
          <p:cNvPr id="19" name="テキスト ボックス 18"/>
          <p:cNvSpPr txBox="1"/>
          <p:nvPr/>
        </p:nvSpPr>
        <p:spPr>
          <a:xfrm>
            <a:off x="539552" y="1136933"/>
            <a:ext cx="8208912" cy="369332"/>
          </a:xfrm>
          <a:prstGeom prst="rect">
            <a:avLst/>
          </a:prstGeom>
          <a:noFill/>
        </p:spPr>
        <p:txBody>
          <a:bodyPr wrap="square" rtlCol="0">
            <a:spAutoFit/>
          </a:bodyPr>
          <a:lstStyle/>
          <a:p>
            <a:pPr marL="285750" indent="-285750">
              <a:buFont typeface="Wingdings" panose="05000000000000000000" pitchFamily="2" charset="2"/>
              <a:buChar char="n"/>
            </a:pPr>
            <a:r>
              <a:rPr lang="ja-JP" altLang="en-US" kern="100" dirty="0">
                <a:latin typeface="HGPｺﾞｼｯｸM" panose="020B0600000000000000" pitchFamily="50" charset="-128"/>
                <a:ea typeface="HGPｺﾞｼｯｸM" panose="020B0600000000000000" pitchFamily="50" charset="-128"/>
                <a:cs typeface="Times New Roman"/>
              </a:rPr>
              <a:t>正解が用意されていない</a:t>
            </a:r>
            <a:r>
              <a:rPr lang="en-US" altLang="ja-JP" kern="100" dirty="0">
                <a:latin typeface="HGPｺﾞｼｯｸM" panose="020B0600000000000000" pitchFamily="50" charset="-128"/>
                <a:ea typeface="HGPｺﾞｼｯｸM" panose="020B0600000000000000" pitchFamily="50" charset="-128"/>
                <a:cs typeface="Times New Roman"/>
              </a:rPr>
              <a:t>(</a:t>
            </a:r>
            <a:r>
              <a:rPr lang="ja-JP" altLang="en-US" kern="100" dirty="0">
                <a:latin typeface="HGPｺﾞｼｯｸM" panose="020B0600000000000000" pitchFamily="50" charset="-128"/>
                <a:ea typeface="HGPｺﾞｼｯｸM" panose="020B0600000000000000" pitchFamily="50" charset="-128"/>
                <a:cs typeface="Times New Roman"/>
              </a:rPr>
              <a:t>お客さまが意思決定する</a:t>
            </a:r>
            <a:r>
              <a:rPr lang="en-US" altLang="ja-JP" kern="100" dirty="0">
                <a:latin typeface="HGPｺﾞｼｯｸM" panose="020B0600000000000000" pitchFamily="50" charset="-128"/>
                <a:ea typeface="HGPｺﾞｼｯｸM" panose="020B0600000000000000" pitchFamily="50" charset="-128"/>
                <a:cs typeface="Times New Roman"/>
              </a:rPr>
              <a:t>)</a:t>
            </a:r>
          </a:p>
        </p:txBody>
      </p:sp>
      <p:sp>
        <p:nvSpPr>
          <p:cNvPr id="9" name="角丸四角形 8"/>
          <p:cNvSpPr/>
          <p:nvPr/>
        </p:nvSpPr>
        <p:spPr>
          <a:xfrm>
            <a:off x="539552" y="4797152"/>
            <a:ext cx="8352928" cy="664164"/>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ja-JP" altLang="en-US" dirty="0">
                <a:solidFill>
                  <a:schemeClr val="tx1"/>
                </a:solidFill>
                <a:latin typeface="HGPｺﾞｼｯｸM" panose="020B0600000000000000" pitchFamily="50" charset="-128"/>
                <a:ea typeface="HGPｺﾞｼｯｸM" panose="020B0600000000000000" pitchFamily="50" charset="-128"/>
              </a:rPr>
              <a:t>「お客さまが過不足なく正しい要求を持っている」とは考えない</a:t>
            </a:r>
            <a:endParaRPr lang="en-US" altLang="ja-JP" dirty="0">
              <a:solidFill>
                <a:schemeClr val="tx1"/>
              </a:solidFill>
              <a:latin typeface="HGPｺﾞｼｯｸM" panose="020B0600000000000000" pitchFamily="50" charset="-128"/>
              <a:ea typeface="HGPｺﾞｼｯｸM" panose="020B0600000000000000" pitchFamily="50" charset="-128"/>
            </a:endParaRPr>
          </a:p>
        </p:txBody>
      </p:sp>
      <p:sp>
        <p:nvSpPr>
          <p:cNvPr id="10" name="角丸四角形 9"/>
          <p:cNvSpPr/>
          <p:nvPr/>
        </p:nvSpPr>
        <p:spPr>
          <a:xfrm>
            <a:off x="539552" y="5589240"/>
            <a:ext cx="8352928" cy="664164"/>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ja-JP" altLang="en-US" dirty="0">
                <a:solidFill>
                  <a:schemeClr val="tx1"/>
                </a:solidFill>
                <a:latin typeface="HGPｺﾞｼｯｸM" panose="020B0600000000000000" pitchFamily="50" charset="-128"/>
                <a:ea typeface="HGPｺﾞｼｯｸM" panose="020B0600000000000000" pitchFamily="50" charset="-128"/>
              </a:rPr>
              <a:t>誰が、何を以って、どう意思決定するかを決める</a:t>
            </a:r>
            <a:endParaRPr lang="en-US" altLang="ja-JP" dirty="0">
              <a:solidFill>
                <a:schemeClr val="tx1"/>
              </a:solidFill>
              <a:latin typeface="HGPｺﾞｼｯｸM" panose="020B0600000000000000" pitchFamily="50" charset="-128"/>
              <a:ea typeface="HGPｺﾞｼｯｸM" panose="020B0600000000000000" pitchFamily="50" charset="-128"/>
            </a:endParaRPr>
          </a:p>
        </p:txBody>
      </p:sp>
      <p:sp>
        <p:nvSpPr>
          <p:cNvPr id="23" name="角丸四角形吹き出し 22"/>
          <p:cNvSpPr/>
          <p:nvPr/>
        </p:nvSpPr>
        <p:spPr>
          <a:xfrm>
            <a:off x="2564495" y="2814049"/>
            <a:ext cx="1575457" cy="470935"/>
          </a:xfrm>
          <a:prstGeom prst="wedgeRoundRectCallout">
            <a:avLst>
              <a:gd name="adj1" fmla="val -41327"/>
              <a:gd name="adj2" fmla="val -143626"/>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ja-JP" altLang="en-US" sz="1400" dirty="0">
                <a:latin typeface="HGPｺﾞｼｯｸM" panose="020B0600000000000000" pitchFamily="50" charset="-128"/>
                <a:ea typeface="HGPｺﾞｼｯｸM" panose="020B0600000000000000" pitchFamily="50" charset="-128"/>
                <a:cs typeface="メイリオ" panose="020B0604030504040204" pitchFamily="50" charset="-128"/>
              </a:rPr>
              <a:t>〇〇〇に業務を</a:t>
            </a:r>
            <a:endParaRPr kumimoji="1" lang="en-US" altLang="ja-JP" sz="1400" dirty="0">
              <a:latin typeface="HGPｺﾞｼｯｸM" panose="020B0600000000000000" pitchFamily="50" charset="-128"/>
              <a:ea typeface="HGPｺﾞｼｯｸM" panose="020B0600000000000000" pitchFamily="50" charset="-128"/>
              <a:cs typeface="メイリオ" panose="020B0604030504040204" pitchFamily="50" charset="-128"/>
            </a:endParaRPr>
          </a:p>
          <a:p>
            <a:pPr algn="ctr"/>
            <a:r>
              <a:rPr kumimoji="1" lang="ja-JP" altLang="en-US" sz="1400" dirty="0">
                <a:latin typeface="HGPｺﾞｼｯｸM" panose="020B0600000000000000" pitchFamily="50" charset="-128"/>
                <a:ea typeface="HGPｺﾞｼｯｸM" panose="020B0600000000000000" pitchFamily="50" charset="-128"/>
                <a:cs typeface="メイリオ" panose="020B0604030504040204" pitchFamily="50" charset="-128"/>
              </a:rPr>
              <a:t>改善すべき！</a:t>
            </a:r>
          </a:p>
        </p:txBody>
      </p:sp>
      <p:sp>
        <p:nvSpPr>
          <p:cNvPr id="24" name="角丸四角形吹き出し 23"/>
          <p:cNvSpPr/>
          <p:nvPr/>
        </p:nvSpPr>
        <p:spPr>
          <a:xfrm>
            <a:off x="251520" y="2814050"/>
            <a:ext cx="1601331" cy="470934"/>
          </a:xfrm>
          <a:prstGeom prst="wedgeRoundRectCallout">
            <a:avLst>
              <a:gd name="adj1" fmla="val 38240"/>
              <a:gd name="adj2" fmla="val -135222"/>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ja-JP" altLang="en-US" sz="1400" dirty="0">
                <a:latin typeface="HGPｺﾞｼｯｸM" panose="020B0600000000000000" pitchFamily="50" charset="-128"/>
                <a:ea typeface="HGPｺﾞｼｯｸM" panose="020B0600000000000000" pitchFamily="50" charset="-128"/>
                <a:cs typeface="メイリオ" panose="020B0604030504040204" pitchFamily="50" charset="-128"/>
              </a:rPr>
              <a:t>△△△に業務を</a:t>
            </a:r>
            <a:endParaRPr kumimoji="1" lang="en-US" altLang="ja-JP" sz="1400" dirty="0">
              <a:latin typeface="HGPｺﾞｼｯｸM" panose="020B0600000000000000" pitchFamily="50" charset="-128"/>
              <a:ea typeface="HGPｺﾞｼｯｸM" panose="020B0600000000000000" pitchFamily="50" charset="-128"/>
              <a:cs typeface="メイリオ" panose="020B0604030504040204" pitchFamily="50" charset="-128"/>
            </a:endParaRPr>
          </a:p>
          <a:p>
            <a:pPr algn="ctr"/>
            <a:r>
              <a:rPr lang="ja-JP" altLang="en-US" sz="1400" dirty="0">
                <a:latin typeface="HGPｺﾞｼｯｸM" panose="020B0600000000000000" pitchFamily="50" charset="-128"/>
                <a:ea typeface="HGPｺﾞｼｯｸM" panose="020B0600000000000000" pitchFamily="50" charset="-128"/>
                <a:cs typeface="メイリオ" panose="020B0604030504040204" pitchFamily="50" charset="-128"/>
              </a:rPr>
              <a:t>改善すべき！</a:t>
            </a:r>
            <a:endParaRPr kumimoji="1" lang="ja-JP" altLang="en-US" sz="1400" dirty="0">
              <a:latin typeface="HGPｺﾞｼｯｸM" panose="020B0600000000000000" pitchFamily="50" charset="-128"/>
              <a:ea typeface="HGPｺﾞｼｯｸM" panose="020B0600000000000000" pitchFamily="50" charset="-128"/>
              <a:cs typeface="メイリオ" panose="020B0604030504040204" pitchFamily="50" charset="-128"/>
            </a:endParaRPr>
          </a:p>
        </p:txBody>
      </p:sp>
      <p:sp>
        <p:nvSpPr>
          <p:cNvPr id="2" name="不等号 1"/>
          <p:cNvSpPr/>
          <p:nvPr/>
        </p:nvSpPr>
        <p:spPr>
          <a:xfrm>
            <a:off x="1990564" y="2789249"/>
            <a:ext cx="457200" cy="457200"/>
          </a:xfrm>
          <a:prstGeom prst="mathNotEqual">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7" name="角丸四角形 6"/>
          <p:cNvSpPr/>
          <p:nvPr/>
        </p:nvSpPr>
        <p:spPr>
          <a:xfrm>
            <a:off x="251520" y="3421187"/>
            <a:ext cx="4032448" cy="799901"/>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ja-JP" altLang="en-US" sz="1600" dirty="0">
                <a:latin typeface="HGPｺﾞｼｯｸM" panose="020B0600000000000000" pitchFamily="50" charset="-128"/>
                <a:ea typeface="HGPｺﾞｼｯｸM" panose="020B0600000000000000" pitchFamily="50" charset="-128"/>
              </a:rPr>
              <a:t>ステークホルダの考え方や価値観に依存して、</a:t>
            </a:r>
          </a:p>
          <a:p>
            <a:pPr algn="ctr"/>
            <a:r>
              <a:rPr lang="ja-JP" altLang="en-US" sz="1600" dirty="0">
                <a:latin typeface="HGPｺﾞｼｯｸM" panose="020B0600000000000000" pitchFamily="50" charset="-128"/>
                <a:ea typeface="HGPｺﾞｼｯｸM" panose="020B0600000000000000" pitchFamily="50" charset="-128"/>
              </a:rPr>
              <a:t>異なる課題や要求が抽出される。</a:t>
            </a:r>
            <a:endParaRPr kumimoji="1" lang="en-US" altLang="ja-JP" sz="1600" dirty="0">
              <a:latin typeface="HGPｺﾞｼｯｸM" panose="020B0600000000000000" pitchFamily="50" charset="-128"/>
              <a:ea typeface="HGPｺﾞｼｯｸM" panose="020B0600000000000000" pitchFamily="50" charset="-128"/>
            </a:endParaRPr>
          </a:p>
        </p:txBody>
      </p:sp>
      <p:sp>
        <p:nvSpPr>
          <p:cNvPr id="26" name="角丸四角形 25"/>
          <p:cNvSpPr/>
          <p:nvPr/>
        </p:nvSpPr>
        <p:spPr>
          <a:xfrm>
            <a:off x="5004048" y="3421187"/>
            <a:ext cx="3979889" cy="799901"/>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ja-JP" altLang="en-US" sz="1600" dirty="0">
                <a:latin typeface="HGPｺﾞｼｯｸM" panose="020B0600000000000000" pitchFamily="50" charset="-128"/>
                <a:ea typeface="HGPｺﾞｼｯｸM" panose="020B0600000000000000" pitchFamily="50" charset="-128"/>
              </a:rPr>
              <a:t>絶対的な正解がない中で要求を取捨選択し、</a:t>
            </a:r>
            <a:br>
              <a:rPr lang="en-US" altLang="ja-JP" sz="1600" dirty="0">
                <a:latin typeface="HGPｺﾞｼｯｸM" panose="020B0600000000000000" pitchFamily="50" charset="-128"/>
                <a:ea typeface="HGPｺﾞｼｯｸM" panose="020B0600000000000000" pitchFamily="50" charset="-128"/>
              </a:rPr>
            </a:br>
            <a:r>
              <a:rPr lang="ja-JP" altLang="en-US" sz="1600" dirty="0">
                <a:latin typeface="HGPｺﾞｼｯｸM" panose="020B0600000000000000" pitchFamily="50" charset="-128"/>
                <a:ea typeface="HGPｺﾞｼｯｸM" panose="020B0600000000000000" pitchFamily="50" charset="-128"/>
              </a:rPr>
              <a:t>要件を決定する。</a:t>
            </a:r>
          </a:p>
        </p:txBody>
      </p:sp>
      <p:sp>
        <p:nvSpPr>
          <p:cNvPr id="28" name="角丸四角形吹き出し 27"/>
          <p:cNvSpPr/>
          <p:nvPr/>
        </p:nvSpPr>
        <p:spPr>
          <a:xfrm>
            <a:off x="6191432" y="2814049"/>
            <a:ext cx="2052976" cy="470935"/>
          </a:xfrm>
          <a:prstGeom prst="wedgeRoundRectCallout">
            <a:avLst>
              <a:gd name="adj1" fmla="val -12462"/>
              <a:gd name="adj2" fmla="val -187794"/>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ja-JP" altLang="en-US" sz="1400" dirty="0">
                <a:latin typeface="HGPｺﾞｼｯｸM" panose="020B0600000000000000" pitchFamily="50" charset="-128"/>
                <a:ea typeface="HGPｺﾞｼｯｸM" panose="020B0600000000000000" pitchFamily="50" charset="-128"/>
                <a:cs typeface="メイリオ" panose="020B0604030504040204" pitchFamily="50" charset="-128"/>
              </a:rPr>
              <a:t>☆☆☆に業務を</a:t>
            </a:r>
            <a:endParaRPr kumimoji="1" lang="en-US" altLang="ja-JP" sz="1400" dirty="0">
              <a:latin typeface="HGPｺﾞｼｯｸM" panose="020B0600000000000000" pitchFamily="50" charset="-128"/>
              <a:ea typeface="HGPｺﾞｼｯｸM" panose="020B0600000000000000" pitchFamily="50" charset="-128"/>
              <a:cs typeface="メイリオ" panose="020B0604030504040204" pitchFamily="50" charset="-128"/>
            </a:endParaRPr>
          </a:p>
          <a:p>
            <a:pPr algn="ctr"/>
            <a:r>
              <a:rPr lang="ja-JP" altLang="en-US" sz="1400" dirty="0">
                <a:latin typeface="HGPｺﾞｼｯｸM" panose="020B0600000000000000" pitchFamily="50" charset="-128"/>
                <a:ea typeface="HGPｺﾞｼｯｸM" panose="020B0600000000000000" pitchFamily="50" charset="-128"/>
                <a:cs typeface="メイリオ" panose="020B0604030504040204" pitchFamily="50" charset="-128"/>
              </a:rPr>
              <a:t>改善することに決定！</a:t>
            </a:r>
            <a:endParaRPr kumimoji="1" lang="ja-JP" altLang="en-US" sz="1400" dirty="0">
              <a:latin typeface="HGPｺﾞｼｯｸM" panose="020B0600000000000000" pitchFamily="50" charset="-128"/>
              <a:ea typeface="HGPｺﾞｼｯｸM" panose="020B0600000000000000" pitchFamily="50" charset="-128"/>
              <a:cs typeface="メイリオ" panose="020B0604030504040204" pitchFamily="50" charset="-128"/>
            </a:endParaRPr>
          </a:p>
        </p:txBody>
      </p:sp>
      <p:sp>
        <p:nvSpPr>
          <p:cNvPr id="6" name="ストライプ矢印 5"/>
          <p:cNvSpPr/>
          <p:nvPr/>
        </p:nvSpPr>
        <p:spPr>
          <a:xfrm>
            <a:off x="4211960" y="1720535"/>
            <a:ext cx="1151184" cy="1924489"/>
          </a:xfrm>
          <a:prstGeom prst="striped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Tree>
    <p:extLst>
      <p:ext uri="{BB962C8B-B14F-4D97-AF65-F5344CB8AC3E}">
        <p14:creationId xmlns:p14="http://schemas.microsoft.com/office/powerpoint/2010/main" val="31731607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42"/>
          <p:cNvSpPr txBox="1">
            <a:spLocks noChangeArrowheads="1"/>
          </p:cNvSpPr>
          <p:nvPr/>
        </p:nvSpPr>
        <p:spPr bwMode="gray">
          <a:xfrm>
            <a:off x="4139952" y="6351131"/>
            <a:ext cx="4896544"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lvl1pPr marL="447675" indent="-447675"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eaLnBrk="1" fontAlgn="ctr" hangingPunct="1"/>
            <a:r>
              <a:rPr lang="en-US" altLang="ja-JP" sz="1000" i="1" dirty="0"/>
              <a:t>“</a:t>
            </a:r>
            <a:r>
              <a:rPr lang="en-US" altLang="ja-JP" sz="1000" i="1" dirty="0">
                <a:hlinkClick r:id="rId2"/>
              </a:rPr>
              <a:t>I know that’s what I said, but it’s not what I meant!</a:t>
            </a:r>
            <a:r>
              <a:rPr lang="en-US" altLang="ja-JP" sz="1000" i="1" dirty="0"/>
              <a:t>” by CNX under </a:t>
            </a:r>
            <a:r>
              <a:rPr lang="en-US" altLang="ja-JP" sz="1000" i="1" dirty="0">
                <a:hlinkClick r:id="rId3"/>
              </a:rPr>
              <a:t>CC BY 4.0</a:t>
            </a:r>
            <a:endParaRPr lang="en-US" altLang="ja-JP" sz="1000" dirty="0">
              <a:solidFill>
                <a:srgbClr val="131A1F"/>
              </a:solidFill>
              <a:latin typeface="HGPｺﾞｼｯｸM" pitchFamily="50" charset="-128"/>
              <a:ea typeface="HGPｺﾞｼｯｸM" pitchFamily="50" charset="-128"/>
            </a:endParaRPr>
          </a:p>
        </p:txBody>
      </p:sp>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13</a:t>
            </a:fld>
            <a:endParaRPr lang="ja-JP" altLang="en-US" dirty="0"/>
          </a:p>
        </p:txBody>
      </p:sp>
      <p:sp>
        <p:nvSpPr>
          <p:cNvPr id="3" name="テキスト プレースホルダー 2"/>
          <p:cNvSpPr>
            <a:spLocks noGrp="1"/>
          </p:cNvSpPr>
          <p:nvPr>
            <p:ph type="body" sz="quarter" idx="13"/>
          </p:nvPr>
        </p:nvSpPr>
        <p:spPr>
          <a:xfrm>
            <a:off x="592089" y="692696"/>
            <a:ext cx="6716215" cy="360040"/>
          </a:xfrm>
        </p:spPr>
        <p:txBody>
          <a:bodyPr/>
          <a:lstStyle/>
          <a:p>
            <a:r>
              <a:rPr lang="ja-JP" altLang="en-US" dirty="0"/>
              <a:t>要件定義の難しさ②</a:t>
            </a:r>
            <a:endParaRPr kumimoji="1" lang="ja-JP" altLang="en-US" dirty="0"/>
          </a:p>
        </p:txBody>
      </p:sp>
      <p:sp>
        <p:nvSpPr>
          <p:cNvPr id="4" name="テキスト ボックス 3"/>
          <p:cNvSpPr txBox="1"/>
          <p:nvPr/>
        </p:nvSpPr>
        <p:spPr>
          <a:xfrm>
            <a:off x="539552" y="1136933"/>
            <a:ext cx="8280920" cy="369332"/>
          </a:xfrm>
          <a:prstGeom prst="rect">
            <a:avLst/>
          </a:prstGeom>
          <a:noFill/>
        </p:spPr>
        <p:txBody>
          <a:bodyPr wrap="square" rtlCol="0">
            <a:spAutoFit/>
          </a:bodyPr>
          <a:lstStyle/>
          <a:p>
            <a:pPr marL="285750" indent="-285750">
              <a:buFont typeface="Wingdings" panose="05000000000000000000" pitchFamily="2" charset="2"/>
              <a:buChar char="n"/>
            </a:pPr>
            <a:r>
              <a:rPr lang="ja-JP" altLang="en-US" kern="100" dirty="0">
                <a:latin typeface="HGPｺﾞｼｯｸM" panose="020B0600000000000000" pitchFamily="50" charset="-128"/>
                <a:ea typeface="HGPｺﾞｼｯｸM" panose="020B0600000000000000" pitchFamily="50" charset="-128"/>
                <a:cs typeface="Times New Roman"/>
              </a:rPr>
              <a:t>ステークホルダ間で、ギャップや認識齟齬、解釈の違いが発生しやすい</a:t>
            </a:r>
            <a:endParaRPr lang="en-US" altLang="ja-JP" kern="100" dirty="0">
              <a:latin typeface="HGPｺﾞｼｯｸM" panose="020B0600000000000000" pitchFamily="50" charset="-128"/>
              <a:ea typeface="HGPｺﾞｼｯｸM" panose="020B0600000000000000" pitchFamily="50" charset="-128"/>
              <a:cs typeface="Times New Roman"/>
            </a:endParaRPr>
          </a:p>
        </p:txBody>
      </p:sp>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42827" y="1484784"/>
            <a:ext cx="6541541" cy="49133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850612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角丸四角形 52"/>
          <p:cNvSpPr/>
          <p:nvPr/>
        </p:nvSpPr>
        <p:spPr>
          <a:xfrm>
            <a:off x="467544" y="5661248"/>
            <a:ext cx="8352928" cy="664164"/>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marL="88900" algn="ctr"/>
            <a:r>
              <a:rPr lang="ja-JP" altLang="en-US" kern="100" dirty="0">
                <a:solidFill>
                  <a:schemeClr val="tx1"/>
                </a:solidFill>
                <a:latin typeface="HGPｺﾞｼｯｸM" panose="020B0600000000000000" pitchFamily="50" charset="-128"/>
                <a:ea typeface="HGPｺﾞｼｯｸM" panose="020B0600000000000000" pitchFamily="50" charset="-128"/>
                <a:cs typeface="Times New Roman"/>
              </a:rPr>
              <a:t>ステークホルダ間でゴールを共有し、ゴールと要求のトレーサビリティを確保する。</a:t>
            </a:r>
            <a:endParaRPr lang="en-US" altLang="ja-JP" kern="100" dirty="0">
              <a:solidFill>
                <a:schemeClr val="tx1"/>
              </a:solidFill>
              <a:latin typeface="HGPｺﾞｼｯｸM" panose="020B0600000000000000" pitchFamily="50" charset="-128"/>
              <a:ea typeface="HGPｺﾞｼｯｸM" panose="020B0600000000000000" pitchFamily="50" charset="-128"/>
              <a:cs typeface="Times New Roman"/>
            </a:endParaRPr>
          </a:p>
        </p:txBody>
      </p:sp>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14</a:t>
            </a:fld>
            <a:endParaRPr lang="ja-JP" altLang="en-US" dirty="0"/>
          </a:p>
        </p:txBody>
      </p:sp>
      <p:sp>
        <p:nvSpPr>
          <p:cNvPr id="3" name="テキスト プレースホルダー 2"/>
          <p:cNvSpPr>
            <a:spLocks noGrp="1"/>
          </p:cNvSpPr>
          <p:nvPr>
            <p:ph type="body" sz="quarter" idx="13"/>
          </p:nvPr>
        </p:nvSpPr>
        <p:spPr>
          <a:xfrm>
            <a:off x="592089" y="692696"/>
            <a:ext cx="6716215" cy="360040"/>
          </a:xfrm>
        </p:spPr>
        <p:txBody>
          <a:bodyPr/>
          <a:lstStyle/>
          <a:p>
            <a:r>
              <a:rPr lang="ja-JP" altLang="en-US" dirty="0"/>
              <a:t>要件定義の難しさ②</a:t>
            </a:r>
            <a:endParaRPr kumimoji="1" lang="ja-JP" altLang="en-US" dirty="0"/>
          </a:p>
        </p:txBody>
      </p:sp>
      <p:sp>
        <p:nvSpPr>
          <p:cNvPr id="4" name="テキスト ボックス 3"/>
          <p:cNvSpPr txBox="1"/>
          <p:nvPr/>
        </p:nvSpPr>
        <p:spPr>
          <a:xfrm>
            <a:off x="539552" y="1136933"/>
            <a:ext cx="8280920" cy="369332"/>
          </a:xfrm>
          <a:prstGeom prst="rect">
            <a:avLst/>
          </a:prstGeom>
          <a:noFill/>
        </p:spPr>
        <p:txBody>
          <a:bodyPr wrap="square" rtlCol="0">
            <a:spAutoFit/>
          </a:bodyPr>
          <a:lstStyle/>
          <a:p>
            <a:pPr marL="285750" indent="-285750">
              <a:buFont typeface="Wingdings" panose="05000000000000000000" pitchFamily="2" charset="2"/>
              <a:buChar char="n"/>
            </a:pPr>
            <a:r>
              <a:rPr lang="ja-JP" altLang="en-US" kern="100" dirty="0">
                <a:latin typeface="HGPｺﾞｼｯｸM" panose="020B0600000000000000" pitchFamily="50" charset="-128"/>
                <a:ea typeface="HGPｺﾞｼｯｸM" panose="020B0600000000000000" pitchFamily="50" charset="-128"/>
                <a:cs typeface="Times New Roman"/>
              </a:rPr>
              <a:t>ステークホルダ間で、ギャップや認識齟齬、解釈の違いが発生しやすい</a:t>
            </a:r>
            <a:endParaRPr lang="en-US" altLang="ja-JP" kern="100" dirty="0">
              <a:latin typeface="HGPｺﾞｼｯｸM" panose="020B0600000000000000" pitchFamily="50" charset="-128"/>
              <a:ea typeface="HGPｺﾞｼｯｸM" panose="020B0600000000000000" pitchFamily="50" charset="-128"/>
              <a:cs typeface="Times New Roman"/>
            </a:endParaRPr>
          </a:p>
        </p:txBody>
      </p:sp>
      <p:sp>
        <p:nvSpPr>
          <p:cNvPr id="5" name="円/楕円 4"/>
          <p:cNvSpPr/>
          <p:nvPr/>
        </p:nvSpPr>
        <p:spPr>
          <a:xfrm>
            <a:off x="4239852" y="1556792"/>
            <a:ext cx="684076" cy="684076"/>
          </a:xfrm>
          <a:prstGeom prst="ellipse">
            <a:avLst/>
          </a:prstGeom>
        </p:spPr>
        <p:style>
          <a:lnRef idx="1">
            <a:schemeClr val="accent6"/>
          </a:lnRef>
          <a:fillRef idx="2">
            <a:schemeClr val="accent6"/>
          </a:fillRef>
          <a:effectRef idx="1">
            <a:schemeClr val="accent6"/>
          </a:effectRef>
          <a:fontRef idx="minor">
            <a:schemeClr val="dk1"/>
          </a:fontRef>
        </p:style>
        <p:txBody>
          <a:bodyPr wrap="none" rtlCol="0" anchor="ctr"/>
          <a:lstStyle/>
          <a:p>
            <a:pPr algn="ctr"/>
            <a:r>
              <a:rPr kumimoji="1" lang="ja-JP" altLang="en-US" sz="1600" dirty="0">
                <a:solidFill>
                  <a:schemeClr val="tx1"/>
                </a:solidFill>
                <a:latin typeface="HGPｺﾞｼｯｸM" panose="020B0600000000000000" pitchFamily="50" charset="-128"/>
                <a:ea typeface="HGPｺﾞｼｯｸM" panose="020B0600000000000000" pitchFamily="50" charset="-128"/>
              </a:rPr>
              <a:t>経営</a:t>
            </a:r>
          </a:p>
        </p:txBody>
      </p:sp>
      <p:sp>
        <p:nvSpPr>
          <p:cNvPr id="9" name="円/楕円 8"/>
          <p:cNvSpPr/>
          <p:nvPr/>
        </p:nvSpPr>
        <p:spPr>
          <a:xfrm>
            <a:off x="6101127" y="3961439"/>
            <a:ext cx="684076" cy="684076"/>
          </a:xfrm>
          <a:prstGeom prst="ellipse">
            <a:avLst/>
          </a:prstGeom>
        </p:spPr>
        <p:style>
          <a:lnRef idx="1">
            <a:schemeClr val="accent6"/>
          </a:lnRef>
          <a:fillRef idx="2">
            <a:schemeClr val="accent6"/>
          </a:fillRef>
          <a:effectRef idx="1">
            <a:schemeClr val="accent6"/>
          </a:effectRef>
          <a:fontRef idx="minor">
            <a:schemeClr val="dk1"/>
          </a:fontRef>
        </p:style>
        <p:txBody>
          <a:bodyPr wrap="none" rtlCol="0" anchor="ctr"/>
          <a:lstStyle/>
          <a:p>
            <a:pPr algn="ctr"/>
            <a:r>
              <a:rPr kumimoji="1" lang="ja-JP" altLang="en-US" sz="1600" dirty="0">
                <a:solidFill>
                  <a:schemeClr val="tx1"/>
                </a:solidFill>
                <a:latin typeface="HGPｺﾞｼｯｸM" panose="020B0600000000000000" pitchFamily="50" charset="-128"/>
                <a:ea typeface="HGPｺﾞｼｯｸM" panose="020B0600000000000000" pitchFamily="50" charset="-128"/>
              </a:rPr>
              <a:t>ＩＴ部門</a:t>
            </a:r>
          </a:p>
        </p:txBody>
      </p:sp>
      <p:sp>
        <p:nvSpPr>
          <p:cNvPr id="6" name="正方形/長方形 5"/>
          <p:cNvSpPr/>
          <p:nvPr/>
        </p:nvSpPr>
        <p:spPr>
          <a:xfrm>
            <a:off x="3861809" y="3203975"/>
            <a:ext cx="1440160" cy="558062"/>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ja-JP" altLang="en-US" sz="2400" b="1" dirty="0">
                <a:solidFill>
                  <a:schemeClr val="tx1"/>
                </a:solidFill>
                <a:latin typeface="HGPｺﾞｼｯｸM" panose="020B0600000000000000" pitchFamily="50" charset="-128"/>
                <a:ea typeface="HGPｺﾞｼｯｸM" panose="020B0600000000000000" pitchFamily="50" charset="-128"/>
              </a:rPr>
              <a:t>要求</a:t>
            </a:r>
            <a:endParaRPr kumimoji="1" lang="ja-JP" altLang="en-US" sz="2400" b="1" dirty="0">
              <a:solidFill>
                <a:schemeClr val="tx1"/>
              </a:solidFill>
              <a:latin typeface="HGPｺﾞｼｯｸM" panose="020B0600000000000000" pitchFamily="50" charset="-128"/>
              <a:ea typeface="HGPｺﾞｼｯｸM" panose="020B0600000000000000" pitchFamily="50" charset="-128"/>
            </a:endParaRPr>
          </a:p>
        </p:txBody>
      </p:sp>
      <p:sp>
        <p:nvSpPr>
          <p:cNvPr id="10" name="下矢印 9"/>
          <p:cNvSpPr/>
          <p:nvPr/>
        </p:nvSpPr>
        <p:spPr>
          <a:xfrm>
            <a:off x="4441930" y="2240868"/>
            <a:ext cx="283975" cy="963107"/>
          </a:xfrm>
          <a:prstGeom prst="downArrow">
            <a:avLst/>
          </a:prstGeom>
          <a:gradFill>
            <a:gsLst>
              <a:gs pos="0">
                <a:schemeClr val="accent3">
                  <a:lumMod val="50000"/>
                </a:schemeClr>
              </a:gs>
              <a:gs pos="100000">
                <a:schemeClr val="accent1">
                  <a:tint val="50000"/>
                  <a:shade val="100000"/>
                  <a:satMod val="350000"/>
                </a:schemeClr>
              </a:gs>
            </a:gsLst>
          </a:gradFill>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kumimoji="1" lang="ja-JP" altLang="en-US" sz="1600" dirty="0">
                <a:solidFill>
                  <a:schemeClr val="tx1"/>
                </a:solidFill>
                <a:latin typeface="HGPｺﾞｼｯｸM" panose="020B0600000000000000" pitchFamily="50" charset="-128"/>
                <a:ea typeface="HGPｺﾞｼｯｸM" panose="020B0600000000000000" pitchFamily="50" charset="-128"/>
              </a:rPr>
              <a:t>経営課題・目標</a:t>
            </a:r>
          </a:p>
        </p:txBody>
      </p:sp>
      <p:sp>
        <p:nvSpPr>
          <p:cNvPr id="12" name="下矢印 11"/>
          <p:cNvSpPr/>
          <p:nvPr/>
        </p:nvSpPr>
        <p:spPr>
          <a:xfrm rot="13551857">
            <a:off x="3218310" y="3384685"/>
            <a:ext cx="283975" cy="963107"/>
          </a:xfrm>
          <a:prstGeom prst="downArrow">
            <a:avLst/>
          </a:prstGeom>
          <a:gradFill>
            <a:gsLst>
              <a:gs pos="0">
                <a:schemeClr val="accent3">
                  <a:lumMod val="50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kumimoji="1" lang="ja-JP" altLang="en-US" dirty="0">
              <a:solidFill>
                <a:schemeClr val="tx1"/>
              </a:solidFill>
            </a:endParaRPr>
          </a:p>
        </p:txBody>
      </p:sp>
      <p:sp>
        <p:nvSpPr>
          <p:cNvPr id="13" name="下矢印 12"/>
          <p:cNvSpPr/>
          <p:nvPr/>
        </p:nvSpPr>
        <p:spPr>
          <a:xfrm rot="8048143" flipH="1">
            <a:off x="5581145" y="3312677"/>
            <a:ext cx="283975" cy="963107"/>
          </a:xfrm>
          <a:prstGeom prst="downArrow">
            <a:avLst/>
          </a:prstGeom>
          <a:gradFill>
            <a:gsLst>
              <a:gs pos="0">
                <a:schemeClr val="accent3">
                  <a:lumMod val="50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kumimoji="1" lang="ja-JP" altLang="en-US" dirty="0">
              <a:solidFill>
                <a:schemeClr val="tx1"/>
              </a:solidFill>
            </a:endParaRPr>
          </a:p>
        </p:txBody>
      </p:sp>
      <p:sp>
        <p:nvSpPr>
          <p:cNvPr id="11" name="正方形/長方形 10"/>
          <p:cNvSpPr/>
          <p:nvPr/>
        </p:nvSpPr>
        <p:spPr>
          <a:xfrm>
            <a:off x="2771800" y="3645025"/>
            <a:ext cx="1210190" cy="432048"/>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kumimoji="1" lang="ja-JP" altLang="en-US" sz="1600" dirty="0">
                <a:solidFill>
                  <a:schemeClr val="tx1"/>
                </a:solidFill>
                <a:latin typeface="HGPｺﾞｼｯｸM" panose="020B0600000000000000" pitchFamily="50" charset="-128"/>
                <a:ea typeface="HGPｺﾞｼｯｸM" panose="020B0600000000000000" pitchFamily="50" charset="-128"/>
              </a:rPr>
              <a:t>やりたいこと</a:t>
            </a:r>
            <a:endParaRPr kumimoji="1" lang="en-US" altLang="ja-JP" sz="1600" dirty="0">
              <a:solidFill>
                <a:schemeClr val="tx1"/>
              </a:solidFill>
              <a:latin typeface="HGPｺﾞｼｯｸM" panose="020B0600000000000000" pitchFamily="50" charset="-128"/>
              <a:ea typeface="HGPｺﾞｼｯｸM" panose="020B0600000000000000" pitchFamily="50" charset="-128"/>
            </a:endParaRPr>
          </a:p>
          <a:p>
            <a:pPr algn="ctr"/>
            <a:r>
              <a:rPr lang="ja-JP" altLang="en-US" sz="1600" dirty="0">
                <a:solidFill>
                  <a:schemeClr val="tx1"/>
                </a:solidFill>
                <a:latin typeface="HGPｺﾞｼｯｸM" panose="020B0600000000000000" pitchFamily="50" charset="-128"/>
                <a:ea typeface="HGPｺﾞｼｯｸM" panose="020B0600000000000000" pitchFamily="50" charset="-128"/>
              </a:rPr>
              <a:t>業務上の制約</a:t>
            </a:r>
            <a:endParaRPr kumimoji="1" lang="ja-JP" altLang="en-US" sz="1600" dirty="0">
              <a:solidFill>
                <a:schemeClr val="tx1"/>
              </a:solidFill>
              <a:latin typeface="HGPｺﾞｼｯｸM" panose="020B0600000000000000" pitchFamily="50" charset="-128"/>
              <a:ea typeface="HGPｺﾞｼｯｸM" panose="020B0600000000000000" pitchFamily="50" charset="-128"/>
            </a:endParaRPr>
          </a:p>
        </p:txBody>
      </p:sp>
      <p:sp>
        <p:nvSpPr>
          <p:cNvPr id="15" name="正方形/長方形 14"/>
          <p:cNvSpPr/>
          <p:nvPr/>
        </p:nvSpPr>
        <p:spPr>
          <a:xfrm>
            <a:off x="5076056" y="3573017"/>
            <a:ext cx="1210190" cy="432048"/>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kumimoji="1" lang="ja-JP" altLang="en-US" sz="1600" dirty="0">
                <a:solidFill>
                  <a:schemeClr val="tx1"/>
                </a:solidFill>
                <a:latin typeface="HGPｺﾞｼｯｸM" panose="020B0600000000000000" pitchFamily="50" charset="-128"/>
                <a:ea typeface="HGPｺﾞｼｯｸM" panose="020B0600000000000000" pitchFamily="50" charset="-128"/>
              </a:rPr>
              <a:t>できること</a:t>
            </a:r>
            <a:endParaRPr kumimoji="1" lang="en-US" altLang="ja-JP" sz="1600" dirty="0">
              <a:solidFill>
                <a:schemeClr val="tx1"/>
              </a:solidFill>
              <a:latin typeface="HGPｺﾞｼｯｸM" panose="020B0600000000000000" pitchFamily="50" charset="-128"/>
              <a:ea typeface="HGPｺﾞｼｯｸM" panose="020B0600000000000000" pitchFamily="50" charset="-128"/>
            </a:endParaRPr>
          </a:p>
          <a:p>
            <a:pPr algn="ctr"/>
            <a:r>
              <a:rPr lang="ja-JP" altLang="en-US" sz="1600" dirty="0">
                <a:solidFill>
                  <a:schemeClr val="tx1"/>
                </a:solidFill>
                <a:latin typeface="HGPｺﾞｼｯｸM" panose="020B0600000000000000" pitchFamily="50" charset="-128"/>
                <a:ea typeface="HGPｺﾞｼｯｸM" panose="020B0600000000000000" pitchFamily="50" charset="-128"/>
              </a:rPr>
              <a:t>技術的制約</a:t>
            </a:r>
            <a:endParaRPr kumimoji="1" lang="ja-JP" altLang="en-US" sz="1600" dirty="0">
              <a:solidFill>
                <a:schemeClr val="tx1"/>
              </a:solidFill>
              <a:latin typeface="HGPｺﾞｼｯｸM" panose="020B0600000000000000" pitchFamily="50" charset="-128"/>
              <a:ea typeface="HGPｺﾞｼｯｸM" panose="020B0600000000000000" pitchFamily="50" charset="-128"/>
            </a:endParaRPr>
          </a:p>
        </p:txBody>
      </p:sp>
      <p:cxnSp>
        <p:nvCxnSpPr>
          <p:cNvPr id="2048" name="曲線コネクタ 2047"/>
          <p:cNvCxnSpPr>
            <a:stCxn id="5" idx="2"/>
            <a:endCxn id="8" idx="1"/>
          </p:cNvCxnSpPr>
          <p:nvPr/>
        </p:nvCxnSpPr>
        <p:spPr>
          <a:xfrm rot="10800000" flipV="1">
            <a:off x="2382748" y="1898830"/>
            <a:ext cx="1857104" cy="2206416"/>
          </a:xfrm>
          <a:prstGeom prst="curvedConnector2">
            <a:avLst/>
          </a:prstGeom>
          <a:ln>
            <a:headEnd type="triangle" w="lg" len="med"/>
            <a:tailEnd type="triangle" w="lg" len="med"/>
          </a:ln>
        </p:spPr>
        <p:style>
          <a:lnRef idx="2">
            <a:schemeClr val="accent1"/>
          </a:lnRef>
          <a:fillRef idx="0">
            <a:schemeClr val="accent1"/>
          </a:fillRef>
          <a:effectRef idx="1">
            <a:schemeClr val="accent1"/>
          </a:effectRef>
          <a:fontRef idx="minor">
            <a:schemeClr val="tx1"/>
          </a:fontRef>
        </p:style>
      </p:cxnSp>
      <p:cxnSp>
        <p:nvCxnSpPr>
          <p:cNvPr id="34" name="曲線コネクタ 33"/>
          <p:cNvCxnSpPr>
            <a:stCxn id="5" idx="6"/>
            <a:endCxn id="9" idx="7"/>
          </p:cNvCxnSpPr>
          <p:nvPr/>
        </p:nvCxnSpPr>
        <p:spPr>
          <a:xfrm>
            <a:off x="4923928" y="1898830"/>
            <a:ext cx="1761094" cy="2162790"/>
          </a:xfrm>
          <a:prstGeom prst="curvedConnector2">
            <a:avLst/>
          </a:prstGeom>
          <a:ln>
            <a:headEnd type="triangle" w="lg" len="med"/>
            <a:tailEnd type="triangle" w="lg" len="med"/>
          </a:ln>
        </p:spPr>
        <p:style>
          <a:lnRef idx="2">
            <a:schemeClr val="accent1"/>
          </a:lnRef>
          <a:fillRef idx="0">
            <a:schemeClr val="accent1"/>
          </a:fillRef>
          <a:effectRef idx="1">
            <a:schemeClr val="accent1"/>
          </a:effectRef>
          <a:fontRef idx="minor">
            <a:schemeClr val="tx1"/>
          </a:fontRef>
        </p:style>
      </p:cxnSp>
      <p:cxnSp>
        <p:nvCxnSpPr>
          <p:cNvPr id="37" name="曲線コネクタ 36"/>
          <p:cNvCxnSpPr>
            <a:stCxn id="8" idx="5"/>
            <a:endCxn id="9" idx="3"/>
          </p:cNvCxnSpPr>
          <p:nvPr/>
        </p:nvCxnSpPr>
        <p:spPr>
          <a:xfrm rot="5400000" flipH="1" flipV="1">
            <a:off x="4512072" y="2899724"/>
            <a:ext cx="43626" cy="3334846"/>
          </a:xfrm>
          <a:prstGeom prst="curvedConnector3">
            <a:avLst>
              <a:gd name="adj1" fmla="val -753635"/>
            </a:avLst>
          </a:prstGeom>
          <a:ln>
            <a:headEnd type="triangle" w="lg" len="med"/>
            <a:tailEnd type="triangle" w="lg" len="med"/>
          </a:ln>
        </p:spPr>
        <p:style>
          <a:lnRef idx="2">
            <a:schemeClr val="accent1"/>
          </a:lnRef>
          <a:fillRef idx="0">
            <a:schemeClr val="accent1"/>
          </a:fillRef>
          <a:effectRef idx="1">
            <a:schemeClr val="accent1"/>
          </a:effectRef>
          <a:fontRef idx="minor">
            <a:schemeClr val="tx1"/>
          </a:fontRef>
        </p:style>
      </p:cxnSp>
      <p:sp>
        <p:nvSpPr>
          <p:cNvPr id="8" name="円/楕円 7"/>
          <p:cNvSpPr/>
          <p:nvPr/>
        </p:nvSpPr>
        <p:spPr>
          <a:xfrm>
            <a:off x="2282567" y="4005065"/>
            <a:ext cx="684076" cy="684076"/>
          </a:xfrm>
          <a:prstGeom prst="ellipse">
            <a:avLst/>
          </a:prstGeom>
        </p:spPr>
        <p:style>
          <a:lnRef idx="1">
            <a:schemeClr val="accent6"/>
          </a:lnRef>
          <a:fillRef idx="2">
            <a:schemeClr val="accent6"/>
          </a:fillRef>
          <a:effectRef idx="1">
            <a:schemeClr val="accent6"/>
          </a:effectRef>
          <a:fontRef idx="minor">
            <a:schemeClr val="dk1"/>
          </a:fontRef>
        </p:style>
        <p:txBody>
          <a:bodyPr wrap="none" rtlCol="0" anchor="ctr"/>
          <a:lstStyle/>
          <a:p>
            <a:pPr algn="ctr"/>
            <a:r>
              <a:rPr kumimoji="1" lang="ja-JP" altLang="en-US" sz="1600" dirty="0">
                <a:solidFill>
                  <a:schemeClr val="tx1"/>
                </a:solidFill>
                <a:latin typeface="HGPｺﾞｼｯｸM" panose="020B0600000000000000" pitchFamily="50" charset="-128"/>
                <a:ea typeface="HGPｺﾞｼｯｸM" panose="020B0600000000000000" pitchFamily="50" charset="-128"/>
              </a:rPr>
              <a:t>業務部門</a:t>
            </a:r>
          </a:p>
        </p:txBody>
      </p:sp>
      <p:sp>
        <p:nvSpPr>
          <p:cNvPr id="44" name="正方形/長方形 43"/>
          <p:cNvSpPr/>
          <p:nvPr/>
        </p:nvSpPr>
        <p:spPr>
          <a:xfrm>
            <a:off x="251520" y="1988840"/>
            <a:ext cx="2467743" cy="863322"/>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kumimoji="1" lang="ja-JP" altLang="en-US" sz="1600" u="sng" dirty="0">
                <a:solidFill>
                  <a:schemeClr val="tx1"/>
                </a:solidFill>
                <a:latin typeface="HGPｺﾞｼｯｸM" panose="020B0600000000000000" pitchFamily="50" charset="-128"/>
                <a:ea typeface="HGPｺﾞｼｯｸM" panose="020B0600000000000000" pitchFamily="50" charset="-128"/>
              </a:rPr>
              <a:t>ギャップ</a:t>
            </a:r>
            <a:endParaRPr kumimoji="1" lang="en-US" altLang="ja-JP" sz="1600" u="sng" dirty="0">
              <a:solidFill>
                <a:schemeClr val="tx1"/>
              </a:solidFill>
              <a:latin typeface="HGPｺﾞｼｯｸM" panose="020B0600000000000000" pitchFamily="50" charset="-128"/>
              <a:ea typeface="HGPｺﾞｼｯｸM" panose="020B0600000000000000" pitchFamily="50" charset="-128"/>
            </a:endParaRPr>
          </a:p>
          <a:p>
            <a:r>
              <a:rPr kumimoji="1" lang="ja-JP" altLang="en-US" sz="1600" dirty="0">
                <a:solidFill>
                  <a:schemeClr val="tx1"/>
                </a:solidFill>
                <a:latin typeface="HGPｺﾞｼｯｸM" panose="020B0600000000000000" pitchFamily="50" charset="-128"/>
                <a:ea typeface="HGPｺﾞｼｯｸM" panose="020B0600000000000000" pitchFamily="50" charset="-128"/>
              </a:rPr>
              <a:t>・経営課題に合わない業務要求</a:t>
            </a:r>
            <a:endParaRPr kumimoji="1" lang="en-US" altLang="ja-JP" sz="1600" dirty="0">
              <a:solidFill>
                <a:schemeClr val="tx1"/>
              </a:solidFill>
              <a:latin typeface="HGPｺﾞｼｯｸM" panose="020B0600000000000000" pitchFamily="50" charset="-128"/>
              <a:ea typeface="HGPｺﾞｼｯｸM" panose="020B0600000000000000" pitchFamily="50" charset="-128"/>
            </a:endParaRPr>
          </a:p>
          <a:p>
            <a:r>
              <a:rPr lang="ja-JP" altLang="en-US" sz="1600" dirty="0">
                <a:solidFill>
                  <a:schemeClr val="tx1"/>
                </a:solidFill>
                <a:latin typeface="HGPｺﾞｼｯｸM" panose="020B0600000000000000" pitchFamily="50" charset="-128"/>
                <a:ea typeface="HGPｺﾞｼｯｸM" panose="020B0600000000000000" pitchFamily="50" charset="-128"/>
              </a:rPr>
              <a:t>・現場に合わない要求方針</a:t>
            </a:r>
            <a:endParaRPr kumimoji="1" lang="ja-JP" altLang="en-US" sz="1600" dirty="0">
              <a:solidFill>
                <a:schemeClr val="tx1"/>
              </a:solidFill>
              <a:latin typeface="HGPｺﾞｼｯｸM" panose="020B0600000000000000" pitchFamily="50" charset="-128"/>
              <a:ea typeface="HGPｺﾞｼｯｸM" panose="020B0600000000000000" pitchFamily="50" charset="-128"/>
            </a:endParaRPr>
          </a:p>
        </p:txBody>
      </p:sp>
      <p:sp>
        <p:nvSpPr>
          <p:cNvPr id="45" name="正方形/長方形 44"/>
          <p:cNvSpPr/>
          <p:nvPr/>
        </p:nvSpPr>
        <p:spPr>
          <a:xfrm>
            <a:off x="6314138" y="1970838"/>
            <a:ext cx="2578342" cy="89932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kumimoji="1" lang="ja-JP" altLang="en-US" sz="1600" u="sng" dirty="0">
                <a:solidFill>
                  <a:schemeClr val="tx1"/>
                </a:solidFill>
                <a:latin typeface="HGPｺﾞｼｯｸM" panose="020B0600000000000000" pitchFamily="50" charset="-128"/>
                <a:ea typeface="HGPｺﾞｼｯｸM" panose="020B0600000000000000" pitchFamily="50" charset="-128"/>
              </a:rPr>
              <a:t>ギャップ</a:t>
            </a:r>
            <a:endParaRPr kumimoji="1" lang="en-US" altLang="ja-JP" sz="1600" u="sng" dirty="0">
              <a:solidFill>
                <a:schemeClr val="tx1"/>
              </a:solidFill>
              <a:latin typeface="HGPｺﾞｼｯｸM" panose="020B0600000000000000" pitchFamily="50" charset="-128"/>
              <a:ea typeface="HGPｺﾞｼｯｸM" panose="020B0600000000000000" pitchFamily="50" charset="-128"/>
            </a:endParaRPr>
          </a:p>
          <a:p>
            <a:r>
              <a:rPr lang="ja-JP" altLang="en-US" sz="1600" dirty="0">
                <a:solidFill>
                  <a:schemeClr val="tx1"/>
                </a:solidFill>
                <a:latin typeface="HGPｺﾞｼｯｸM" panose="020B0600000000000000" pitchFamily="50" charset="-128"/>
                <a:ea typeface="HGPｺﾞｼｯｸM" panose="020B0600000000000000" pitchFamily="50" charset="-128"/>
              </a:rPr>
              <a:t>・</a:t>
            </a:r>
            <a:r>
              <a:rPr lang="en-US" altLang="ja-JP" sz="1600" dirty="0">
                <a:solidFill>
                  <a:schemeClr val="tx1"/>
                </a:solidFill>
                <a:latin typeface="HGPｺﾞｼｯｸM" panose="020B0600000000000000" pitchFamily="50" charset="-128"/>
                <a:ea typeface="HGPｺﾞｼｯｸM" panose="020B0600000000000000" pitchFamily="50" charset="-128"/>
              </a:rPr>
              <a:t>IT</a:t>
            </a:r>
            <a:r>
              <a:rPr lang="ja-JP" altLang="en-US" sz="1600" dirty="0">
                <a:solidFill>
                  <a:schemeClr val="tx1"/>
                </a:solidFill>
                <a:latin typeface="HGPｺﾞｼｯｸM" panose="020B0600000000000000" pitchFamily="50" charset="-128"/>
                <a:ea typeface="HGPｺﾞｼｯｸM" panose="020B0600000000000000" pitchFamily="50" charset="-128"/>
              </a:rPr>
              <a:t>知識不足による</a:t>
            </a:r>
            <a:endParaRPr lang="en-US" altLang="ja-JP" sz="1600" dirty="0">
              <a:solidFill>
                <a:schemeClr val="tx1"/>
              </a:solidFill>
              <a:latin typeface="HGPｺﾞｼｯｸM" panose="020B0600000000000000" pitchFamily="50" charset="-128"/>
              <a:ea typeface="HGPｺﾞｼｯｸM" panose="020B0600000000000000" pitchFamily="50" charset="-128"/>
            </a:endParaRPr>
          </a:p>
          <a:p>
            <a:r>
              <a:rPr lang="ja-JP" altLang="en-US" sz="1600" dirty="0">
                <a:solidFill>
                  <a:schemeClr val="tx1"/>
                </a:solidFill>
                <a:latin typeface="HGPｺﾞｼｯｸM" panose="020B0600000000000000" pitchFamily="50" charset="-128"/>
                <a:ea typeface="HGPｺﾞｼｯｸM" panose="020B0600000000000000" pitchFamily="50" charset="-128"/>
              </a:rPr>
              <a:t> 非現実的なシステム化構想</a:t>
            </a:r>
            <a:endParaRPr kumimoji="1" lang="ja-JP" altLang="en-US" sz="1600" dirty="0">
              <a:solidFill>
                <a:schemeClr val="tx1"/>
              </a:solidFill>
              <a:latin typeface="HGPｺﾞｼｯｸM" panose="020B0600000000000000" pitchFamily="50" charset="-128"/>
              <a:ea typeface="HGPｺﾞｼｯｸM" panose="020B0600000000000000" pitchFamily="50" charset="-128"/>
            </a:endParaRPr>
          </a:p>
        </p:txBody>
      </p:sp>
      <p:sp>
        <p:nvSpPr>
          <p:cNvPr id="46" name="正方形/長方形 45"/>
          <p:cNvSpPr/>
          <p:nvPr/>
        </p:nvSpPr>
        <p:spPr>
          <a:xfrm>
            <a:off x="3995936" y="4869160"/>
            <a:ext cx="1210190" cy="57606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kumimoji="1" lang="ja-JP" altLang="en-US" sz="1600" u="sng" dirty="0">
                <a:solidFill>
                  <a:schemeClr val="tx1"/>
                </a:solidFill>
                <a:latin typeface="HGPｺﾞｼｯｸM" panose="020B0600000000000000" pitchFamily="50" charset="-128"/>
                <a:ea typeface="HGPｺﾞｼｯｸM" panose="020B0600000000000000" pitchFamily="50" charset="-128"/>
              </a:rPr>
              <a:t>ギャップ</a:t>
            </a:r>
            <a:endParaRPr kumimoji="1" lang="en-US" altLang="ja-JP" sz="1600" u="sng" dirty="0">
              <a:solidFill>
                <a:schemeClr val="tx1"/>
              </a:solidFill>
              <a:latin typeface="HGPｺﾞｼｯｸM" panose="020B0600000000000000" pitchFamily="50" charset="-128"/>
              <a:ea typeface="HGPｺﾞｼｯｸM" panose="020B0600000000000000" pitchFamily="50" charset="-128"/>
            </a:endParaRPr>
          </a:p>
          <a:p>
            <a:pPr algn="ctr"/>
            <a:r>
              <a:rPr lang="ja-JP" altLang="en-US" sz="1600" dirty="0">
                <a:solidFill>
                  <a:schemeClr val="tx1"/>
                </a:solidFill>
                <a:latin typeface="HGPｺﾞｼｯｸM" panose="020B0600000000000000" pitchFamily="50" charset="-128"/>
                <a:ea typeface="HGPｺﾞｼｯｸM" panose="020B0600000000000000" pitchFamily="50" charset="-128"/>
              </a:rPr>
              <a:t>・業務と合わないシステム要求</a:t>
            </a:r>
            <a:endParaRPr lang="en-US" altLang="ja-JP" sz="1600" dirty="0">
              <a:solidFill>
                <a:schemeClr val="tx1"/>
              </a:solidFill>
              <a:latin typeface="HGPｺﾞｼｯｸM" panose="020B0600000000000000" pitchFamily="50" charset="-128"/>
              <a:ea typeface="HGPｺﾞｼｯｸM" panose="020B0600000000000000" pitchFamily="50" charset="-128"/>
            </a:endParaRPr>
          </a:p>
        </p:txBody>
      </p:sp>
    </p:spTree>
    <p:extLst>
      <p:ext uri="{BB962C8B-B14F-4D97-AF65-F5344CB8AC3E}">
        <p14:creationId xmlns:p14="http://schemas.microsoft.com/office/powerpoint/2010/main" val="40508479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15</a:t>
            </a:fld>
            <a:endParaRPr lang="ja-JP" altLang="en-US" dirty="0"/>
          </a:p>
        </p:txBody>
      </p:sp>
      <p:sp>
        <p:nvSpPr>
          <p:cNvPr id="3" name="テキスト プレースホルダー 2"/>
          <p:cNvSpPr>
            <a:spLocks noGrp="1"/>
          </p:cNvSpPr>
          <p:nvPr>
            <p:ph type="body" sz="quarter" idx="13"/>
          </p:nvPr>
        </p:nvSpPr>
        <p:spPr/>
        <p:txBody>
          <a:bodyPr/>
          <a:lstStyle/>
          <a:p>
            <a:r>
              <a:rPr lang="ja-JP" altLang="en-US" dirty="0">
                <a:latin typeface="HGPｺﾞｼｯｸM" panose="020B0600000000000000" pitchFamily="50" charset="-128"/>
                <a:ea typeface="HGPｺﾞｼｯｸM" panose="020B0600000000000000" pitchFamily="50" charset="-128"/>
              </a:rPr>
              <a:t>要件定義の難しさ③</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568" y="1556792"/>
            <a:ext cx="7704856" cy="39522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テキスト ボックス 4"/>
          <p:cNvSpPr txBox="1"/>
          <p:nvPr/>
        </p:nvSpPr>
        <p:spPr>
          <a:xfrm>
            <a:off x="539552" y="1136933"/>
            <a:ext cx="8208912" cy="369332"/>
          </a:xfrm>
          <a:prstGeom prst="rect">
            <a:avLst/>
          </a:prstGeom>
          <a:noFill/>
        </p:spPr>
        <p:txBody>
          <a:bodyPr wrap="square" rtlCol="0">
            <a:spAutoFit/>
          </a:bodyPr>
          <a:lstStyle/>
          <a:p>
            <a:pPr marL="285750" indent="-285750">
              <a:buFont typeface="Wingdings" panose="05000000000000000000" pitchFamily="2" charset="2"/>
              <a:buChar char="n"/>
            </a:pPr>
            <a:r>
              <a:rPr lang="ja-JP" altLang="en-US" kern="100" dirty="0">
                <a:latin typeface="HGPｺﾞｼｯｸM" panose="020B0600000000000000" pitchFamily="50" charset="-128"/>
                <a:ea typeface="HGPｺﾞｼｯｸM" panose="020B0600000000000000" pitchFamily="50" charset="-128"/>
                <a:cs typeface="Times New Roman"/>
              </a:rPr>
              <a:t>開始時のインプットの品揃えや状態が、お客さまやプロジェクトごとに異なる</a:t>
            </a:r>
            <a:endParaRPr lang="en-US" altLang="ja-JP" kern="100" dirty="0">
              <a:latin typeface="HGPｺﾞｼｯｸM" panose="020B0600000000000000" pitchFamily="50" charset="-128"/>
              <a:ea typeface="HGPｺﾞｼｯｸM" panose="020B0600000000000000" pitchFamily="50" charset="-128"/>
              <a:cs typeface="Times New Roman"/>
            </a:endParaRPr>
          </a:p>
        </p:txBody>
      </p:sp>
      <p:sp>
        <p:nvSpPr>
          <p:cNvPr id="4" name="正方形/長方形 3"/>
          <p:cNvSpPr/>
          <p:nvPr/>
        </p:nvSpPr>
        <p:spPr>
          <a:xfrm>
            <a:off x="675607" y="1556792"/>
            <a:ext cx="1232097" cy="3952241"/>
          </a:xfrm>
          <a:prstGeom prst="rect">
            <a:avLst/>
          </a:prstGeom>
          <a:noFill/>
          <a:ln w="635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 name="角丸四角形 6"/>
          <p:cNvSpPr/>
          <p:nvPr/>
        </p:nvSpPr>
        <p:spPr>
          <a:xfrm>
            <a:off x="467544" y="5789172"/>
            <a:ext cx="8352928" cy="664164"/>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marL="88900" algn="ctr"/>
            <a:r>
              <a:rPr lang="ja-JP" altLang="en-US" kern="100" dirty="0">
                <a:solidFill>
                  <a:schemeClr val="tx1"/>
                </a:solidFill>
                <a:latin typeface="HGPｺﾞｼｯｸM" panose="020B0600000000000000" pitchFamily="50" charset="-128"/>
                <a:ea typeface="HGPｺﾞｼｯｸM" panose="020B0600000000000000" pitchFamily="50" charset="-128"/>
                <a:cs typeface="Times New Roman"/>
              </a:rPr>
              <a:t>インプット情報の充足度、品質に合わせて、「進め方」「成果物」を決める</a:t>
            </a:r>
            <a:endParaRPr lang="en-US" altLang="ja-JP" kern="100" dirty="0">
              <a:solidFill>
                <a:schemeClr val="tx1"/>
              </a:solidFill>
              <a:latin typeface="HGPｺﾞｼｯｸM" panose="020B0600000000000000" pitchFamily="50" charset="-128"/>
              <a:ea typeface="HGPｺﾞｼｯｸM" panose="020B0600000000000000" pitchFamily="50" charset="-128"/>
              <a:cs typeface="Times New Roman"/>
            </a:endParaRPr>
          </a:p>
        </p:txBody>
      </p:sp>
    </p:spTree>
    <p:extLst>
      <p:ext uri="{BB962C8B-B14F-4D97-AF65-F5344CB8AC3E}">
        <p14:creationId xmlns:p14="http://schemas.microsoft.com/office/powerpoint/2010/main" val="24003137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 Box 2"/>
          <p:cNvSpPr txBox="1">
            <a:spLocks noChangeArrowheads="1"/>
          </p:cNvSpPr>
          <p:nvPr/>
        </p:nvSpPr>
        <p:spPr bwMode="auto">
          <a:xfrm>
            <a:off x="594000" y="691200"/>
            <a:ext cx="838993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a:solidFill>
                  <a:schemeClr val="tx1"/>
                </a:solidFill>
                <a:latin typeface="Arial" pitchFamily="34" charset="0"/>
                <a:ea typeface="ＭＳ Ｐゴシック" pitchFamily="50" charset="-128"/>
              </a:defRPr>
            </a:lvl1pPr>
            <a:lvl2pPr marL="742950" indent="-285750" eaLnBrk="0" hangingPunct="0">
              <a:defRPr kumimoji="1">
                <a:solidFill>
                  <a:schemeClr val="tx1"/>
                </a:solidFill>
                <a:latin typeface="Arial" pitchFamily="34" charset="0"/>
                <a:ea typeface="ＭＳ Ｐゴシック" pitchFamily="50" charset="-128"/>
              </a:defRPr>
            </a:lvl2pPr>
            <a:lvl3pPr marL="1143000" indent="-228600" eaLnBrk="0" hangingPunct="0">
              <a:defRPr kumimoji="1">
                <a:solidFill>
                  <a:schemeClr val="tx1"/>
                </a:solidFill>
                <a:latin typeface="Arial" pitchFamily="34" charset="0"/>
                <a:ea typeface="ＭＳ Ｐゴシック" pitchFamily="50" charset="-128"/>
              </a:defRPr>
            </a:lvl3pPr>
            <a:lvl4pPr marL="1600200" indent="-228600" eaLnBrk="0" hangingPunct="0">
              <a:defRPr kumimoji="1">
                <a:solidFill>
                  <a:schemeClr val="tx1"/>
                </a:solidFill>
                <a:latin typeface="Arial" pitchFamily="34" charset="0"/>
                <a:ea typeface="ＭＳ Ｐゴシック" pitchFamily="50" charset="-128"/>
              </a:defRPr>
            </a:lvl4pPr>
            <a:lvl5pPr marL="2057400" indent="-228600" eaLnBrk="0" hangingPunct="0">
              <a:defRPr kumimoji="1">
                <a:solidFill>
                  <a:schemeClr val="tx1"/>
                </a:solidFill>
                <a:latin typeface="Arial" pitchFamily="34" charset="0"/>
                <a:ea typeface="ＭＳ Ｐゴシック" pitchFamily="50" charset="-128"/>
              </a:defRPr>
            </a:lvl5pPr>
            <a:lvl6pPr marL="25146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6pPr>
            <a:lvl7pPr marL="29718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7pPr>
            <a:lvl8pPr marL="34290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8pPr>
            <a:lvl9pPr marL="38862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9pPr>
          </a:lstStyle>
          <a:p>
            <a:r>
              <a:rPr lang="ja-JP" altLang="en-US" dirty="0">
                <a:latin typeface="HGPｺﾞｼｯｸM" panose="020B0600000000000000" pitchFamily="50" charset="-128"/>
                <a:ea typeface="HGPｺﾞｼｯｸM" panose="020B0600000000000000" pitchFamily="50" charset="-128"/>
              </a:rPr>
              <a:t>要件定義の難しさ④</a:t>
            </a:r>
          </a:p>
        </p:txBody>
      </p:sp>
      <p:sp>
        <p:nvSpPr>
          <p:cNvPr id="23554" name="スライド番号プレースホルダー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0" hangingPunct="0">
              <a:defRPr kumimoji="1">
                <a:solidFill>
                  <a:schemeClr val="tx1"/>
                </a:solidFill>
                <a:latin typeface="Arial" pitchFamily="34" charset="0"/>
                <a:ea typeface="ＭＳ Ｐゴシック" pitchFamily="50" charset="-128"/>
              </a:defRPr>
            </a:lvl1pPr>
            <a:lvl2pPr marL="742950" indent="-285750" eaLnBrk="0" hangingPunct="0">
              <a:defRPr kumimoji="1">
                <a:solidFill>
                  <a:schemeClr val="tx1"/>
                </a:solidFill>
                <a:latin typeface="Arial" pitchFamily="34" charset="0"/>
                <a:ea typeface="ＭＳ Ｐゴシック" pitchFamily="50" charset="-128"/>
              </a:defRPr>
            </a:lvl2pPr>
            <a:lvl3pPr marL="1143000" indent="-228600" eaLnBrk="0" hangingPunct="0">
              <a:defRPr kumimoji="1">
                <a:solidFill>
                  <a:schemeClr val="tx1"/>
                </a:solidFill>
                <a:latin typeface="Arial" pitchFamily="34" charset="0"/>
                <a:ea typeface="ＭＳ Ｐゴシック" pitchFamily="50" charset="-128"/>
              </a:defRPr>
            </a:lvl3pPr>
            <a:lvl4pPr marL="1600200" indent="-228600" eaLnBrk="0" hangingPunct="0">
              <a:defRPr kumimoji="1">
                <a:solidFill>
                  <a:schemeClr val="tx1"/>
                </a:solidFill>
                <a:latin typeface="Arial" pitchFamily="34" charset="0"/>
                <a:ea typeface="ＭＳ Ｐゴシック" pitchFamily="50" charset="-128"/>
              </a:defRPr>
            </a:lvl4pPr>
            <a:lvl5pPr marL="2057400" indent="-228600" eaLnBrk="0" hangingPunct="0">
              <a:defRPr kumimoji="1">
                <a:solidFill>
                  <a:schemeClr val="tx1"/>
                </a:solidFill>
                <a:latin typeface="Arial" pitchFamily="34" charset="0"/>
                <a:ea typeface="ＭＳ Ｐゴシック" pitchFamily="50" charset="-128"/>
              </a:defRPr>
            </a:lvl5pPr>
            <a:lvl6pPr marL="25146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6pPr>
            <a:lvl7pPr marL="29718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7pPr>
            <a:lvl8pPr marL="34290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8pPr>
            <a:lvl9pPr marL="38862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9pPr>
          </a:lstStyle>
          <a:p>
            <a:pPr eaLnBrk="1" hangingPunct="1"/>
            <a:fld id="{1B1E9267-5234-44F3-A59B-9CA892EF7DB9}" type="slidenum">
              <a:rPr lang="en-US" altLang="ja-JP" smtClean="0">
                <a:latin typeface="HGPｺﾞｼｯｸM" panose="020B0600000000000000" pitchFamily="50" charset="-128"/>
                <a:ea typeface="HGPｺﾞｼｯｸM" panose="020B0600000000000000" pitchFamily="50" charset="-128"/>
              </a:rPr>
              <a:pPr eaLnBrk="1" hangingPunct="1"/>
              <a:t>16</a:t>
            </a:fld>
            <a:endParaRPr lang="en-US" altLang="ja-JP" dirty="0">
              <a:latin typeface="HGPｺﾞｼｯｸM" panose="020B0600000000000000" pitchFamily="50" charset="-128"/>
              <a:ea typeface="HGPｺﾞｼｯｸM" panose="020B0600000000000000" pitchFamily="50" charset="-128"/>
            </a:endParaRPr>
          </a:p>
        </p:txBody>
      </p:sp>
      <p:sp>
        <p:nvSpPr>
          <p:cNvPr id="23559" name="Text Box 8"/>
          <p:cNvSpPr txBox="1">
            <a:spLocks noChangeArrowheads="1"/>
          </p:cNvSpPr>
          <p:nvPr/>
        </p:nvSpPr>
        <p:spPr bwMode="auto">
          <a:xfrm>
            <a:off x="611560" y="1802408"/>
            <a:ext cx="996950" cy="457200"/>
          </a:xfrm>
          <a:prstGeom prst="rect">
            <a:avLst/>
          </a:prstGeom>
          <a:solidFill>
            <a:srgbClr val="FFFF00"/>
          </a:solidFill>
          <a:ln>
            <a:noFill/>
          </a:ln>
          <a:effectLst>
            <a:outerShdw dist="35921" dir="2700000" algn="ctr" rotWithShape="0">
              <a:schemeClr val="bg2"/>
            </a:outerShdw>
          </a:effectLst>
          <a:extLs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eaLnBrk="0" hangingPunct="0">
              <a:defRPr kumimoji="1">
                <a:solidFill>
                  <a:schemeClr val="tx1"/>
                </a:solidFill>
                <a:latin typeface="Arial" pitchFamily="34" charset="0"/>
                <a:ea typeface="ＭＳ Ｐゴシック" pitchFamily="50" charset="-128"/>
              </a:defRPr>
            </a:lvl1pPr>
            <a:lvl2pPr marL="742950" indent="-285750" eaLnBrk="0" hangingPunct="0">
              <a:defRPr kumimoji="1">
                <a:solidFill>
                  <a:schemeClr val="tx1"/>
                </a:solidFill>
                <a:latin typeface="Arial" pitchFamily="34" charset="0"/>
                <a:ea typeface="ＭＳ Ｐゴシック" pitchFamily="50" charset="-128"/>
              </a:defRPr>
            </a:lvl2pPr>
            <a:lvl3pPr marL="1143000" indent="-228600" eaLnBrk="0" hangingPunct="0">
              <a:defRPr kumimoji="1">
                <a:solidFill>
                  <a:schemeClr val="tx1"/>
                </a:solidFill>
                <a:latin typeface="Arial" pitchFamily="34" charset="0"/>
                <a:ea typeface="ＭＳ Ｐゴシック" pitchFamily="50" charset="-128"/>
              </a:defRPr>
            </a:lvl3pPr>
            <a:lvl4pPr marL="1600200" indent="-228600" eaLnBrk="0" hangingPunct="0">
              <a:defRPr kumimoji="1">
                <a:solidFill>
                  <a:schemeClr val="tx1"/>
                </a:solidFill>
                <a:latin typeface="Arial" pitchFamily="34" charset="0"/>
                <a:ea typeface="ＭＳ Ｐゴシック" pitchFamily="50" charset="-128"/>
              </a:defRPr>
            </a:lvl4pPr>
            <a:lvl5pPr marL="2057400" indent="-228600" eaLnBrk="0" hangingPunct="0">
              <a:defRPr kumimoji="1">
                <a:solidFill>
                  <a:schemeClr val="tx1"/>
                </a:solidFill>
                <a:latin typeface="Arial" pitchFamily="34" charset="0"/>
                <a:ea typeface="ＭＳ Ｐゴシック" pitchFamily="50" charset="-128"/>
              </a:defRPr>
            </a:lvl5pPr>
            <a:lvl6pPr marL="25146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6pPr>
            <a:lvl7pPr marL="29718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7pPr>
            <a:lvl8pPr marL="34290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8pPr>
            <a:lvl9pPr marL="38862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9pPr>
          </a:lstStyle>
          <a:p>
            <a:pPr eaLnBrk="1" hangingPunct="1"/>
            <a:r>
              <a:rPr lang="ja-JP" altLang="en-US" sz="2400" dirty="0">
                <a:latin typeface="HGPｺﾞｼｯｸM" panose="020B0600000000000000" pitchFamily="50" charset="-128"/>
                <a:ea typeface="HGPｺﾞｼｯｸM" panose="020B0600000000000000" pitchFamily="50" charset="-128"/>
              </a:rPr>
              <a:t>進　捗</a:t>
            </a:r>
          </a:p>
        </p:txBody>
      </p:sp>
      <p:sp>
        <p:nvSpPr>
          <p:cNvPr id="23560" name="Text Box 9"/>
          <p:cNvSpPr txBox="1">
            <a:spLocks noChangeArrowheads="1"/>
          </p:cNvSpPr>
          <p:nvPr/>
        </p:nvSpPr>
        <p:spPr bwMode="auto">
          <a:xfrm>
            <a:off x="1835696" y="1655941"/>
            <a:ext cx="7138493"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kumimoji="1">
                <a:solidFill>
                  <a:schemeClr val="tx1"/>
                </a:solidFill>
                <a:latin typeface="Arial" pitchFamily="34" charset="0"/>
                <a:ea typeface="ＭＳ Ｐゴシック" pitchFamily="50" charset="-128"/>
              </a:defRPr>
            </a:lvl1pPr>
            <a:lvl2pPr marL="742950" indent="-285750" eaLnBrk="0" hangingPunct="0">
              <a:defRPr kumimoji="1">
                <a:solidFill>
                  <a:schemeClr val="tx1"/>
                </a:solidFill>
                <a:latin typeface="Arial" pitchFamily="34" charset="0"/>
                <a:ea typeface="ＭＳ Ｐゴシック" pitchFamily="50" charset="-128"/>
              </a:defRPr>
            </a:lvl2pPr>
            <a:lvl3pPr marL="1143000" indent="-228600" eaLnBrk="0" hangingPunct="0">
              <a:defRPr kumimoji="1">
                <a:solidFill>
                  <a:schemeClr val="tx1"/>
                </a:solidFill>
                <a:latin typeface="Arial" pitchFamily="34" charset="0"/>
                <a:ea typeface="ＭＳ Ｐゴシック" pitchFamily="50" charset="-128"/>
              </a:defRPr>
            </a:lvl3pPr>
            <a:lvl4pPr marL="1600200" indent="-228600" eaLnBrk="0" hangingPunct="0">
              <a:defRPr kumimoji="1">
                <a:solidFill>
                  <a:schemeClr val="tx1"/>
                </a:solidFill>
                <a:latin typeface="Arial" pitchFamily="34" charset="0"/>
                <a:ea typeface="ＭＳ Ｐゴシック" pitchFamily="50" charset="-128"/>
              </a:defRPr>
            </a:lvl4pPr>
            <a:lvl5pPr marL="2057400" indent="-228600" eaLnBrk="0" hangingPunct="0">
              <a:defRPr kumimoji="1">
                <a:solidFill>
                  <a:schemeClr val="tx1"/>
                </a:solidFill>
                <a:latin typeface="Arial" pitchFamily="34" charset="0"/>
                <a:ea typeface="ＭＳ Ｐゴシック" pitchFamily="50" charset="-128"/>
              </a:defRPr>
            </a:lvl5pPr>
            <a:lvl6pPr marL="25146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6pPr>
            <a:lvl7pPr marL="29718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7pPr>
            <a:lvl8pPr marL="34290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8pPr>
            <a:lvl9pPr marL="38862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9pPr>
          </a:lstStyle>
          <a:p>
            <a:pPr eaLnBrk="1" hangingPunct="1"/>
            <a:r>
              <a:rPr lang="ja-JP" altLang="en-US" dirty="0">
                <a:latin typeface="HGPｺﾞｼｯｸM" panose="020B0600000000000000" pitchFamily="50" charset="-128"/>
                <a:ea typeface="HGPｺﾞｼｯｸM" panose="020B0600000000000000" pitchFamily="50" charset="-128"/>
              </a:rPr>
              <a:t>・</a:t>
            </a:r>
            <a:r>
              <a:rPr lang="ja-JP" altLang="en-US" b="1" u="sng" dirty="0">
                <a:latin typeface="HGPｺﾞｼｯｸM" panose="020B0600000000000000" pitchFamily="50" charset="-128"/>
                <a:ea typeface="HGPｺﾞｼｯｸM" panose="020B0600000000000000" pitchFamily="50" charset="-128"/>
              </a:rPr>
              <a:t>不確定要素が多く、進めながら作業内容、実行計画を見直す必要がある</a:t>
            </a:r>
            <a:endParaRPr lang="en-US" altLang="ja-JP" b="1" u="sng" dirty="0">
              <a:latin typeface="HGPｺﾞｼｯｸM" panose="020B0600000000000000" pitchFamily="50" charset="-128"/>
              <a:ea typeface="HGPｺﾞｼｯｸM" panose="020B0600000000000000" pitchFamily="50" charset="-128"/>
            </a:endParaRPr>
          </a:p>
          <a:p>
            <a:pPr eaLnBrk="1" hangingPunct="1"/>
            <a:r>
              <a:rPr lang="ja-JP" altLang="en-US" dirty="0">
                <a:latin typeface="HGPｺﾞｼｯｸM" panose="020B0600000000000000" pitchFamily="50" charset="-128"/>
                <a:ea typeface="HGPｺﾞｼｯｸM" panose="020B0600000000000000" pitchFamily="50" charset="-128"/>
              </a:rPr>
              <a:t>・お客さま、自社ともに、現業優先の参画者が多いと、順調に進捗しない</a:t>
            </a:r>
            <a:endParaRPr lang="en-US" altLang="ja-JP" dirty="0">
              <a:latin typeface="HGPｺﾞｼｯｸM" panose="020B0600000000000000" pitchFamily="50" charset="-128"/>
              <a:ea typeface="HGPｺﾞｼｯｸM" panose="020B0600000000000000" pitchFamily="50" charset="-128"/>
            </a:endParaRPr>
          </a:p>
          <a:p>
            <a:pPr eaLnBrk="1" hangingPunct="1"/>
            <a:r>
              <a:rPr lang="ja-JP" altLang="en-US" dirty="0">
                <a:latin typeface="HGPｺﾞｼｯｸM" panose="020B0600000000000000" pitchFamily="50" charset="-128"/>
                <a:ea typeface="HGPｺﾞｼｯｸM" panose="020B0600000000000000" pitchFamily="50" charset="-128"/>
              </a:rPr>
              <a:t>・ステークホルダ間での利害対立調整が進捗を阻害する</a:t>
            </a:r>
          </a:p>
        </p:txBody>
      </p:sp>
      <p:sp>
        <p:nvSpPr>
          <p:cNvPr id="23561" name="Text Box 10"/>
          <p:cNvSpPr txBox="1">
            <a:spLocks noChangeArrowheads="1"/>
          </p:cNvSpPr>
          <p:nvPr/>
        </p:nvSpPr>
        <p:spPr bwMode="auto">
          <a:xfrm>
            <a:off x="611560" y="2999403"/>
            <a:ext cx="996950" cy="457200"/>
          </a:xfrm>
          <a:prstGeom prst="rect">
            <a:avLst/>
          </a:prstGeom>
          <a:solidFill>
            <a:srgbClr val="FFFF00"/>
          </a:solidFill>
          <a:ln>
            <a:noFill/>
          </a:ln>
          <a:effectLst>
            <a:outerShdw dist="35921" dir="2700000" algn="ctr" rotWithShape="0">
              <a:schemeClr val="bg2"/>
            </a:outerShdw>
          </a:effectLst>
          <a:extLs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eaLnBrk="0" hangingPunct="0">
              <a:defRPr kumimoji="1">
                <a:solidFill>
                  <a:schemeClr val="tx1"/>
                </a:solidFill>
                <a:latin typeface="Arial" pitchFamily="34" charset="0"/>
                <a:ea typeface="ＭＳ Ｐゴシック" pitchFamily="50" charset="-128"/>
              </a:defRPr>
            </a:lvl1pPr>
            <a:lvl2pPr marL="742950" indent="-285750" eaLnBrk="0" hangingPunct="0">
              <a:defRPr kumimoji="1">
                <a:solidFill>
                  <a:schemeClr val="tx1"/>
                </a:solidFill>
                <a:latin typeface="Arial" pitchFamily="34" charset="0"/>
                <a:ea typeface="ＭＳ Ｐゴシック" pitchFamily="50" charset="-128"/>
              </a:defRPr>
            </a:lvl2pPr>
            <a:lvl3pPr marL="1143000" indent="-228600" eaLnBrk="0" hangingPunct="0">
              <a:defRPr kumimoji="1">
                <a:solidFill>
                  <a:schemeClr val="tx1"/>
                </a:solidFill>
                <a:latin typeface="Arial" pitchFamily="34" charset="0"/>
                <a:ea typeface="ＭＳ Ｐゴシック" pitchFamily="50" charset="-128"/>
              </a:defRPr>
            </a:lvl3pPr>
            <a:lvl4pPr marL="1600200" indent="-228600" eaLnBrk="0" hangingPunct="0">
              <a:defRPr kumimoji="1">
                <a:solidFill>
                  <a:schemeClr val="tx1"/>
                </a:solidFill>
                <a:latin typeface="Arial" pitchFamily="34" charset="0"/>
                <a:ea typeface="ＭＳ Ｐゴシック" pitchFamily="50" charset="-128"/>
              </a:defRPr>
            </a:lvl4pPr>
            <a:lvl5pPr marL="2057400" indent="-228600" eaLnBrk="0" hangingPunct="0">
              <a:defRPr kumimoji="1">
                <a:solidFill>
                  <a:schemeClr val="tx1"/>
                </a:solidFill>
                <a:latin typeface="Arial" pitchFamily="34" charset="0"/>
                <a:ea typeface="ＭＳ Ｐゴシック" pitchFamily="50" charset="-128"/>
              </a:defRPr>
            </a:lvl5pPr>
            <a:lvl6pPr marL="25146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6pPr>
            <a:lvl7pPr marL="29718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7pPr>
            <a:lvl8pPr marL="34290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8pPr>
            <a:lvl9pPr marL="38862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9pPr>
          </a:lstStyle>
          <a:p>
            <a:pPr eaLnBrk="1" hangingPunct="1"/>
            <a:r>
              <a:rPr lang="ja-JP" altLang="en-US" sz="2400" dirty="0">
                <a:latin typeface="HGPｺﾞｼｯｸM" panose="020B0600000000000000" pitchFamily="50" charset="-128"/>
                <a:ea typeface="HGPｺﾞｼｯｸM" panose="020B0600000000000000" pitchFamily="50" charset="-128"/>
              </a:rPr>
              <a:t>規　模</a:t>
            </a:r>
          </a:p>
        </p:txBody>
      </p:sp>
      <p:sp>
        <p:nvSpPr>
          <p:cNvPr id="23562" name="Text Box 11"/>
          <p:cNvSpPr txBox="1">
            <a:spLocks noChangeArrowheads="1"/>
          </p:cNvSpPr>
          <p:nvPr/>
        </p:nvSpPr>
        <p:spPr bwMode="auto">
          <a:xfrm>
            <a:off x="1835696" y="2852936"/>
            <a:ext cx="7130478"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kumimoji="1">
                <a:solidFill>
                  <a:schemeClr val="tx1"/>
                </a:solidFill>
                <a:latin typeface="Arial" pitchFamily="34" charset="0"/>
                <a:ea typeface="ＭＳ Ｐゴシック" pitchFamily="50" charset="-128"/>
              </a:defRPr>
            </a:lvl1pPr>
            <a:lvl2pPr marL="742950" indent="-285750" eaLnBrk="0" hangingPunct="0">
              <a:defRPr kumimoji="1">
                <a:solidFill>
                  <a:schemeClr val="tx1"/>
                </a:solidFill>
                <a:latin typeface="Arial" pitchFamily="34" charset="0"/>
                <a:ea typeface="ＭＳ Ｐゴシック" pitchFamily="50" charset="-128"/>
              </a:defRPr>
            </a:lvl2pPr>
            <a:lvl3pPr marL="1143000" indent="-228600" eaLnBrk="0" hangingPunct="0">
              <a:defRPr kumimoji="1">
                <a:solidFill>
                  <a:schemeClr val="tx1"/>
                </a:solidFill>
                <a:latin typeface="Arial" pitchFamily="34" charset="0"/>
                <a:ea typeface="ＭＳ Ｐゴシック" pitchFamily="50" charset="-128"/>
              </a:defRPr>
            </a:lvl3pPr>
            <a:lvl4pPr marL="1600200" indent="-228600" eaLnBrk="0" hangingPunct="0">
              <a:defRPr kumimoji="1">
                <a:solidFill>
                  <a:schemeClr val="tx1"/>
                </a:solidFill>
                <a:latin typeface="Arial" pitchFamily="34" charset="0"/>
                <a:ea typeface="ＭＳ Ｐゴシック" pitchFamily="50" charset="-128"/>
              </a:defRPr>
            </a:lvl4pPr>
            <a:lvl5pPr marL="2057400" indent="-228600" eaLnBrk="0" hangingPunct="0">
              <a:defRPr kumimoji="1">
                <a:solidFill>
                  <a:schemeClr val="tx1"/>
                </a:solidFill>
                <a:latin typeface="Arial" pitchFamily="34" charset="0"/>
                <a:ea typeface="ＭＳ Ｐゴシック" pitchFamily="50" charset="-128"/>
              </a:defRPr>
            </a:lvl5pPr>
            <a:lvl6pPr marL="25146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6pPr>
            <a:lvl7pPr marL="29718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7pPr>
            <a:lvl8pPr marL="34290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8pPr>
            <a:lvl9pPr marL="38862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9pPr>
          </a:lstStyle>
          <a:p>
            <a:pPr eaLnBrk="1" hangingPunct="1"/>
            <a:r>
              <a:rPr lang="ja-JP" altLang="en-US" b="1" dirty="0">
                <a:latin typeface="HGPｺﾞｼｯｸM" panose="020B0600000000000000" pitchFamily="50" charset="-128"/>
                <a:ea typeface="HGPｺﾞｼｯｸM" panose="020B0600000000000000" pitchFamily="50" charset="-128"/>
              </a:rPr>
              <a:t>・</a:t>
            </a:r>
            <a:r>
              <a:rPr lang="ja-JP" altLang="en-US" b="1" u="sng" dirty="0">
                <a:latin typeface="HGPｺﾞｼｯｸM" panose="020B0600000000000000" pitchFamily="50" charset="-128"/>
                <a:ea typeface="HGPｺﾞｼｯｸM" panose="020B0600000000000000" pitchFamily="50" charset="-128"/>
              </a:rPr>
              <a:t>要件定義方針が不明確だとスコープが拡大し、ユーザの要求が膨らむ</a:t>
            </a:r>
            <a:br>
              <a:rPr lang="en-US" altLang="ja-JP" b="1" u="sng" dirty="0">
                <a:latin typeface="HGPｺﾞｼｯｸM" panose="020B0600000000000000" pitchFamily="50" charset="-128"/>
                <a:ea typeface="HGPｺﾞｼｯｸM" panose="020B0600000000000000" pitchFamily="50" charset="-128"/>
              </a:rPr>
            </a:br>
            <a:r>
              <a:rPr lang="ja-JP" altLang="en-US" b="1" dirty="0">
                <a:latin typeface="HGPｺﾞｼｯｸM" panose="020B0600000000000000" pitchFamily="50" charset="-128"/>
                <a:ea typeface="HGPｺﾞｼｯｸM" panose="020B0600000000000000" pitchFamily="50" charset="-128"/>
              </a:rPr>
              <a:t>・</a:t>
            </a:r>
            <a:r>
              <a:rPr lang="ja-JP" altLang="en-US" b="1" u="sng" dirty="0">
                <a:latin typeface="HGPｺﾞｼｯｸM" panose="020B0600000000000000" pitchFamily="50" charset="-128"/>
                <a:ea typeface="HGPｺﾞｼｯｸM" panose="020B0600000000000000" pitchFamily="50" charset="-128"/>
              </a:rPr>
              <a:t>お客さまは、要件確定より費用確定を優先する傾向にある</a:t>
            </a:r>
            <a:endParaRPr lang="en-US" altLang="ja-JP" b="1" u="sng" dirty="0">
              <a:latin typeface="HGPｺﾞｼｯｸM" panose="020B0600000000000000" pitchFamily="50" charset="-128"/>
              <a:ea typeface="HGPｺﾞｼｯｸM" panose="020B0600000000000000" pitchFamily="50" charset="-128"/>
            </a:endParaRPr>
          </a:p>
          <a:p>
            <a:pPr eaLnBrk="1" hangingPunct="1"/>
            <a:r>
              <a:rPr lang="ja-JP" altLang="en-US" dirty="0">
                <a:latin typeface="HGPｺﾞｼｯｸM" panose="020B0600000000000000" pitchFamily="50" charset="-128"/>
                <a:ea typeface="HGPｺﾞｼｯｸM" panose="020B0600000000000000" pitchFamily="50" charset="-128"/>
              </a:rPr>
              <a:t>・ユーザ要求を単純に積み上げてしまうと規模が膨れる</a:t>
            </a:r>
          </a:p>
        </p:txBody>
      </p:sp>
      <p:sp>
        <p:nvSpPr>
          <p:cNvPr id="22" name="テキスト ボックス 21"/>
          <p:cNvSpPr txBox="1"/>
          <p:nvPr/>
        </p:nvSpPr>
        <p:spPr>
          <a:xfrm>
            <a:off x="539552" y="1136933"/>
            <a:ext cx="8208912" cy="369332"/>
          </a:xfrm>
          <a:prstGeom prst="rect">
            <a:avLst/>
          </a:prstGeom>
          <a:noFill/>
        </p:spPr>
        <p:txBody>
          <a:bodyPr wrap="square" rtlCol="0">
            <a:spAutoFit/>
          </a:bodyPr>
          <a:lstStyle/>
          <a:p>
            <a:pPr marL="285750" indent="-285750">
              <a:buFont typeface="Wingdings" panose="05000000000000000000" pitchFamily="2" charset="2"/>
              <a:buChar char="n"/>
            </a:pPr>
            <a:r>
              <a:rPr lang="ja-JP" altLang="en-US" kern="100" dirty="0">
                <a:latin typeface="HGPｺﾞｼｯｸM" panose="020B0600000000000000" pitchFamily="50" charset="-128"/>
                <a:ea typeface="HGPｺﾞｼｯｸM" panose="020B0600000000000000" pitchFamily="50" charset="-128"/>
                <a:cs typeface="Times New Roman"/>
              </a:rPr>
              <a:t>お客さまを積極的にリードしないと、うまく進まない</a:t>
            </a:r>
            <a:endParaRPr lang="en-US" altLang="ja-JP" kern="100" dirty="0">
              <a:latin typeface="HGPｺﾞｼｯｸM" panose="020B0600000000000000" pitchFamily="50" charset="-128"/>
              <a:ea typeface="HGPｺﾞｼｯｸM" panose="020B0600000000000000" pitchFamily="50" charset="-128"/>
              <a:cs typeface="Times New Roman"/>
            </a:endParaRPr>
          </a:p>
        </p:txBody>
      </p:sp>
      <p:sp>
        <p:nvSpPr>
          <p:cNvPr id="23" name="Text Box 10"/>
          <p:cNvSpPr txBox="1">
            <a:spLocks noChangeArrowheads="1"/>
          </p:cNvSpPr>
          <p:nvPr/>
        </p:nvSpPr>
        <p:spPr bwMode="auto">
          <a:xfrm>
            <a:off x="611560" y="4151531"/>
            <a:ext cx="1005403" cy="461665"/>
          </a:xfrm>
          <a:prstGeom prst="rect">
            <a:avLst/>
          </a:prstGeom>
          <a:solidFill>
            <a:srgbClr val="FFFF00"/>
          </a:solidFill>
          <a:ln>
            <a:noFill/>
          </a:ln>
          <a:effectLst>
            <a:outerShdw dist="35921" dir="2700000" algn="ctr" rotWithShape="0">
              <a:schemeClr val="bg2"/>
            </a:outerShdw>
          </a:effectLst>
          <a:extLs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eaLnBrk="0" hangingPunct="0">
              <a:defRPr kumimoji="1">
                <a:solidFill>
                  <a:schemeClr val="tx1"/>
                </a:solidFill>
                <a:latin typeface="Arial" pitchFamily="34" charset="0"/>
                <a:ea typeface="ＭＳ Ｐゴシック" pitchFamily="50" charset="-128"/>
              </a:defRPr>
            </a:lvl1pPr>
            <a:lvl2pPr marL="742950" indent="-285750" eaLnBrk="0" hangingPunct="0">
              <a:defRPr kumimoji="1">
                <a:solidFill>
                  <a:schemeClr val="tx1"/>
                </a:solidFill>
                <a:latin typeface="Arial" pitchFamily="34" charset="0"/>
                <a:ea typeface="ＭＳ Ｐゴシック" pitchFamily="50" charset="-128"/>
              </a:defRPr>
            </a:lvl2pPr>
            <a:lvl3pPr marL="1143000" indent="-228600" eaLnBrk="0" hangingPunct="0">
              <a:defRPr kumimoji="1">
                <a:solidFill>
                  <a:schemeClr val="tx1"/>
                </a:solidFill>
                <a:latin typeface="Arial" pitchFamily="34" charset="0"/>
                <a:ea typeface="ＭＳ Ｐゴシック" pitchFamily="50" charset="-128"/>
              </a:defRPr>
            </a:lvl3pPr>
            <a:lvl4pPr marL="1600200" indent="-228600" eaLnBrk="0" hangingPunct="0">
              <a:defRPr kumimoji="1">
                <a:solidFill>
                  <a:schemeClr val="tx1"/>
                </a:solidFill>
                <a:latin typeface="Arial" pitchFamily="34" charset="0"/>
                <a:ea typeface="ＭＳ Ｐゴシック" pitchFamily="50" charset="-128"/>
              </a:defRPr>
            </a:lvl4pPr>
            <a:lvl5pPr marL="2057400" indent="-228600" eaLnBrk="0" hangingPunct="0">
              <a:defRPr kumimoji="1">
                <a:solidFill>
                  <a:schemeClr val="tx1"/>
                </a:solidFill>
                <a:latin typeface="Arial" pitchFamily="34" charset="0"/>
                <a:ea typeface="ＭＳ Ｐゴシック" pitchFamily="50" charset="-128"/>
              </a:defRPr>
            </a:lvl5pPr>
            <a:lvl6pPr marL="25146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6pPr>
            <a:lvl7pPr marL="29718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7pPr>
            <a:lvl8pPr marL="34290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8pPr>
            <a:lvl9pPr marL="38862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9pPr>
          </a:lstStyle>
          <a:p>
            <a:pPr eaLnBrk="1" hangingPunct="1"/>
            <a:r>
              <a:rPr lang="ja-JP" altLang="en-US" sz="2400" dirty="0">
                <a:latin typeface="HGPｺﾞｼｯｸM" panose="020B0600000000000000" pitchFamily="50" charset="-128"/>
                <a:ea typeface="HGPｺﾞｼｯｸM" panose="020B0600000000000000" pitchFamily="50" charset="-128"/>
              </a:rPr>
              <a:t>品　質</a:t>
            </a:r>
          </a:p>
        </p:txBody>
      </p:sp>
      <p:sp>
        <p:nvSpPr>
          <p:cNvPr id="24" name="Text Box 11"/>
          <p:cNvSpPr txBox="1">
            <a:spLocks noChangeArrowheads="1"/>
          </p:cNvSpPr>
          <p:nvPr/>
        </p:nvSpPr>
        <p:spPr bwMode="auto">
          <a:xfrm>
            <a:off x="1835696" y="4005064"/>
            <a:ext cx="5346335"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kumimoji="1">
                <a:solidFill>
                  <a:schemeClr val="tx1"/>
                </a:solidFill>
                <a:latin typeface="Arial" pitchFamily="34" charset="0"/>
                <a:ea typeface="ＭＳ Ｐゴシック" pitchFamily="50" charset="-128"/>
              </a:defRPr>
            </a:lvl1pPr>
            <a:lvl2pPr marL="742950" indent="-285750" eaLnBrk="0" hangingPunct="0">
              <a:defRPr kumimoji="1">
                <a:solidFill>
                  <a:schemeClr val="tx1"/>
                </a:solidFill>
                <a:latin typeface="Arial" pitchFamily="34" charset="0"/>
                <a:ea typeface="ＭＳ Ｐゴシック" pitchFamily="50" charset="-128"/>
              </a:defRPr>
            </a:lvl2pPr>
            <a:lvl3pPr marL="1143000" indent="-228600" eaLnBrk="0" hangingPunct="0">
              <a:defRPr kumimoji="1">
                <a:solidFill>
                  <a:schemeClr val="tx1"/>
                </a:solidFill>
                <a:latin typeface="Arial" pitchFamily="34" charset="0"/>
                <a:ea typeface="ＭＳ Ｐゴシック" pitchFamily="50" charset="-128"/>
              </a:defRPr>
            </a:lvl3pPr>
            <a:lvl4pPr marL="1600200" indent="-228600" eaLnBrk="0" hangingPunct="0">
              <a:defRPr kumimoji="1">
                <a:solidFill>
                  <a:schemeClr val="tx1"/>
                </a:solidFill>
                <a:latin typeface="Arial" pitchFamily="34" charset="0"/>
                <a:ea typeface="ＭＳ Ｐゴシック" pitchFamily="50" charset="-128"/>
              </a:defRPr>
            </a:lvl4pPr>
            <a:lvl5pPr marL="2057400" indent="-228600" eaLnBrk="0" hangingPunct="0">
              <a:defRPr kumimoji="1">
                <a:solidFill>
                  <a:schemeClr val="tx1"/>
                </a:solidFill>
                <a:latin typeface="Arial" pitchFamily="34" charset="0"/>
                <a:ea typeface="ＭＳ Ｐゴシック" pitchFamily="50" charset="-128"/>
              </a:defRPr>
            </a:lvl5pPr>
            <a:lvl6pPr marL="25146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6pPr>
            <a:lvl7pPr marL="29718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7pPr>
            <a:lvl8pPr marL="34290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8pPr>
            <a:lvl9pPr marL="3886200" indent="-228600" eaLnBrk="0" fontAlgn="base" hangingPunct="0">
              <a:spcBef>
                <a:spcPct val="0"/>
              </a:spcBef>
              <a:spcAft>
                <a:spcPct val="0"/>
              </a:spcAft>
              <a:defRPr kumimoji="1">
                <a:solidFill>
                  <a:schemeClr val="tx1"/>
                </a:solidFill>
                <a:latin typeface="Arial" pitchFamily="34" charset="0"/>
                <a:ea typeface="ＭＳ Ｐゴシック" pitchFamily="50" charset="-128"/>
              </a:defRPr>
            </a:lvl9pPr>
          </a:lstStyle>
          <a:p>
            <a:pPr eaLnBrk="1" hangingPunct="1"/>
            <a:r>
              <a:rPr lang="ja-JP" altLang="en-US" dirty="0">
                <a:latin typeface="HGPｺﾞｼｯｸM" panose="020B0600000000000000" pitchFamily="50" charset="-128"/>
                <a:ea typeface="HGPｺﾞｼｯｸM" panose="020B0600000000000000" pitchFamily="50" charset="-128"/>
              </a:rPr>
              <a:t>・</a:t>
            </a:r>
            <a:r>
              <a:rPr lang="ja-JP" altLang="en-US" b="1" u="sng" dirty="0">
                <a:latin typeface="HGPｺﾞｼｯｸM" panose="020B0600000000000000" pitchFamily="50" charset="-128"/>
                <a:ea typeface="HGPｺﾞｼｯｸM" panose="020B0600000000000000" pitchFamily="50" charset="-128"/>
              </a:rPr>
              <a:t>他工程に比べると、品質が注視される度合いが低い</a:t>
            </a:r>
          </a:p>
          <a:p>
            <a:pPr eaLnBrk="1" hangingPunct="1"/>
            <a:r>
              <a:rPr lang="ja-JP" altLang="en-US" dirty="0">
                <a:latin typeface="HGPｺﾞｼｯｸM" panose="020B0600000000000000" pitchFamily="50" charset="-128"/>
                <a:ea typeface="HGPｺﾞｼｯｸM" panose="020B0600000000000000" pitchFamily="50" charset="-128"/>
              </a:rPr>
              <a:t>・要件品質を確保するために確認すべき観点が不明確</a:t>
            </a:r>
            <a:endParaRPr lang="en-US" altLang="ja-JP" dirty="0">
              <a:latin typeface="HGPｺﾞｼｯｸM" panose="020B0600000000000000" pitchFamily="50" charset="-128"/>
              <a:ea typeface="HGPｺﾞｼｯｸM" panose="020B0600000000000000" pitchFamily="50" charset="-128"/>
            </a:endParaRPr>
          </a:p>
          <a:p>
            <a:pPr eaLnBrk="1" hangingPunct="1"/>
            <a:r>
              <a:rPr lang="ja-JP" altLang="en-US" dirty="0">
                <a:latin typeface="HGPｺﾞｼｯｸM" panose="020B0600000000000000" pitchFamily="50" charset="-128"/>
                <a:ea typeface="HGPｺﾞｼｯｸM" panose="020B0600000000000000" pitchFamily="50" charset="-128"/>
              </a:rPr>
              <a:t>・要件定義の品質評価項目設定や測定方法が不明確</a:t>
            </a:r>
            <a:endParaRPr lang="en-US" altLang="ja-JP" dirty="0">
              <a:latin typeface="HGPｺﾞｼｯｸM" panose="020B0600000000000000" pitchFamily="50" charset="-128"/>
              <a:ea typeface="HGPｺﾞｼｯｸM" panose="020B0600000000000000" pitchFamily="50" charset="-128"/>
            </a:endParaRPr>
          </a:p>
        </p:txBody>
      </p:sp>
      <p:sp>
        <p:nvSpPr>
          <p:cNvPr id="11" name="角丸四角形 10"/>
          <p:cNvSpPr/>
          <p:nvPr/>
        </p:nvSpPr>
        <p:spPr>
          <a:xfrm>
            <a:off x="467544" y="5445224"/>
            <a:ext cx="8352928" cy="664164"/>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marL="88900" algn="ctr"/>
            <a:r>
              <a:rPr lang="ja-JP" altLang="en-US" kern="100" dirty="0">
                <a:solidFill>
                  <a:schemeClr val="tx1"/>
                </a:solidFill>
                <a:latin typeface="HGPｺﾞｼｯｸM" panose="020B0600000000000000" pitchFamily="50" charset="-128"/>
                <a:ea typeface="HGPｺﾞｼｯｸM" panose="020B0600000000000000" pitchFamily="50" charset="-128"/>
                <a:cs typeface="Times New Roman"/>
              </a:rPr>
              <a:t>お客さまに内容を理解頂いた上で「要件定義計画」を合意し、状況に合わせて見直す</a:t>
            </a:r>
            <a:endParaRPr lang="en-US" altLang="ja-JP" kern="100" dirty="0">
              <a:solidFill>
                <a:schemeClr val="tx1"/>
              </a:solidFill>
              <a:latin typeface="HGPｺﾞｼｯｸM" panose="020B0600000000000000" pitchFamily="50" charset="-128"/>
              <a:ea typeface="HGPｺﾞｼｯｸM" panose="020B0600000000000000" pitchFamily="50" charset="-128"/>
              <a:cs typeface="Times New Roman"/>
            </a:endParaRPr>
          </a:p>
        </p:txBody>
      </p:sp>
    </p:spTree>
    <p:extLst>
      <p:ext uri="{BB962C8B-B14F-4D97-AF65-F5344CB8AC3E}">
        <p14:creationId xmlns:p14="http://schemas.microsoft.com/office/powerpoint/2010/main" val="38319978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17</a:t>
            </a:fld>
            <a:endParaRPr lang="ja-JP" altLang="en-US" dirty="0"/>
          </a:p>
        </p:txBody>
      </p:sp>
      <p:sp>
        <p:nvSpPr>
          <p:cNvPr id="3" name="テキスト プレースホルダー 2"/>
          <p:cNvSpPr>
            <a:spLocks noGrp="1"/>
          </p:cNvSpPr>
          <p:nvPr>
            <p:ph type="body" sz="quarter" idx="13"/>
          </p:nvPr>
        </p:nvSpPr>
        <p:spPr/>
        <p:txBody>
          <a:bodyPr/>
          <a:lstStyle/>
          <a:p>
            <a:r>
              <a:rPr lang="ja-JP" altLang="en-US" dirty="0">
                <a:latin typeface="HGPｺﾞｼｯｸM" panose="020B0600000000000000" pitchFamily="50" charset="-128"/>
                <a:ea typeface="HGPｺﾞｼｯｸM" panose="020B0600000000000000" pitchFamily="50" charset="-128"/>
              </a:rPr>
              <a:t>要件定義の難しさ⑤</a:t>
            </a:r>
          </a:p>
        </p:txBody>
      </p:sp>
      <p:pic>
        <p:nvPicPr>
          <p:cNvPr id="1331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9409" y="1844824"/>
            <a:ext cx="7110983" cy="368105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 Box 42"/>
          <p:cNvSpPr txBox="1">
            <a:spLocks noChangeArrowheads="1"/>
          </p:cNvSpPr>
          <p:nvPr/>
        </p:nvSpPr>
        <p:spPr bwMode="gray">
          <a:xfrm>
            <a:off x="6084168" y="5517232"/>
            <a:ext cx="295232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lvl1pPr marL="447675" indent="-447675"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eaLnBrk="1" fontAlgn="ctr" hangingPunct="1"/>
            <a:r>
              <a:rPr lang="en-US" altLang="ja-JP" sz="1000" dirty="0">
                <a:solidFill>
                  <a:srgbClr val="131A1F"/>
                </a:solidFill>
                <a:latin typeface="HGPｺﾞｼｯｸM" pitchFamily="50" charset="-128"/>
                <a:ea typeface="HGPｺﾞｼｯｸM" pitchFamily="50" charset="-128"/>
              </a:rPr>
              <a:t>※ JUAS</a:t>
            </a:r>
            <a:r>
              <a:rPr lang="ja-JP" altLang="en-US" sz="1000" dirty="0">
                <a:solidFill>
                  <a:srgbClr val="131A1F"/>
                </a:solidFill>
                <a:latin typeface="HGPｺﾞｼｯｸM" pitchFamily="50" charset="-128"/>
                <a:ea typeface="HGPｺﾞｼｯｸM" pitchFamily="50" charset="-128"/>
              </a:rPr>
              <a:t>「企業ＩＴ動向調査２０１２報告書」から引用</a:t>
            </a:r>
            <a:endParaRPr lang="en-US" altLang="ja-JP" sz="1000" dirty="0">
              <a:solidFill>
                <a:srgbClr val="131A1F"/>
              </a:solidFill>
              <a:latin typeface="HGPｺﾞｼｯｸM" pitchFamily="50" charset="-128"/>
              <a:ea typeface="HGPｺﾞｼｯｸM" pitchFamily="50" charset="-128"/>
            </a:endParaRPr>
          </a:p>
        </p:txBody>
      </p:sp>
      <p:sp>
        <p:nvSpPr>
          <p:cNvPr id="6" name="テキスト ボックス 5"/>
          <p:cNvSpPr txBox="1"/>
          <p:nvPr/>
        </p:nvSpPr>
        <p:spPr>
          <a:xfrm>
            <a:off x="539552" y="1136933"/>
            <a:ext cx="8568952" cy="369332"/>
          </a:xfrm>
          <a:prstGeom prst="rect">
            <a:avLst/>
          </a:prstGeom>
          <a:noFill/>
        </p:spPr>
        <p:txBody>
          <a:bodyPr wrap="square" rtlCol="0">
            <a:spAutoFit/>
          </a:bodyPr>
          <a:lstStyle/>
          <a:p>
            <a:pPr marL="285750" indent="-285750">
              <a:buFont typeface="Wingdings" panose="05000000000000000000" pitchFamily="2" charset="2"/>
              <a:buChar char="n"/>
            </a:pPr>
            <a:r>
              <a:rPr lang="ja-JP" altLang="en-US" kern="100" dirty="0">
                <a:latin typeface="HGPｺﾞｼｯｸM" panose="020B0600000000000000" pitchFamily="50" charset="-128"/>
                <a:ea typeface="HGPｺﾞｼｯｸM" panose="020B0600000000000000" pitchFamily="50" charset="-128"/>
                <a:cs typeface="Times New Roman"/>
              </a:rPr>
              <a:t>お客さまの主体的取り組みが不足する</a:t>
            </a:r>
            <a:endParaRPr lang="en-US" altLang="ja-JP" kern="100" dirty="0">
              <a:latin typeface="HGPｺﾞｼｯｸM" panose="020B0600000000000000" pitchFamily="50" charset="-128"/>
              <a:ea typeface="HGPｺﾞｼｯｸM" panose="020B0600000000000000" pitchFamily="50" charset="-128"/>
              <a:cs typeface="Times New Roman"/>
            </a:endParaRPr>
          </a:p>
        </p:txBody>
      </p:sp>
      <p:sp>
        <p:nvSpPr>
          <p:cNvPr id="8" name="角丸四角形 7"/>
          <p:cNvSpPr/>
          <p:nvPr/>
        </p:nvSpPr>
        <p:spPr>
          <a:xfrm>
            <a:off x="467544" y="5805264"/>
            <a:ext cx="8352928" cy="504056"/>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marL="88900" algn="ctr"/>
            <a:r>
              <a:rPr lang="ja-JP" altLang="en-US" kern="100" dirty="0">
                <a:solidFill>
                  <a:schemeClr val="tx1"/>
                </a:solidFill>
                <a:latin typeface="HGPｺﾞｼｯｸM" panose="020B0600000000000000" pitchFamily="50" charset="-128"/>
                <a:ea typeface="HGPｺﾞｼｯｸM" panose="020B0600000000000000" pitchFamily="50" charset="-128"/>
                <a:cs typeface="Times New Roman"/>
              </a:rPr>
              <a:t>ステークホルダ分析と根回し・準備を行い、必要なキーマンを巻き込む</a:t>
            </a:r>
            <a:endParaRPr lang="en-US" altLang="ja-JP" kern="100" dirty="0">
              <a:solidFill>
                <a:schemeClr val="tx1"/>
              </a:solidFill>
              <a:latin typeface="HGPｺﾞｼｯｸM" panose="020B0600000000000000" pitchFamily="50" charset="-128"/>
              <a:ea typeface="HGPｺﾞｼｯｸM" panose="020B0600000000000000" pitchFamily="50" charset="-128"/>
              <a:cs typeface="Times New Roman"/>
            </a:endParaRPr>
          </a:p>
        </p:txBody>
      </p:sp>
      <p:sp>
        <p:nvSpPr>
          <p:cNvPr id="12" name="正方形/長方形 11"/>
          <p:cNvSpPr/>
          <p:nvPr/>
        </p:nvSpPr>
        <p:spPr>
          <a:xfrm>
            <a:off x="5957962" y="2132855"/>
            <a:ext cx="1970855" cy="3024337"/>
          </a:xfrm>
          <a:prstGeom prst="rect">
            <a:avLst/>
          </a:prstGeom>
          <a:noFill/>
          <a:ln w="635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 name="線吹き出し 3 (枠付き) 6"/>
          <p:cNvSpPr/>
          <p:nvPr/>
        </p:nvSpPr>
        <p:spPr>
          <a:xfrm>
            <a:off x="4283968" y="1506265"/>
            <a:ext cx="4104456" cy="289721"/>
          </a:xfrm>
          <a:prstGeom prst="borderCallout3">
            <a:avLst>
              <a:gd name="adj1" fmla="val 15905"/>
              <a:gd name="adj2" fmla="val 101268"/>
              <a:gd name="adj3" fmla="val 17328"/>
              <a:gd name="adj4" fmla="val 105892"/>
              <a:gd name="adj5" fmla="val 114226"/>
              <a:gd name="adj6" fmla="val 106162"/>
              <a:gd name="adj7" fmla="val 187030"/>
              <a:gd name="adj8" fmla="val 90372"/>
            </a:avLst>
          </a:prstGeom>
        </p:spPr>
        <p:style>
          <a:lnRef idx="1">
            <a:schemeClr val="accent5"/>
          </a:lnRef>
          <a:fillRef idx="2">
            <a:schemeClr val="accent5"/>
          </a:fillRef>
          <a:effectRef idx="1">
            <a:schemeClr val="accent5"/>
          </a:effectRef>
          <a:fontRef idx="minor">
            <a:schemeClr val="dk1"/>
          </a:fontRef>
        </p:style>
        <p:txBody>
          <a:bodyPr rtlCol="0" anchor="ctr"/>
          <a:lstStyle/>
          <a:p>
            <a:r>
              <a:rPr lang="ja-JP" altLang="en-US" sz="1200" dirty="0">
                <a:solidFill>
                  <a:schemeClr val="tx1"/>
                </a:solidFill>
                <a:latin typeface="HGPｺﾞｼｯｸM" panose="020B0600000000000000" pitchFamily="50" charset="-128"/>
                <a:ea typeface="HGPｺﾞｼｯｸM" panose="020B0600000000000000" pitchFamily="50" charset="-128"/>
              </a:rPr>
              <a:t>６０％弱のユーザー企業が要件定義に十分に取り組めていない</a:t>
            </a:r>
            <a:endParaRPr lang="en-US" altLang="ja-JP" sz="1200" dirty="0">
              <a:solidFill>
                <a:schemeClr val="tx1"/>
              </a:solidFill>
              <a:latin typeface="HGPｺﾞｼｯｸM" panose="020B0600000000000000" pitchFamily="50" charset="-128"/>
              <a:ea typeface="HGPｺﾞｼｯｸM" panose="020B0600000000000000" pitchFamily="50" charset="-128"/>
            </a:endParaRPr>
          </a:p>
        </p:txBody>
      </p:sp>
    </p:spTree>
    <p:extLst>
      <p:ext uri="{BB962C8B-B14F-4D97-AF65-F5344CB8AC3E}">
        <p14:creationId xmlns:p14="http://schemas.microsoft.com/office/powerpoint/2010/main" val="21893553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18</a:t>
            </a:fld>
            <a:endParaRPr lang="ja-JP" altLang="en-US" dirty="0"/>
          </a:p>
        </p:txBody>
      </p:sp>
      <p:sp>
        <p:nvSpPr>
          <p:cNvPr id="3" name="テキスト プレースホルダー 2"/>
          <p:cNvSpPr>
            <a:spLocks noGrp="1"/>
          </p:cNvSpPr>
          <p:nvPr>
            <p:ph type="body" sz="quarter" idx="13"/>
          </p:nvPr>
        </p:nvSpPr>
        <p:spPr/>
        <p:txBody>
          <a:bodyPr/>
          <a:lstStyle/>
          <a:p>
            <a:r>
              <a:rPr lang="ja-JP" altLang="en-US" dirty="0">
                <a:latin typeface="HGPｺﾞｼｯｸM" panose="020B0600000000000000" pitchFamily="50" charset="-128"/>
                <a:ea typeface="HGPｺﾞｼｯｸM" panose="020B0600000000000000" pitchFamily="50" charset="-128"/>
              </a:rPr>
              <a:t>要件定義の難しさ⑤</a:t>
            </a:r>
          </a:p>
        </p:txBody>
      </p:sp>
      <p:sp>
        <p:nvSpPr>
          <p:cNvPr id="4" name="角丸四角形 3"/>
          <p:cNvSpPr/>
          <p:nvPr/>
        </p:nvSpPr>
        <p:spPr bwMode="auto">
          <a:xfrm>
            <a:off x="755576" y="1628800"/>
            <a:ext cx="7848872" cy="4392488"/>
          </a:xfrm>
          <a:prstGeom prst="roundRect">
            <a:avLst>
              <a:gd name="adj" fmla="val 4623"/>
            </a:avLst>
          </a:prstGeom>
          <a:noFill/>
          <a:ln w="38100" cap="flat" cmpd="sng" algn="ctr">
            <a:solidFill>
              <a:schemeClr val="bg1">
                <a:lumMod val="65000"/>
              </a:schemeClr>
            </a:solidFill>
            <a:prstDash val="solid"/>
            <a:round/>
            <a:headEnd type="none" w="med" len="med"/>
            <a:tailEnd type="none" w="med" len="med"/>
          </a:ln>
          <a:effectLst/>
        </p:spPr>
        <p:txBody>
          <a:bodyPr wrap="none" lIns="108000" tIns="108000" rIns="108000" bIns="108000" anchor="ctr"/>
          <a:lstStyle/>
          <a:p>
            <a:pPr>
              <a:defRPr/>
            </a:pPr>
            <a:r>
              <a:rPr lang="ja-JP" altLang="en-US" sz="1600" dirty="0">
                <a:latin typeface="HGPｺﾞｼｯｸM" pitchFamily="50" charset="-128"/>
                <a:ea typeface="HGPｺﾞｼｯｸM" pitchFamily="50" charset="-128"/>
              </a:rPr>
              <a:t>原理原則</a:t>
            </a:r>
            <a:r>
              <a:rPr lang="en-US" altLang="ja-JP" sz="1600" dirty="0">
                <a:latin typeface="HGPｺﾞｼｯｸM" pitchFamily="50" charset="-128"/>
                <a:ea typeface="HGPｺﾞｼｯｸM" pitchFamily="50" charset="-128"/>
              </a:rPr>
              <a:t>【</a:t>
            </a:r>
            <a:r>
              <a:rPr lang="ja-JP" altLang="en-US" sz="1600" dirty="0">
                <a:latin typeface="HGPｺﾞｼｯｸM" pitchFamily="50" charset="-128"/>
                <a:ea typeface="HGPｺﾞｼｯｸM" pitchFamily="50" charset="-128"/>
              </a:rPr>
              <a:t>１</a:t>
            </a:r>
            <a:r>
              <a:rPr lang="en-US" altLang="ja-JP" sz="1600" dirty="0">
                <a:latin typeface="HGPｺﾞｼｯｸM" pitchFamily="50" charset="-128"/>
                <a:ea typeface="HGPｺﾞｼｯｸM" pitchFamily="50" charset="-128"/>
              </a:rPr>
              <a:t>】</a:t>
            </a:r>
            <a:r>
              <a:rPr lang="ja-JP" altLang="en-US" sz="1600" dirty="0">
                <a:latin typeface="HGPｺﾞｼｯｸM" pitchFamily="50" charset="-128"/>
                <a:ea typeface="HGPｺﾞｼｯｸM" pitchFamily="50" charset="-128"/>
              </a:rPr>
              <a:t>ユーザとベンダの想いは相反する</a:t>
            </a:r>
          </a:p>
          <a:p>
            <a:pPr>
              <a:defRPr/>
            </a:pPr>
            <a:r>
              <a:rPr lang="ja-JP" altLang="en-US" sz="1600" dirty="0">
                <a:latin typeface="HGPｺﾞｼｯｸM" pitchFamily="50" charset="-128"/>
                <a:ea typeface="HGPｺﾞｼｯｸM" pitchFamily="50" charset="-128"/>
              </a:rPr>
              <a:t>原理原則</a:t>
            </a:r>
            <a:r>
              <a:rPr lang="en-US" altLang="ja-JP" sz="1600" dirty="0">
                <a:latin typeface="HGPｺﾞｼｯｸM" pitchFamily="50" charset="-128"/>
                <a:ea typeface="HGPｺﾞｼｯｸM" pitchFamily="50" charset="-128"/>
              </a:rPr>
              <a:t>【</a:t>
            </a:r>
            <a:r>
              <a:rPr lang="ja-JP" altLang="en-US" sz="1600" dirty="0">
                <a:latin typeface="HGPｺﾞｼｯｸM" pitchFamily="50" charset="-128"/>
                <a:ea typeface="HGPｺﾞｼｯｸM" pitchFamily="50" charset="-128"/>
              </a:rPr>
              <a:t>２</a:t>
            </a:r>
            <a:r>
              <a:rPr lang="en-US" altLang="ja-JP" sz="1600" dirty="0">
                <a:latin typeface="HGPｺﾞｼｯｸM" pitchFamily="50" charset="-128"/>
                <a:ea typeface="HGPｺﾞｼｯｸM" pitchFamily="50" charset="-128"/>
              </a:rPr>
              <a:t>】</a:t>
            </a:r>
            <a:r>
              <a:rPr lang="ja-JP" altLang="en-US" sz="1600" dirty="0">
                <a:latin typeface="HGPｺﾞｼｯｸM" pitchFamily="50" charset="-128"/>
                <a:ea typeface="HGPｺﾞｼｯｸM" pitchFamily="50" charset="-128"/>
              </a:rPr>
              <a:t>取り決めは合意と承認によって成り立つ</a:t>
            </a:r>
          </a:p>
          <a:p>
            <a:pPr>
              <a:defRPr/>
            </a:pPr>
            <a:r>
              <a:rPr lang="ja-JP" altLang="en-US" sz="1600" dirty="0">
                <a:latin typeface="HGPｺﾞｼｯｸM" pitchFamily="50" charset="-128"/>
                <a:ea typeface="HGPｺﾞｼｯｸM" pitchFamily="50" charset="-128"/>
              </a:rPr>
              <a:t>原理原則</a:t>
            </a:r>
            <a:r>
              <a:rPr lang="en-US" altLang="ja-JP" sz="1600" dirty="0">
                <a:latin typeface="HGPｺﾞｼｯｸM" pitchFamily="50" charset="-128"/>
                <a:ea typeface="HGPｺﾞｼｯｸM" pitchFamily="50" charset="-128"/>
              </a:rPr>
              <a:t>【</a:t>
            </a:r>
            <a:r>
              <a:rPr lang="ja-JP" altLang="en-US" sz="1600" dirty="0">
                <a:latin typeface="HGPｺﾞｼｯｸM" pitchFamily="50" charset="-128"/>
                <a:ea typeface="HGPｺﾞｼｯｸM" pitchFamily="50" charset="-128"/>
              </a:rPr>
              <a:t>３</a:t>
            </a:r>
            <a:r>
              <a:rPr lang="en-US" altLang="ja-JP" sz="1600" dirty="0">
                <a:latin typeface="HGPｺﾞｼｯｸM" pitchFamily="50" charset="-128"/>
                <a:ea typeface="HGPｺﾞｼｯｸM" pitchFamily="50" charset="-128"/>
              </a:rPr>
              <a:t>】</a:t>
            </a:r>
            <a:r>
              <a:rPr lang="ja-JP" altLang="en-US" sz="1600" dirty="0">
                <a:latin typeface="HGPｺﾞｼｯｸM" pitchFamily="50" charset="-128"/>
                <a:ea typeface="HGPｺﾞｼｯｸM" pitchFamily="50" charset="-128"/>
              </a:rPr>
              <a:t>プロジェクトの成否を左右する要求確定の先送りは厳禁である</a:t>
            </a:r>
          </a:p>
          <a:p>
            <a:pPr>
              <a:defRPr/>
            </a:pPr>
            <a:r>
              <a:rPr lang="ja-JP" altLang="en-US" sz="1600" dirty="0">
                <a:latin typeface="HGPｺﾞｼｯｸM" pitchFamily="50" charset="-128"/>
                <a:ea typeface="HGPｺﾞｼｯｸM" pitchFamily="50" charset="-128"/>
              </a:rPr>
              <a:t>原理原則</a:t>
            </a:r>
            <a:r>
              <a:rPr lang="en-US" altLang="ja-JP" sz="1600" dirty="0">
                <a:latin typeface="HGPｺﾞｼｯｸM" pitchFamily="50" charset="-128"/>
                <a:ea typeface="HGPｺﾞｼｯｸM" pitchFamily="50" charset="-128"/>
              </a:rPr>
              <a:t>【</a:t>
            </a:r>
            <a:r>
              <a:rPr lang="ja-JP" altLang="en-US" sz="1600" dirty="0">
                <a:latin typeface="HGPｺﾞｼｯｸM" pitchFamily="50" charset="-128"/>
                <a:ea typeface="HGPｺﾞｼｯｸM" pitchFamily="50" charset="-128"/>
              </a:rPr>
              <a:t>４</a:t>
            </a:r>
            <a:r>
              <a:rPr lang="en-US" altLang="ja-JP" sz="1600" dirty="0">
                <a:latin typeface="HGPｺﾞｼｯｸM" pitchFamily="50" charset="-128"/>
                <a:ea typeface="HGPｺﾞｼｯｸM" pitchFamily="50" charset="-128"/>
              </a:rPr>
              <a:t>】</a:t>
            </a:r>
            <a:r>
              <a:rPr lang="ja-JP" altLang="en-US" sz="1600" dirty="0">
                <a:latin typeface="HGPｺﾞｼｯｸM" pitchFamily="50" charset="-128"/>
                <a:ea typeface="HGPｺﾞｼｯｸM" pitchFamily="50" charset="-128"/>
              </a:rPr>
              <a:t>ステークホルダ間の合意を得ないまま、次工程に入らない</a:t>
            </a:r>
          </a:p>
          <a:p>
            <a:pPr>
              <a:defRPr/>
            </a:pPr>
            <a:r>
              <a:rPr lang="ja-JP" altLang="en-US" sz="1600" dirty="0">
                <a:latin typeface="HGPｺﾞｼｯｸM" pitchFamily="50" charset="-128"/>
                <a:ea typeface="HGPｺﾞｼｯｸM" pitchFamily="50" charset="-128"/>
              </a:rPr>
              <a:t>原理原則</a:t>
            </a:r>
            <a:r>
              <a:rPr lang="en-US" altLang="ja-JP" sz="1600" dirty="0">
                <a:latin typeface="HGPｺﾞｼｯｸM" pitchFamily="50" charset="-128"/>
                <a:ea typeface="HGPｺﾞｼｯｸM" pitchFamily="50" charset="-128"/>
              </a:rPr>
              <a:t>【</a:t>
            </a:r>
            <a:r>
              <a:rPr lang="ja-JP" altLang="en-US" sz="1600" dirty="0">
                <a:latin typeface="HGPｺﾞｼｯｸM" pitchFamily="50" charset="-128"/>
                <a:ea typeface="HGPｺﾞｼｯｸM" pitchFamily="50" charset="-128"/>
              </a:rPr>
              <a:t>５</a:t>
            </a:r>
            <a:r>
              <a:rPr lang="en-US" altLang="ja-JP" sz="1600" dirty="0">
                <a:latin typeface="HGPｺﾞｼｯｸM" pitchFamily="50" charset="-128"/>
                <a:ea typeface="HGPｺﾞｼｯｸM" pitchFamily="50" charset="-128"/>
              </a:rPr>
              <a:t>】</a:t>
            </a:r>
            <a:r>
              <a:rPr lang="ja-JP" altLang="en-US" sz="1600" dirty="0">
                <a:latin typeface="HGPｺﾞｼｯｸM" pitchFamily="50" charset="-128"/>
                <a:ea typeface="HGPｺﾞｼｯｸM" pitchFamily="50" charset="-128"/>
              </a:rPr>
              <a:t>多段階の見積もりは双方のリスクを低減する</a:t>
            </a:r>
          </a:p>
          <a:p>
            <a:pPr>
              <a:defRPr/>
            </a:pPr>
            <a:r>
              <a:rPr lang="ja-JP" altLang="en-US" sz="1600" dirty="0">
                <a:latin typeface="HGPｺﾞｼｯｸM" pitchFamily="50" charset="-128"/>
                <a:ea typeface="HGPｺﾞｼｯｸM" pitchFamily="50" charset="-128"/>
              </a:rPr>
              <a:t>原理原則</a:t>
            </a:r>
            <a:r>
              <a:rPr lang="en-US" altLang="ja-JP" sz="1600" dirty="0">
                <a:latin typeface="HGPｺﾞｼｯｸM" pitchFamily="50" charset="-128"/>
                <a:ea typeface="HGPｺﾞｼｯｸM" pitchFamily="50" charset="-128"/>
              </a:rPr>
              <a:t>【</a:t>
            </a:r>
            <a:r>
              <a:rPr lang="ja-JP" altLang="en-US" sz="1600" dirty="0">
                <a:latin typeface="HGPｺﾞｼｯｸM" pitchFamily="50" charset="-128"/>
                <a:ea typeface="HGPｺﾞｼｯｸM" pitchFamily="50" charset="-128"/>
              </a:rPr>
              <a:t>６</a:t>
            </a:r>
            <a:r>
              <a:rPr lang="en-US" altLang="ja-JP" sz="1600" dirty="0">
                <a:latin typeface="HGPｺﾞｼｯｸM" pitchFamily="50" charset="-128"/>
                <a:ea typeface="HGPｺﾞｼｯｸM" pitchFamily="50" charset="-128"/>
              </a:rPr>
              <a:t>】</a:t>
            </a:r>
            <a:r>
              <a:rPr lang="ja-JP" altLang="en-US" sz="1600" dirty="0">
                <a:latin typeface="HGPｺﾞｼｯｸM" pitchFamily="50" charset="-128"/>
                <a:ea typeface="HGPｺﾞｼｯｸM" pitchFamily="50" charset="-128"/>
              </a:rPr>
              <a:t>システム化実現の費用はソフトウェア開発だけではない</a:t>
            </a:r>
          </a:p>
          <a:p>
            <a:pPr>
              <a:defRPr/>
            </a:pPr>
            <a:r>
              <a:rPr lang="ja-JP" altLang="en-US" sz="1600" dirty="0">
                <a:latin typeface="HGPｺﾞｼｯｸM" pitchFamily="50" charset="-128"/>
                <a:ea typeface="HGPｺﾞｼｯｸM" pitchFamily="50" charset="-128"/>
              </a:rPr>
              <a:t>原理原則</a:t>
            </a:r>
            <a:r>
              <a:rPr lang="en-US" altLang="ja-JP" sz="1600" dirty="0">
                <a:latin typeface="HGPｺﾞｼｯｸM" pitchFamily="50" charset="-128"/>
                <a:ea typeface="HGPｺﾞｼｯｸM" pitchFamily="50" charset="-128"/>
              </a:rPr>
              <a:t>【</a:t>
            </a:r>
            <a:r>
              <a:rPr lang="ja-JP" altLang="en-US" sz="1600" dirty="0">
                <a:latin typeface="HGPｺﾞｼｯｸM" pitchFamily="50" charset="-128"/>
                <a:ea typeface="HGPｺﾞｼｯｸM" pitchFamily="50" charset="-128"/>
              </a:rPr>
              <a:t>７</a:t>
            </a:r>
            <a:r>
              <a:rPr lang="en-US" altLang="ja-JP" sz="1600" dirty="0">
                <a:latin typeface="HGPｺﾞｼｯｸM" pitchFamily="50" charset="-128"/>
                <a:ea typeface="HGPｺﾞｼｯｸM" pitchFamily="50" charset="-128"/>
              </a:rPr>
              <a:t>】</a:t>
            </a:r>
            <a:r>
              <a:rPr lang="ja-JP" altLang="en-US" sz="1600" dirty="0">
                <a:latin typeface="HGPｺﾞｼｯｸM" pitchFamily="50" charset="-128"/>
                <a:ea typeface="HGPｺﾞｼｯｸM" pitchFamily="50" charset="-128"/>
              </a:rPr>
              <a:t>ライフサイクルコストを重視する</a:t>
            </a:r>
          </a:p>
          <a:p>
            <a:pPr>
              <a:defRPr/>
            </a:pPr>
            <a:r>
              <a:rPr lang="ja-JP" altLang="en-US" sz="1600" dirty="0">
                <a:latin typeface="HGPｺﾞｼｯｸM" pitchFamily="50" charset="-128"/>
                <a:ea typeface="HGPｺﾞｼｯｸM" pitchFamily="50" charset="-128"/>
              </a:rPr>
              <a:t>原理原則</a:t>
            </a:r>
            <a:r>
              <a:rPr lang="en-US" altLang="ja-JP" sz="1600" dirty="0">
                <a:latin typeface="HGPｺﾞｼｯｸM" pitchFamily="50" charset="-128"/>
                <a:ea typeface="HGPｺﾞｼｯｸM" pitchFamily="50" charset="-128"/>
              </a:rPr>
              <a:t>【</a:t>
            </a:r>
            <a:r>
              <a:rPr lang="ja-JP" altLang="en-US" sz="1600" dirty="0">
                <a:latin typeface="HGPｺﾞｼｯｸM" pitchFamily="50" charset="-128"/>
                <a:ea typeface="HGPｺﾞｼｯｸM" pitchFamily="50" charset="-128"/>
              </a:rPr>
              <a:t>８</a:t>
            </a:r>
            <a:r>
              <a:rPr lang="en-US" altLang="ja-JP" sz="1600" dirty="0">
                <a:latin typeface="HGPｺﾞｼｯｸM" pitchFamily="50" charset="-128"/>
                <a:ea typeface="HGPｺﾞｼｯｸM" pitchFamily="50" charset="-128"/>
              </a:rPr>
              <a:t>】</a:t>
            </a:r>
            <a:r>
              <a:rPr lang="ja-JP" altLang="en-US" sz="1600" dirty="0">
                <a:latin typeface="HGPｺﾞｼｯｸM" pitchFamily="50" charset="-128"/>
                <a:ea typeface="HGPｺﾞｼｯｸM" pitchFamily="50" charset="-128"/>
              </a:rPr>
              <a:t>システム化の方針・狙いの周知徹底が成功の鍵となる</a:t>
            </a:r>
          </a:p>
          <a:p>
            <a:pPr>
              <a:defRPr/>
            </a:pPr>
            <a:r>
              <a:rPr lang="ja-JP" altLang="en-US" sz="1600" dirty="0">
                <a:latin typeface="HGPｺﾞｼｯｸM" pitchFamily="50" charset="-128"/>
                <a:ea typeface="HGPｺﾞｼｯｸM" pitchFamily="50" charset="-128"/>
              </a:rPr>
              <a:t>原理原則</a:t>
            </a:r>
            <a:r>
              <a:rPr lang="en-US" altLang="ja-JP" sz="1600" dirty="0">
                <a:latin typeface="HGPｺﾞｼｯｸM" pitchFamily="50" charset="-128"/>
                <a:ea typeface="HGPｺﾞｼｯｸM" pitchFamily="50" charset="-128"/>
              </a:rPr>
              <a:t>【</a:t>
            </a:r>
            <a:r>
              <a:rPr lang="ja-JP" altLang="en-US" sz="1600" dirty="0">
                <a:latin typeface="HGPｺﾞｼｯｸM" pitchFamily="50" charset="-128"/>
                <a:ea typeface="HGPｺﾞｼｯｸM" pitchFamily="50" charset="-128"/>
              </a:rPr>
              <a:t>９</a:t>
            </a:r>
            <a:r>
              <a:rPr lang="en-US" altLang="ja-JP" sz="1600" dirty="0">
                <a:latin typeface="HGPｺﾞｼｯｸM" pitchFamily="50" charset="-128"/>
                <a:ea typeface="HGPｺﾞｼｯｸM" pitchFamily="50" charset="-128"/>
              </a:rPr>
              <a:t>】</a:t>
            </a:r>
            <a:r>
              <a:rPr lang="ja-JP" altLang="en-US" sz="1600" dirty="0">
                <a:latin typeface="HGPｺﾞｼｯｸM" pitchFamily="50" charset="-128"/>
                <a:ea typeface="HGPｺﾞｼｯｸM" pitchFamily="50" charset="-128"/>
              </a:rPr>
              <a:t>要求定義は発注者の責任である</a:t>
            </a:r>
          </a:p>
          <a:p>
            <a:pPr>
              <a:defRPr/>
            </a:pPr>
            <a:r>
              <a:rPr lang="ja-JP" altLang="en-US" sz="1600" dirty="0">
                <a:latin typeface="HGPｺﾞｼｯｸM" pitchFamily="50" charset="-128"/>
                <a:ea typeface="HGPｺﾞｼｯｸM" pitchFamily="50" charset="-128"/>
              </a:rPr>
              <a:t>原理原則</a:t>
            </a:r>
            <a:r>
              <a:rPr lang="en-US" altLang="ja-JP" sz="1600" dirty="0">
                <a:latin typeface="HGPｺﾞｼｯｸM" pitchFamily="50" charset="-128"/>
                <a:ea typeface="HGPｺﾞｼｯｸM" pitchFamily="50" charset="-128"/>
              </a:rPr>
              <a:t>【10】</a:t>
            </a:r>
            <a:r>
              <a:rPr lang="ja-JP" altLang="en-US" sz="1600" dirty="0">
                <a:latin typeface="HGPｺﾞｼｯｸM" pitchFamily="50" charset="-128"/>
                <a:ea typeface="HGPｺﾞｼｯｸM" pitchFamily="50" charset="-128"/>
              </a:rPr>
              <a:t>要求定義書はバイブルであり、事あらばここに立ち返るもの</a:t>
            </a:r>
          </a:p>
          <a:p>
            <a:pPr>
              <a:defRPr/>
            </a:pPr>
            <a:r>
              <a:rPr lang="ja-JP" altLang="en-US" sz="1600" dirty="0">
                <a:latin typeface="HGPｺﾞｼｯｸM" pitchFamily="50" charset="-128"/>
                <a:ea typeface="HGPｺﾞｼｯｸM" pitchFamily="50" charset="-128"/>
              </a:rPr>
              <a:t>原理原則</a:t>
            </a:r>
            <a:r>
              <a:rPr lang="en-US" altLang="ja-JP" sz="1600" dirty="0">
                <a:latin typeface="HGPｺﾞｼｯｸM" pitchFamily="50" charset="-128"/>
                <a:ea typeface="HGPｺﾞｼｯｸM" pitchFamily="50" charset="-128"/>
              </a:rPr>
              <a:t>【11】</a:t>
            </a:r>
            <a:r>
              <a:rPr lang="ja-JP" altLang="en-US" sz="1600" dirty="0">
                <a:latin typeface="HGPｺﾞｼｯｸM" pitchFamily="50" charset="-128"/>
                <a:ea typeface="HGPｺﾞｼｯｸM" pitchFamily="50" charset="-128"/>
              </a:rPr>
              <a:t>優れた要求定義書とはシステム開発を精緻にあらわしたもの</a:t>
            </a:r>
          </a:p>
          <a:p>
            <a:pPr>
              <a:defRPr/>
            </a:pPr>
            <a:r>
              <a:rPr lang="ja-JP" altLang="en-US" sz="1600" dirty="0">
                <a:latin typeface="HGPｺﾞｼｯｸM" pitchFamily="50" charset="-128"/>
                <a:ea typeface="HGPｺﾞｼｯｸM" pitchFamily="50" charset="-128"/>
              </a:rPr>
              <a:t>原理原則</a:t>
            </a:r>
            <a:r>
              <a:rPr lang="en-US" altLang="ja-JP" sz="1600" dirty="0">
                <a:latin typeface="HGPｺﾞｼｯｸM" pitchFamily="50" charset="-128"/>
                <a:ea typeface="HGPｺﾞｼｯｸM" pitchFamily="50" charset="-128"/>
              </a:rPr>
              <a:t>【12】</a:t>
            </a:r>
            <a:r>
              <a:rPr lang="ja-JP" altLang="en-US" sz="1600" dirty="0">
                <a:latin typeface="HGPｺﾞｼｯｸM" pitchFamily="50" charset="-128"/>
                <a:ea typeface="HGPｺﾞｼｯｸM" pitchFamily="50" charset="-128"/>
              </a:rPr>
              <a:t>表現されない要求はシステムとして実現されない</a:t>
            </a:r>
          </a:p>
          <a:p>
            <a:pPr>
              <a:defRPr/>
            </a:pPr>
            <a:r>
              <a:rPr lang="ja-JP" altLang="en-US" sz="1600" dirty="0">
                <a:latin typeface="HGPｺﾞｼｯｸM" pitchFamily="50" charset="-128"/>
                <a:ea typeface="HGPｺﾞｼｯｸM" pitchFamily="50" charset="-128"/>
              </a:rPr>
              <a:t>原理原則</a:t>
            </a:r>
            <a:r>
              <a:rPr lang="en-US" altLang="ja-JP" sz="1600" dirty="0">
                <a:latin typeface="HGPｺﾞｼｯｸM" pitchFamily="50" charset="-128"/>
                <a:ea typeface="HGPｺﾞｼｯｸM" pitchFamily="50" charset="-128"/>
              </a:rPr>
              <a:t>【13】</a:t>
            </a:r>
            <a:r>
              <a:rPr lang="ja-JP" altLang="en-US" sz="1600" dirty="0">
                <a:latin typeface="HGPｺﾞｼｯｸM" pitchFamily="50" charset="-128"/>
                <a:ea typeface="HGPｺﾞｼｯｸM" pitchFamily="50" charset="-128"/>
              </a:rPr>
              <a:t>数値化されない要求は人によって基準が異なる</a:t>
            </a:r>
          </a:p>
          <a:p>
            <a:pPr>
              <a:defRPr/>
            </a:pPr>
            <a:r>
              <a:rPr lang="ja-JP" altLang="en-US" sz="1600" dirty="0">
                <a:latin typeface="HGPｺﾞｼｯｸM" pitchFamily="50" charset="-128"/>
                <a:ea typeface="HGPｺﾞｼｯｸM" pitchFamily="50" charset="-128"/>
              </a:rPr>
              <a:t>原理原則</a:t>
            </a:r>
            <a:r>
              <a:rPr lang="en-US" altLang="ja-JP" sz="1600" dirty="0">
                <a:latin typeface="HGPｺﾞｼｯｸM" pitchFamily="50" charset="-128"/>
                <a:ea typeface="HGPｺﾞｼｯｸM" pitchFamily="50" charset="-128"/>
              </a:rPr>
              <a:t>【14】</a:t>
            </a:r>
            <a:r>
              <a:rPr lang="ja-JP" altLang="en-US" sz="1600" dirty="0">
                <a:latin typeface="HGPｺﾞｼｯｸM" pitchFamily="50" charset="-128"/>
                <a:ea typeface="HGPｺﾞｼｯｸM" pitchFamily="50" charset="-128"/>
              </a:rPr>
              <a:t>「今と同じ」という要求定義はありえない</a:t>
            </a:r>
          </a:p>
          <a:p>
            <a:pPr>
              <a:defRPr/>
            </a:pPr>
            <a:r>
              <a:rPr lang="ja-JP" altLang="en-US" sz="1600" dirty="0">
                <a:latin typeface="HGPｺﾞｼｯｸM" pitchFamily="50" charset="-128"/>
                <a:ea typeface="HGPｺﾞｼｯｸM" pitchFamily="50" charset="-128"/>
              </a:rPr>
              <a:t>原理原則</a:t>
            </a:r>
            <a:r>
              <a:rPr lang="en-US" altLang="ja-JP" sz="1600" dirty="0">
                <a:latin typeface="HGPｺﾞｼｯｸM" pitchFamily="50" charset="-128"/>
                <a:ea typeface="HGPｺﾞｼｯｸM" pitchFamily="50" charset="-128"/>
              </a:rPr>
              <a:t>【15】</a:t>
            </a:r>
            <a:r>
              <a:rPr lang="ja-JP" altLang="en-US" sz="1600" dirty="0">
                <a:latin typeface="HGPｺﾞｼｯｸM" pitchFamily="50" charset="-128"/>
                <a:ea typeface="HGPｺﾞｼｯｸM" pitchFamily="50" charset="-128"/>
              </a:rPr>
              <a:t>要求定義は「使える」業務システムを定義すること</a:t>
            </a:r>
          </a:p>
          <a:p>
            <a:pPr>
              <a:defRPr/>
            </a:pPr>
            <a:r>
              <a:rPr lang="ja-JP" altLang="en-US" sz="1600" dirty="0">
                <a:latin typeface="HGPｺﾞｼｯｸM" pitchFamily="50" charset="-128"/>
                <a:ea typeface="HGPｺﾞｼｯｸM" pitchFamily="50" charset="-128"/>
              </a:rPr>
              <a:t>原理原則</a:t>
            </a:r>
            <a:r>
              <a:rPr lang="en-US" altLang="ja-JP" sz="1600" dirty="0">
                <a:latin typeface="HGPｺﾞｼｯｸM" pitchFamily="50" charset="-128"/>
                <a:ea typeface="HGPｺﾞｼｯｸM" pitchFamily="50" charset="-128"/>
              </a:rPr>
              <a:t>【16】</a:t>
            </a:r>
            <a:r>
              <a:rPr lang="ja-JP" altLang="en-US" sz="1600" dirty="0">
                <a:latin typeface="HGPｺﾞｼｯｸM" pitchFamily="50" charset="-128"/>
                <a:ea typeface="HGPｺﾞｼｯｸM" pitchFamily="50" charset="-128"/>
              </a:rPr>
              <a:t>機能要求は膨張する。コスト、納期が抑制する</a:t>
            </a:r>
          </a:p>
          <a:p>
            <a:pPr>
              <a:defRPr/>
            </a:pPr>
            <a:r>
              <a:rPr lang="ja-JP" altLang="en-US" sz="1600" dirty="0">
                <a:latin typeface="HGPｺﾞｼｯｸM" pitchFamily="50" charset="-128"/>
                <a:ea typeface="HGPｺﾞｼｯｸM" pitchFamily="50" charset="-128"/>
              </a:rPr>
              <a:t>原理原則</a:t>
            </a:r>
            <a:r>
              <a:rPr lang="en-US" altLang="ja-JP" sz="1600" dirty="0">
                <a:latin typeface="HGPｺﾞｼｯｸM" pitchFamily="50" charset="-128"/>
                <a:ea typeface="HGPｺﾞｼｯｸM" pitchFamily="50" charset="-128"/>
              </a:rPr>
              <a:t>【17】</a:t>
            </a:r>
            <a:r>
              <a:rPr lang="ja-JP" altLang="en-US" sz="1600" dirty="0">
                <a:latin typeface="HGPｺﾞｼｯｸM" pitchFamily="50" charset="-128"/>
                <a:ea typeface="HGPｺﾞｼｯｸM" pitchFamily="50" charset="-128"/>
              </a:rPr>
              <a:t>要求定義は説明責任を伴う</a:t>
            </a:r>
          </a:p>
        </p:txBody>
      </p:sp>
      <p:sp>
        <p:nvSpPr>
          <p:cNvPr id="6" name="Text Box 42"/>
          <p:cNvSpPr txBox="1">
            <a:spLocks noChangeArrowheads="1"/>
          </p:cNvSpPr>
          <p:nvPr/>
        </p:nvSpPr>
        <p:spPr bwMode="gray">
          <a:xfrm>
            <a:off x="683569" y="6076393"/>
            <a:ext cx="7848871"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lvl1pPr marL="447675" indent="-447675"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eaLnBrk="1" fontAlgn="ctr" hangingPunct="1"/>
            <a:r>
              <a:rPr lang="en-US" altLang="ja-JP" sz="1000" dirty="0">
                <a:solidFill>
                  <a:srgbClr val="131A1F"/>
                </a:solidFill>
                <a:latin typeface="HGPｺﾞｼｯｸM" pitchFamily="50" charset="-128"/>
                <a:ea typeface="HGPｺﾞｼｯｸM" pitchFamily="50" charset="-128"/>
              </a:rPr>
              <a:t>※ </a:t>
            </a:r>
            <a:r>
              <a:rPr lang="ja-JP" altLang="en-US" sz="1000" dirty="0">
                <a:solidFill>
                  <a:srgbClr val="131A1F"/>
                </a:solidFill>
                <a:latin typeface="HGPｺﾞｼｯｸM" pitchFamily="50" charset="-128"/>
                <a:ea typeface="HGPｺﾞｼｯｸM" pitchFamily="50" charset="-128"/>
              </a:rPr>
              <a:t>超上流工程の</a:t>
            </a:r>
            <a:r>
              <a:rPr lang="en-US" altLang="ja-JP" sz="1000" dirty="0">
                <a:solidFill>
                  <a:srgbClr val="131A1F"/>
                </a:solidFill>
                <a:latin typeface="HGPｺﾞｼｯｸM" pitchFamily="50" charset="-128"/>
                <a:ea typeface="HGPｺﾞｼｯｸM" pitchFamily="50" charset="-128"/>
              </a:rPr>
              <a:t>『</a:t>
            </a:r>
            <a:r>
              <a:rPr lang="ja-JP" altLang="en-US" sz="1000" dirty="0">
                <a:solidFill>
                  <a:srgbClr val="131A1F"/>
                </a:solidFill>
                <a:latin typeface="HGPｺﾞｼｯｸM" pitchFamily="50" charset="-128"/>
                <a:ea typeface="HGPｺﾞｼｯｸM" pitchFamily="50" charset="-128"/>
              </a:rPr>
              <a:t>原理原則１７ヶ条</a:t>
            </a:r>
            <a:r>
              <a:rPr lang="en-US" altLang="ja-JP" sz="1000" dirty="0">
                <a:solidFill>
                  <a:srgbClr val="131A1F"/>
                </a:solidFill>
                <a:latin typeface="HGPｺﾞｼｯｸM" pitchFamily="50" charset="-128"/>
                <a:ea typeface="HGPｺﾞｼｯｸM" pitchFamily="50" charset="-128"/>
              </a:rPr>
              <a:t>』  SEC BOOKS</a:t>
            </a:r>
            <a:r>
              <a:rPr lang="ja-JP" altLang="en-US" sz="1000" dirty="0">
                <a:solidFill>
                  <a:srgbClr val="131A1F"/>
                </a:solidFill>
                <a:latin typeface="HGPｺﾞｼｯｸM" pitchFamily="50" charset="-128"/>
                <a:ea typeface="HGPｺﾞｼｯｸM" pitchFamily="50" charset="-128"/>
              </a:rPr>
              <a:t>「経営者が参画する要求品質の確保～超上流から攻める</a:t>
            </a:r>
            <a:r>
              <a:rPr lang="en-US" altLang="ja-JP" sz="1000" dirty="0">
                <a:solidFill>
                  <a:srgbClr val="131A1F"/>
                </a:solidFill>
                <a:latin typeface="HGPｺﾞｼｯｸM" pitchFamily="50" charset="-128"/>
                <a:ea typeface="HGPｺﾞｼｯｸM" pitchFamily="50" charset="-128"/>
              </a:rPr>
              <a:t>IT</a:t>
            </a:r>
            <a:r>
              <a:rPr lang="ja-JP" altLang="en-US" sz="1000" dirty="0">
                <a:solidFill>
                  <a:srgbClr val="131A1F"/>
                </a:solidFill>
                <a:latin typeface="HGPｺﾞｼｯｸM" pitchFamily="50" charset="-128"/>
                <a:ea typeface="HGPｺﾞｼｯｸM" pitchFamily="50" charset="-128"/>
              </a:rPr>
              <a:t>化の勘どころ～」から引用</a:t>
            </a:r>
            <a:endParaRPr lang="en-US" altLang="ja-JP" sz="1000" dirty="0">
              <a:solidFill>
                <a:srgbClr val="131A1F"/>
              </a:solidFill>
              <a:latin typeface="HGPｺﾞｼｯｸM" pitchFamily="50" charset="-128"/>
              <a:ea typeface="HGPｺﾞｼｯｸM" pitchFamily="50" charset="-128"/>
            </a:endParaRPr>
          </a:p>
        </p:txBody>
      </p:sp>
      <p:sp>
        <p:nvSpPr>
          <p:cNvPr id="7" name="テキスト ボックス 6"/>
          <p:cNvSpPr txBox="1"/>
          <p:nvPr/>
        </p:nvSpPr>
        <p:spPr>
          <a:xfrm>
            <a:off x="539552" y="1136933"/>
            <a:ext cx="8208912" cy="646331"/>
          </a:xfrm>
          <a:prstGeom prst="rect">
            <a:avLst/>
          </a:prstGeom>
          <a:noFill/>
        </p:spPr>
        <p:txBody>
          <a:bodyPr wrap="square" rtlCol="0">
            <a:spAutoFit/>
          </a:bodyPr>
          <a:lstStyle/>
          <a:p>
            <a:pPr marL="285750" indent="-285750">
              <a:buFont typeface="Wingdings" panose="05000000000000000000" pitchFamily="2" charset="2"/>
              <a:buChar char="n"/>
            </a:pPr>
            <a:r>
              <a:rPr lang="ja-JP" altLang="en-US" kern="100" dirty="0">
                <a:latin typeface="HGPｺﾞｼｯｸM" panose="020B0600000000000000" pitchFamily="50" charset="-128"/>
                <a:ea typeface="HGPｺﾞｼｯｸM" panose="020B0600000000000000" pitchFamily="50" charset="-128"/>
                <a:cs typeface="Times New Roman"/>
              </a:rPr>
              <a:t>お客さまの主体的取り組みが不足する</a:t>
            </a:r>
            <a:endParaRPr lang="en-US" altLang="ja-JP" kern="100" dirty="0">
              <a:latin typeface="HGPｺﾞｼｯｸM" panose="020B0600000000000000" pitchFamily="50" charset="-128"/>
              <a:ea typeface="HGPｺﾞｼｯｸM" panose="020B0600000000000000" pitchFamily="50" charset="-128"/>
              <a:cs typeface="Times New Roman"/>
            </a:endParaRPr>
          </a:p>
          <a:p>
            <a:endParaRPr lang="en-US" altLang="ja-JP" kern="100" dirty="0">
              <a:latin typeface="HGPｺﾞｼｯｸM" panose="020B0600000000000000" pitchFamily="50" charset="-128"/>
              <a:ea typeface="HGPｺﾞｼｯｸM" panose="020B0600000000000000" pitchFamily="50" charset="-128"/>
              <a:cs typeface="Times New Roman"/>
            </a:endParaRPr>
          </a:p>
        </p:txBody>
      </p:sp>
    </p:spTree>
    <p:extLst>
      <p:ext uri="{BB962C8B-B14F-4D97-AF65-F5344CB8AC3E}">
        <p14:creationId xmlns:p14="http://schemas.microsoft.com/office/powerpoint/2010/main" val="3069527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19</a:t>
            </a:fld>
            <a:endParaRPr lang="ja-JP" altLang="en-US" dirty="0"/>
          </a:p>
        </p:txBody>
      </p:sp>
      <p:graphicFrame>
        <p:nvGraphicFramePr>
          <p:cNvPr id="5" name="Group 46"/>
          <p:cNvGraphicFramePr>
            <a:graphicFrameLocks noGrp="1"/>
          </p:cNvGraphicFramePr>
          <p:nvPr>
            <p:extLst>
              <p:ext uri="{D42A27DB-BD31-4B8C-83A1-F6EECF244321}">
                <p14:modId xmlns:p14="http://schemas.microsoft.com/office/powerpoint/2010/main" val="195055010"/>
              </p:ext>
            </p:extLst>
          </p:nvPr>
        </p:nvGraphicFramePr>
        <p:xfrm>
          <a:off x="611560" y="1556792"/>
          <a:ext cx="7950200" cy="1828800"/>
        </p:xfrm>
        <a:graphic>
          <a:graphicData uri="http://schemas.openxmlformats.org/drawingml/2006/table">
            <a:tbl>
              <a:tblPr/>
              <a:tblGrid>
                <a:gridCol w="2880320">
                  <a:extLst>
                    <a:ext uri="{9D8B030D-6E8A-4147-A177-3AD203B41FA5}">
                      <a16:colId xmlns:a16="http://schemas.microsoft.com/office/drawing/2014/main" val="20000"/>
                    </a:ext>
                  </a:extLst>
                </a:gridCol>
                <a:gridCol w="5069880">
                  <a:extLst>
                    <a:ext uri="{9D8B030D-6E8A-4147-A177-3AD203B41FA5}">
                      <a16:colId xmlns:a16="http://schemas.microsoft.com/office/drawing/2014/main" val="20001"/>
                    </a:ext>
                  </a:extLst>
                </a:gridCol>
              </a:tblGrid>
              <a:tr h="288032">
                <a:tc rowSpan="5">
                  <a:txBody>
                    <a:bodyPr/>
                    <a:lstStyle/>
                    <a:p>
                      <a:pPr marL="100013" marR="0" lvl="0" indent="-100013" algn="l" defTabSz="914400" rtl="0" eaLnBrk="1" fontAlgn="base" latinLnBrk="0" hangingPunct="1">
                        <a:lnSpc>
                          <a:spcPct val="80000"/>
                        </a:lnSpc>
                        <a:spcBef>
                          <a:spcPct val="30000"/>
                        </a:spcBef>
                        <a:spcAft>
                          <a:spcPct val="0"/>
                        </a:spcAft>
                        <a:buClrTx/>
                        <a:buSzTx/>
                        <a:buFontTx/>
                        <a:buNone/>
                        <a:tabLst/>
                      </a:pPr>
                      <a:r>
                        <a:rPr kumimoji="1" lang="en-US" altLang="ja-JP" sz="2400" b="0" i="0" u="none" strike="noStrike" cap="none" normalizeH="0" baseline="0" dirty="0">
                          <a:ln>
                            <a:noFill/>
                          </a:ln>
                          <a:solidFill>
                            <a:schemeClr val="tx1"/>
                          </a:solidFill>
                          <a:effectLst/>
                          <a:latin typeface="HGPｺﾞｼｯｸM" panose="020B0600000000000000" pitchFamily="50" charset="-128"/>
                          <a:ea typeface="HGPｺﾞｼｯｸM" panose="020B0600000000000000" pitchFamily="50" charset="-128"/>
                        </a:rPr>
                        <a:t> </a:t>
                      </a:r>
                      <a:r>
                        <a:rPr kumimoji="1" lang="ja-JP" altLang="en-US" sz="2400" b="0" i="0" u="none" strike="noStrike" cap="none" normalizeH="0" baseline="0" dirty="0">
                          <a:ln>
                            <a:noFill/>
                          </a:ln>
                          <a:solidFill>
                            <a:schemeClr val="tx1"/>
                          </a:solidFill>
                          <a:effectLst/>
                          <a:latin typeface="HGPｺﾞｼｯｸM" panose="020B0600000000000000" pitchFamily="50" charset="-128"/>
                          <a:ea typeface="HGPｺﾞｼｯｸM" panose="020B0600000000000000" pitchFamily="50" charset="-128"/>
                        </a:rPr>
                        <a:t>要件定義概論</a:t>
                      </a: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noFill/>
                  </a:tcPr>
                </a:tc>
                <a:tc>
                  <a:txBody>
                    <a:bodyPr/>
                    <a:lstStyle/>
                    <a:p>
                      <a:pPr marL="177800" indent="0"/>
                      <a:r>
                        <a:rPr kumimoji="1" lang="ja-JP" altLang="en-US" sz="2400" b="0" dirty="0">
                          <a:latin typeface="HGPｺﾞｼｯｸM" panose="020B0600000000000000" pitchFamily="50" charset="-128"/>
                          <a:ea typeface="HGPｺﾞｼｯｸM" panose="020B0600000000000000" pitchFamily="50" charset="-128"/>
                        </a:rPr>
                        <a:t>１．要件とは？</a:t>
                      </a: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88032">
                <a:tc vMerge="1">
                  <a:txBody>
                    <a:bodyPr/>
                    <a:lstStyle/>
                    <a:p>
                      <a:endParaRPr kumimoji="1" lang="ja-JP" altLang="en-US"/>
                    </a:p>
                  </a:txBody>
                  <a:tcPr/>
                </a:tc>
                <a:tc>
                  <a:txBody>
                    <a:bodyPr/>
                    <a:lstStyle/>
                    <a:p>
                      <a:pPr marL="177800" marR="0" indent="0" algn="l" defTabSz="457200" rtl="0" eaLnBrk="1" fontAlgn="auto" latinLnBrk="0" hangingPunct="1">
                        <a:lnSpc>
                          <a:spcPct val="100000"/>
                        </a:lnSpc>
                        <a:spcBef>
                          <a:spcPts val="0"/>
                        </a:spcBef>
                        <a:spcAft>
                          <a:spcPts val="0"/>
                        </a:spcAft>
                        <a:buClrTx/>
                        <a:buSzTx/>
                        <a:buFontTx/>
                        <a:buNone/>
                        <a:tabLst/>
                        <a:defRPr/>
                      </a:pPr>
                      <a:r>
                        <a:rPr kumimoji="1" lang="ja-JP" altLang="en-US" sz="2400" b="0" dirty="0">
                          <a:latin typeface="HGPｺﾞｼｯｸM" panose="020B0600000000000000" pitchFamily="50" charset="-128"/>
                          <a:ea typeface="HGPｺﾞｼｯｸM" panose="020B0600000000000000" pitchFamily="50" charset="-128"/>
                        </a:rPr>
                        <a:t>２．要件定義で何が起こっているか？</a:t>
                      </a: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88032">
                <a:tc vMerge="1">
                  <a:txBody>
                    <a:bodyPr/>
                    <a:lstStyle/>
                    <a:p>
                      <a:endParaRPr kumimoji="1" lang="ja-JP" altLang="en-US"/>
                    </a:p>
                  </a:txBody>
                  <a:tcPr/>
                </a:tc>
                <a:tc>
                  <a:txBody>
                    <a:bodyPr/>
                    <a:lstStyle/>
                    <a:p>
                      <a:pPr marL="177800" indent="0"/>
                      <a:r>
                        <a:rPr kumimoji="1" lang="ja-JP" altLang="en-US" sz="2400" b="0" dirty="0">
                          <a:latin typeface="HGPｺﾞｼｯｸM" panose="020B0600000000000000" pitchFamily="50" charset="-128"/>
                          <a:ea typeface="HGPｺﾞｼｯｸM" panose="020B0600000000000000" pitchFamily="50" charset="-128"/>
                        </a:rPr>
                        <a:t>３．要件定義の概念プロセス、成果物</a:t>
                      </a: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solidFill>
                      <a:schemeClr val="accent4">
                        <a:lumMod val="40000"/>
                        <a:lumOff val="60000"/>
                      </a:schemeClr>
                    </a:solidFill>
                  </a:tcPr>
                </a:tc>
                <a:extLst>
                  <a:ext uri="{0D108BD9-81ED-4DB2-BD59-A6C34878D82A}">
                    <a16:rowId xmlns:a16="http://schemas.microsoft.com/office/drawing/2014/main" val="10002"/>
                  </a:ext>
                </a:extLst>
              </a:tr>
              <a:tr h="288032">
                <a:tc vMerge="1">
                  <a:txBody>
                    <a:bodyPr/>
                    <a:lstStyle/>
                    <a:p>
                      <a:pPr marL="100013" marR="0" lvl="0" indent="-100013" algn="l" defTabSz="914400" rtl="0" eaLnBrk="1" fontAlgn="base" latinLnBrk="0" hangingPunct="1">
                        <a:lnSpc>
                          <a:spcPct val="80000"/>
                        </a:lnSpc>
                        <a:spcBef>
                          <a:spcPct val="30000"/>
                        </a:spcBef>
                        <a:spcAft>
                          <a:spcPct val="0"/>
                        </a:spcAft>
                        <a:buClrTx/>
                        <a:buSzTx/>
                        <a:buFontTx/>
                        <a:buNone/>
                        <a:tabLst/>
                      </a:pPr>
                      <a:endParaRPr kumimoji="1" lang="ja-JP" altLang="en-US" sz="2400" b="0" i="0" u="none" strike="noStrike" cap="none" normalizeH="0" baseline="0" dirty="0">
                        <a:ln>
                          <a:noFill/>
                        </a:ln>
                        <a:solidFill>
                          <a:schemeClr val="tx1"/>
                        </a:solidFill>
                        <a:effectLst/>
                        <a:latin typeface="HGPｺﾞｼｯｸM" panose="020B0600000000000000" pitchFamily="50" charset="-128"/>
                        <a:ea typeface="HGPｺﾞｼｯｸM" panose="020B0600000000000000" pitchFamily="50" charset="-128"/>
                      </a:endParaRP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noFill/>
                  </a:tcPr>
                </a:tc>
                <a:tc>
                  <a:txBody>
                    <a:bodyPr/>
                    <a:lstStyle/>
                    <a:p>
                      <a:pPr marL="177800" indent="0"/>
                      <a:r>
                        <a:rPr kumimoji="1" lang="ja-JP" altLang="en-US" sz="2400" b="0" dirty="0">
                          <a:latin typeface="HGPｺﾞｼｯｸM" panose="020B0600000000000000" pitchFamily="50" charset="-128"/>
                          <a:ea typeface="HGPｺﾞｼｯｸM" panose="020B0600000000000000" pitchFamily="50" charset="-128"/>
                        </a:rPr>
                        <a:t>４．要件定義の基礎知識</a:t>
                      </a: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288032">
                <a:tc vMerge="1">
                  <a:txBody>
                    <a:bodyPr/>
                    <a:lstStyle/>
                    <a:p>
                      <a:pPr marL="100013" marR="0" lvl="0" indent="-100013" algn="l" defTabSz="914400" rtl="0" eaLnBrk="1" fontAlgn="base" latinLnBrk="0" hangingPunct="1">
                        <a:lnSpc>
                          <a:spcPct val="80000"/>
                        </a:lnSpc>
                        <a:spcBef>
                          <a:spcPct val="30000"/>
                        </a:spcBef>
                        <a:spcAft>
                          <a:spcPct val="0"/>
                        </a:spcAft>
                        <a:buClrTx/>
                        <a:buSzTx/>
                        <a:buFontTx/>
                        <a:buNone/>
                        <a:tabLst/>
                      </a:pPr>
                      <a:endParaRPr kumimoji="1" lang="ja-JP" altLang="en-US" sz="2400" b="0" i="0" u="none" strike="noStrike" cap="none" normalizeH="0" baseline="0" dirty="0">
                        <a:ln>
                          <a:noFill/>
                        </a:ln>
                        <a:solidFill>
                          <a:schemeClr val="tx1"/>
                        </a:solidFill>
                        <a:effectLst/>
                        <a:latin typeface="HGPｺﾞｼｯｸM" panose="020B0600000000000000" pitchFamily="50" charset="-128"/>
                        <a:ea typeface="HGPｺﾞｼｯｸM" panose="020B0600000000000000" pitchFamily="50" charset="-128"/>
                      </a:endParaRP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noFill/>
                  </a:tcPr>
                </a:tc>
                <a:tc>
                  <a:txBody>
                    <a:bodyPr/>
                    <a:lstStyle/>
                    <a:p>
                      <a:pPr marL="177800" marR="0" indent="0" algn="l" defTabSz="457200" rtl="0" eaLnBrk="1" fontAlgn="auto" latinLnBrk="0" hangingPunct="1">
                        <a:lnSpc>
                          <a:spcPct val="100000"/>
                        </a:lnSpc>
                        <a:spcBef>
                          <a:spcPts val="0"/>
                        </a:spcBef>
                        <a:spcAft>
                          <a:spcPts val="0"/>
                        </a:spcAft>
                        <a:buClrTx/>
                        <a:buSzTx/>
                        <a:buFontTx/>
                        <a:buNone/>
                        <a:tabLst/>
                        <a:defRPr/>
                      </a:pPr>
                      <a:r>
                        <a:rPr kumimoji="1" lang="ja-JP" altLang="en-US" sz="2400" b="0" dirty="0">
                          <a:latin typeface="HGPｺﾞｼｯｸM" panose="020B0600000000000000" pitchFamily="50" charset="-128"/>
                          <a:ea typeface="HGPｺﾞｼｯｸM" panose="020B0600000000000000" pitchFamily="50" charset="-128"/>
                        </a:rPr>
                        <a:t>５．特定種類のＰＪでの要件定義</a:t>
                      </a: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0077514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2</a:t>
            </a:fld>
            <a:endParaRPr lang="ja-JP" altLang="en-US" dirty="0"/>
          </a:p>
        </p:txBody>
      </p:sp>
      <p:graphicFrame>
        <p:nvGraphicFramePr>
          <p:cNvPr id="5" name="Group 46"/>
          <p:cNvGraphicFramePr>
            <a:graphicFrameLocks noGrp="1"/>
          </p:cNvGraphicFramePr>
          <p:nvPr>
            <p:extLst>
              <p:ext uri="{D42A27DB-BD31-4B8C-83A1-F6EECF244321}">
                <p14:modId xmlns:p14="http://schemas.microsoft.com/office/powerpoint/2010/main" val="4283556245"/>
              </p:ext>
            </p:extLst>
          </p:nvPr>
        </p:nvGraphicFramePr>
        <p:xfrm>
          <a:off x="611560" y="1556792"/>
          <a:ext cx="7950200" cy="1463040"/>
        </p:xfrm>
        <a:graphic>
          <a:graphicData uri="http://schemas.openxmlformats.org/drawingml/2006/table">
            <a:tbl>
              <a:tblPr/>
              <a:tblGrid>
                <a:gridCol w="2880320">
                  <a:extLst>
                    <a:ext uri="{9D8B030D-6E8A-4147-A177-3AD203B41FA5}">
                      <a16:colId xmlns:a16="http://schemas.microsoft.com/office/drawing/2014/main" val="20000"/>
                    </a:ext>
                  </a:extLst>
                </a:gridCol>
                <a:gridCol w="5069880">
                  <a:extLst>
                    <a:ext uri="{9D8B030D-6E8A-4147-A177-3AD203B41FA5}">
                      <a16:colId xmlns:a16="http://schemas.microsoft.com/office/drawing/2014/main" val="20001"/>
                    </a:ext>
                  </a:extLst>
                </a:gridCol>
              </a:tblGrid>
              <a:tr h="288032">
                <a:tc rowSpan="4">
                  <a:txBody>
                    <a:bodyPr/>
                    <a:lstStyle/>
                    <a:p>
                      <a:pPr marL="100013" marR="0" lvl="0" indent="-100013" algn="l" defTabSz="914400" rtl="0" eaLnBrk="1" fontAlgn="base" latinLnBrk="0" hangingPunct="1">
                        <a:lnSpc>
                          <a:spcPct val="80000"/>
                        </a:lnSpc>
                        <a:spcBef>
                          <a:spcPct val="30000"/>
                        </a:spcBef>
                        <a:spcAft>
                          <a:spcPct val="0"/>
                        </a:spcAft>
                        <a:buClrTx/>
                        <a:buSzTx/>
                        <a:buFontTx/>
                        <a:buNone/>
                        <a:tabLst/>
                      </a:pPr>
                      <a:r>
                        <a:rPr kumimoji="1" lang="en-US" altLang="ja-JP" sz="2400" b="0" i="0" u="none" strike="noStrike" cap="none" normalizeH="0" baseline="0" dirty="0">
                          <a:ln>
                            <a:noFill/>
                          </a:ln>
                          <a:solidFill>
                            <a:schemeClr val="tx1"/>
                          </a:solidFill>
                          <a:effectLst/>
                          <a:latin typeface="HGPｺﾞｼｯｸM" panose="020B0600000000000000" pitchFamily="50" charset="-128"/>
                          <a:ea typeface="HGPｺﾞｼｯｸM" panose="020B0600000000000000" pitchFamily="50" charset="-128"/>
                        </a:rPr>
                        <a:t> </a:t>
                      </a:r>
                      <a:r>
                        <a:rPr kumimoji="1" lang="ja-JP" altLang="en-US" sz="2400" b="0" i="0" u="none" strike="noStrike" cap="none" normalizeH="0" baseline="0" dirty="0">
                          <a:ln>
                            <a:noFill/>
                          </a:ln>
                          <a:solidFill>
                            <a:schemeClr val="tx1"/>
                          </a:solidFill>
                          <a:effectLst/>
                          <a:latin typeface="HGPｺﾞｼｯｸM" panose="020B0600000000000000" pitchFamily="50" charset="-128"/>
                          <a:ea typeface="HGPｺﾞｼｯｸM" panose="020B0600000000000000" pitchFamily="50" charset="-128"/>
                        </a:rPr>
                        <a:t>要件定義概論</a:t>
                      </a: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noFill/>
                  </a:tcPr>
                </a:tc>
                <a:tc>
                  <a:txBody>
                    <a:bodyPr/>
                    <a:lstStyle/>
                    <a:p>
                      <a:pPr marL="177800" indent="0"/>
                      <a:r>
                        <a:rPr kumimoji="1" lang="ja-JP" altLang="en-US" sz="2400" b="0" dirty="0">
                          <a:latin typeface="HGPｺﾞｼｯｸM" panose="020B0600000000000000" pitchFamily="50" charset="-128"/>
                          <a:ea typeface="HGPｺﾞｼｯｸM" panose="020B0600000000000000" pitchFamily="50" charset="-128"/>
                        </a:rPr>
                        <a:t>１．要件とは？</a:t>
                      </a: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solidFill>
                      <a:schemeClr val="accent4">
                        <a:lumMod val="40000"/>
                        <a:lumOff val="60000"/>
                      </a:schemeClr>
                    </a:solidFill>
                  </a:tcPr>
                </a:tc>
                <a:extLst>
                  <a:ext uri="{0D108BD9-81ED-4DB2-BD59-A6C34878D82A}">
                    <a16:rowId xmlns:a16="http://schemas.microsoft.com/office/drawing/2014/main" val="10000"/>
                  </a:ext>
                </a:extLst>
              </a:tr>
              <a:tr h="288032">
                <a:tc vMerge="1">
                  <a:txBody>
                    <a:bodyPr/>
                    <a:lstStyle/>
                    <a:p>
                      <a:endParaRPr kumimoji="1" lang="ja-JP" altLang="en-US"/>
                    </a:p>
                  </a:txBody>
                  <a:tcPr/>
                </a:tc>
                <a:tc>
                  <a:txBody>
                    <a:bodyPr/>
                    <a:lstStyle/>
                    <a:p>
                      <a:pPr marL="177800" indent="0"/>
                      <a:r>
                        <a:rPr kumimoji="1" lang="ja-JP" altLang="en-US" sz="2400" b="0" dirty="0">
                          <a:latin typeface="HGPｺﾞｼｯｸM" panose="020B0600000000000000" pitchFamily="50" charset="-128"/>
                          <a:ea typeface="HGPｺﾞｼｯｸM" panose="020B0600000000000000" pitchFamily="50" charset="-128"/>
                        </a:rPr>
                        <a:t>２．要件定義で何が起こっているか？</a:t>
                      </a: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88032">
                <a:tc vMerge="1">
                  <a:txBody>
                    <a:bodyPr/>
                    <a:lstStyle/>
                    <a:p>
                      <a:endParaRPr kumimoji="1" lang="ja-JP" altLang="en-US"/>
                    </a:p>
                  </a:txBody>
                  <a:tcPr/>
                </a:tc>
                <a:tc>
                  <a:txBody>
                    <a:bodyPr/>
                    <a:lstStyle/>
                    <a:p>
                      <a:pPr marL="177800" indent="0"/>
                      <a:r>
                        <a:rPr kumimoji="1" lang="ja-JP" altLang="en-US" sz="2400" b="0" dirty="0">
                          <a:latin typeface="HGPｺﾞｼｯｸM" panose="020B0600000000000000" pitchFamily="50" charset="-128"/>
                          <a:ea typeface="HGPｺﾞｼｯｸM" panose="020B0600000000000000" pitchFamily="50" charset="-128"/>
                        </a:rPr>
                        <a:t>３．要件定義の概念プロセス、成果物</a:t>
                      </a: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288032">
                <a:tc vMerge="1">
                  <a:txBody>
                    <a:bodyPr/>
                    <a:lstStyle/>
                    <a:p>
                      <a:pPr marL="100013" marR="0" lvl="0" indent="-100013" algn="l" defTabSz="914400" rtl="0" eaLnBrk="1" fontAlgn="base" latinLnBrk="0" hangingPunct="1">
                        <a:lnSpc>
                          <a:spcPct val="80000"/>
                        </a:lnSpc>
                        <a:spcBef>
                          <a:spcPct val="30000"/>
                        </a:spcBef>
                        <a:spcAft>
                          <a:spcPct val="0"/>
                        </a:spcAft>
                        <a:buClrTx/>
                        <a:buSzTx/>
                        <a:buFontTx/>
                        <a:buNone/>
                        <a:tabLst/>
                      </a:pPr>
                      <a:endParaRPr kumimoji="1" lang="ja-JP" altLang="en-US" sz="2400" b="0" i="0" u="none" strike="noStrike" cap="none" normalizeH="0" baseline="0" dirty="0">
                        <a:ln>
                          <a:noFill/>
                        </a:ln>
                        <a:solidFill>
                          <a:schemeClr val="tx1"/>
                        </a:solidFill>
                        <a:effectLst/>
                        <a:latin typeface="HGPｺﾞｼｯｸM" panose="020B0600000000000000" pitchFamily="50" charset="-128"/>
                        <a:ea typeface="HGPｺﾞｼｯｸM" panose="020B0600000000000000" pitchFamily="50" charset="-128"/>
                      </a:endParaRP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noFill/>
                  </a:tcPr>
                </a:tc>
                <a:tc>
                  <a:txBody>
                    <a:bodyPr/>
                    <a:lstStyle/>
                    <a:p>
                      <a:pPr marL="177800" indent="0"/>
                      <a:r>
                        <a:rPr kumimoji="1" lang="ja-JP" altLang="en-US" sz="2400" b="0" dirty="0">
                          <a:latin typeface="HGPｺﾞｼｯｸM" panose="020B0600000000000000" pitchFamily="50" charset="-128"/>
                          <a:ea typeface="HGPｺﾞｼｯｸM" panose="020B0600000000000000" pitchFamily="50" charset="-128"/>
                        </a:rPr>
                        <a:t>４．要件定義の基礎知識</a:t>
                      </a: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4810942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20</a:t>
            </a:fld>
            <a:endParaRPr lang="ja-JP" altLang="en-US" dirty="0"/>
          </a:p>
        </p:txBody>
      </p:sp>
      <p:sp>
        <p:nvSpPr>
          <p:cNvPr id="4" name="テキスト プレースホルダー 2"/>
          <p:cNvSpPr>
            <a:spLocks noGrp="1"/>
          </p:cNvSpPr>
          <p:nvPr>
            <p:ph type="body" sz="quarter" idx="13"/>
          </p:nvPr>
        </p:nvSpPr>
        <p:spPr/>
        <p:txBody>
          <a:bodyPr/>
          <a:lstStyle/>
          <a:p>
            <a:r>
              <a:rPr kumimoji="1" lang="ja-JP" altLang="en-US" dirty="0">
                <a:latin typeface="HGPｺﾞｼｯｸM" panose="020B0600000000000000" pitchFamily="50" charset="-128"/>
                <a:ea typeface="HGPｺﾞｼｯｸM" panose="020B0600000000000000" pitchFamily="50" charset="-128"/>
              </a:rPr>
              <a:t>要件定義の概念プロセスの語呂合わせ</a:t>
            </a:r>
          </a:p>
        </p:txBody>
      </p:sp>
      <p:sp>
        <p:nvSpPr>
          <p:cNvPr id="5" name="角丸四角形 4"/>
          <p:cNvSpPr/>
          <p:nvPr/>
        </p:nvSpPr>
        <p:spPr>
          <a:xfrm>
            <a:off x="664097" y="3140968"/>
            <a:ext cx="595535" cy="504056"/>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kumimoji="1" lang="ja-JP" altLang="en-US" sz="2800" dirty="0">
                <a:solidFill>
                  <a:schemeClr val="tx1"/>
                </a:solidFill>
                <a:latin typeface="HGPｺﾞｼｯｸM" panose="020B0600000000000000" pitchFamily="50" charset="-128"/>
                <a:ea typeface="HGPｺﾞｼｯｸM" panose="020B0600000000000000" pitchFamily="50" charset="-128"/>
              </a:rPr>
              <a:t>か</a:t>
            </a:r>
          </a:p>
        </p:txBody>
      </p:sp>
      <p:sp>
        <p:nvSpPr>
          <p:cNvPr id="6" name="角丸四角形 5"/>
          <p:cNvSpPr/>
          <p:nvPr/>
        </p:nvSpPr>
        <p:spPr>
          <a:xfrm>
            <a:off x="1695564" y="3140968"/>
            <a:ext cx="595535" cy="504056"/>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kumimoji="1" lang="ja-JP" altLang="en-US" sz="2800" dirty="0">
                <a:solidFill>
                  <a:schemeClr val="tx1"/>
                </a:solidFill>
                <a:latin typeface="HGPｺﾞｼｯｸM" panose="020B0600000000000000" pitchFamily="50" charset="-128"/>
                <a:ea typeface="HGPｺﾞｼｯｸM" panose="020B0600000000000000" pitchFamily="50" charset="-128"/>
              </a:rPr>
              <a:t>じ</a:t>
            </a:r>
          </a:p>
        </p:txBody>
      </p:sp>
      <p:sp>
        <p:nvSpPr>
          <p:cNvPr id="7" name="角丸四角形 6"/>
          <p:cNvSpPr/>
          <p:nvPr/>
        </p:nvSpPr>
        <p:spPr>
          <a:xfrm>
            <a:off x="2727031" y="3140968"/>
            <a:ext cx="595535" cy="504056"/>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ja-JP" altLang="en-US" sz="2800" dirty="0">
                <a:solidFill>
                  <a:schemeClr val="tx1"/>
                </a:solidFill>
                <a:latin typeface="HGPｺﾞｼｯｸM" panose="020B0600000000000000" pitchFamily="50" charset="-128"/>
                <a:ea typeface="HGPｺﾞｼｯｸM" panose="020B0600000000000000" pitchFamily="50" charset="-128"/>
              </a:rPr>
              <a:t>か</a:t>
            </a:r>
            <a:endParaRPr kumimoji="1" lang="ja-JP" altLang="en-US" sz="2800" dirty="0">
              <a:solidFill>
                <a:schemeClr val="tx1"/>
              </a:solidFill>
              <a:latin typeface="HGPｺﾞｼｯｸM" panose="020B0600000000000000" pitchFamily="50" charset="-128"/>
              <a:ea typeface="HGPｺﾞｼｯｸM" panose="020B0600000000000000" pitchFamily="50" charset="-128"/>
            </a:endParaRPr>
          </a:p>
        </p:txBody>
      </p:sp>
      <p:sp>
        <p:nvSpPr>
          <p:cNvPr id="8" name="角丸四角形 7"/>
          <p:cNvSpPr/>
          <p:nvPr/>
        </p:nvSpPr>
        <p:spPr>
          <a:xfrm>
            <a:off x="3758498" y="3140968"/>
            <a:ext cx="595535" cy="504056"/>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kumimoji="1" lang="ja-JP" altLang="en-US" sz="2800" dirty="0">
                <a:solidFill>
                  <a:schemeClr val="tx1"/>
                </a:solidFill>
                <a:latin typeface="HGPｺﾞｼｯｸM" panose="020B0600000000000000" pitchFamily="50" charset="-128"/>
                <a:ea typeface="HGPｺﾞｼｯｸM" panose="020B0600000000000000" pitchFamily="50" charset="-128"/>
              </a:rPr>
              <a:t>ぶ</a:t>
            </a:r>
          </a:p>
        </p:txBody>
      </p:sp>
      <p:sp>
        <p:nvSpPr>
          <p:cNvPr id="9" name="角丸四角形 8"/>
          <p:cNvSpPr/>
          <p:nvPr/>
        </p:nvSpPr>
        <p:spPr>
          <a:xfrm>
            <a:off x="4789965" y="3140968"/>
            <a:ext cx="595535" cy="504056"/>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ja-JP" altLang="en-US" sz="2800" dirty="0">
                <a:solidFill>
                  <a:schemeClr val="tx1"/>
                </a:solidFill>
                <a:latin typeface="HGPｺﾞｼｯｸM" panose="020B0600000000000000" pitchFamily="50" charset="-128"/>
                <a:ea typeface="HGPｺﾞｼｯｸM" panose="020B0600000000000000" pitchFamily="50" charset="-128"/>
              </a:rPr>
              <a:t>き</a:t>
            </a:r>
            <a:endParaRPr kumimoji="1" lang="ja-JP" altLang="en-US" sz="2800" dirty="0">
              <a:solidFill>
                <a:schemeClr val="tx1"/>
              </a:solidFill>
              <a:latin typeface="HGPｺﾞｼｯｸM" panose="020B0600000000000000" pitchFamily="50" charset="-128"/>
              <a:ea typeface="HGPｺﾞｼｯｸM" panose="020B0600000000000000" pitchFamily="50" charset="-128"/>
            </a:endParaRPr>
          </a:p>
        </p:txBody>
      </p:sp>
      <p:sp>
        <p:nvSpPr>
          <p:cNvPr id="10" name="角丸四角形 9"/>
          <p:cNvSpPr/>
          <p:nvPr/>
        </p:nvSpPr>
        <p:spPr>
          <a:xfrm>
            <a:off x="5821432" y="3140968"/>
            <a:ext cx="595535" cy="504056"/>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ja-JP" altLang="en-US" sz="2800" dirty="0">
                <a:solidFill>
                  <a:schemeClr val="tx1"/>
                </a:solidFill>
                <a:latin typeface="HGPｺﾞｼｯｸM" panose="020B0600000000000000" pitchFamily="50" charset="-128"/>
                <a:ea typeface="HGPｺﾞｼｯｸM" panose="020B0600000000000000" pitchFamily="50" charset="-128"/>
              </a:rPr>
              <a:t>け</a:t>
            </a:r>
            <a:endParaRPr kumimoji="1" lang="ja-JP" altLang="en-US" sz="2800" dirty="0">
              <a:solidFill>
                <a:schemeClr val="tx1"/>
              </a:solidFill>
              <a:latin typeface="HGPｺﾞｼｯｸM" panose="020B0600000000000000" pitchFamily="50" charset="-128"/>
              <a:ea typeface="HGPｺﾞｼｯｸM" panose="020B0600000000000000" pitchFamily="50" charset="-128"/>
            </a:endParaRPr>
          </a:p>
        </p:txBody>
      </p:sp>
      <p:sp>
        <p:nvSpPr>
          <p:cNvPr id="11" name="角丸四角形 10"/>
          <p:cNvSpPr/>
          <p:nvPr/>
        </p:nvSpPr>
        <p:spPr>
          <a:xfrm>
            <a:off x="6852899" y="3140968"/>
            <a:ext cx="595535" cy="504056"/>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kumimoji="1" lang="ja-JP" altLang="en-US" sz="2800" dirty="0">
                <a:solidFill>
                  <a:schemeClr val="tx1"/>
                </a:solidFill>
                <a:latin typeface="HGPｺﾞｼｯｸM" panose="020B0600000000000000" pitchFamily="50" charset="-128"/>
                <a:ea typeface="HGPｺﾞｼｯｸM" panose="020B0600000000000000" pitchFamily="50" charset="-128"/>
              </a:rPr>
              <a:t>せ</a:t>
            </a:r>
          </a:p>
        </p:txBody>
      </p:sp>
      <p:sp>
        <p:nvSpPr>
          <p:cNvPr id="12" name="角丸四角形 11"/>
          <p:cNvSpPr/>
          <p:nvPr/>
        </p:nvSpPr>
        <p:spPr>
          <a:xfrm>
            <a:off x="7884368" y="3140968"/>
            <a:ext cx="595535" cy="504056"/>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kumimoji="1" lang="ja-JP" altLang="en-US" sz="2800" dirty="0">
                <a:solidFill>
                  <a:schemeClr val="tx1"/>
                </a:solidFill>
                <a:latin typeface="HGPｺﾞｼｯｸM" panose="020B0600000000000000" pitchFamily="50" charset="-128"/>
                <a:ea typeface="HGPｺﾞｼｯｸM" panose="020B0600000000000000" pitchFamily="50" charset="-128"/>
              </a:rPr>
              <a:t>ひ</a:t>
            </a:r>
          </a:p>
        </p:txBody>
      </p:sp>
      <p:sp>
        <p:nvSpPr>
          <p:cNvPr id="14" name="テキスト ボックス 13"/>
          <p:cNvSpPr txBox="1"/>
          <p:nvPr/>
        </p:nvSpPr>
        <p:spPr>
          <a:xfrm>
            <a:off x="539552" y="1844824"/>
            <a:ext cx="8208912" cy="923330"/>
          </a:xfrm>
          <a:prstGeom prst="rect">
            <a:avLst/>
          </a:prstGeom>
          <a:noFill/>
        </p:spPr>
        <p:txBody>
          <a:bodyPr wrap="square" rtlCol="0">
            <a:spAutoFit/>
          </a:bodyPr>
          <a:lstStyle/>
          <a:p>
            <a:r>
              <a:rPr lang="ja-JP" altLang="en-US" sz="5400" dirty="0">
                <a:latin typeface="HGPｺﾞｼｯｸM" panose="020B0600000000000000" pitchFamily="50" charset="-128"/>
                <a:ea typeface="HGPｺﾞｼｯｸM" panose="020B0600000000000000" pitchFamily="50" charset="-128"/>
              </a:rPr>
              <a:t> 火事　　歌舞伎　　消せ火</a:t>
            </a:r>
            <a:endParaRPr lang="en-US" altLang="ja-JP" sz="5400" dirty="0">
              <a:latin typeface="HGPｺﾞｼｯｸM" panose="020B0600000000000000" pitchFamily="50" charset="-128"/>
              <a:ea typeface="HGPｺﾞｼｯｸM" panose="020B0600000000000000" pitchFamily="50" charset="-128"/>
            </a:endParaRPr>
          </a:p>
        </p:txBody>
      </p:sp>
      <p:sp>
        <p:nvSpPr>
          <p:cNvPr id="15" name="テキスト ボックス 14"/>
          <p:cNvSpPr txBox="1"/>
          <p:nvPr/>
        </p:nvSpPr>
        <p:spPr>
          <a:xfrm>
            <a:off x="600194" y="3789040"/>
            <a:ext cx="723340" cy="1584176"/>
          </a:xfrm>
          <a:prstGeom prst="rect">
            <a:avLst/>
          </a:prstGeom>
          <a:noFill/>
        </p:spPr>
        <p:txBody>
          <a:bodyPr vert="wordArtVertRtl" wrap="square" rtlCol="0">
            <a:spAutoFit/>
          </a:bodyPr>
          <a:lstStyle/>
          <a:p>
            <a:r>
              <a:rPr lang="ja-JP" altLang="en-US" sz="3600" dirty="0">
                <a:latin typeface="HGPｺﾞｼｯｸM" panose="020B0600000000000000" pitchFamily="50" charset="-128"/>
                <a:ea typeface="HGPｺﾞｼｯｸM" panose="020B0600000000000000" pitchFamily="50" charset="-128"/>
              </a:rPr>
              <a:t>確認</a:t>
            </a:r>
            <a:endParaRPr lang="en-US" altLang="ja-JP" sz="3600" dirty="0">
              <a:latin typeface="HGPｺﾞｼｯｸM" panose="020B0600000000000000" pitchFamily="50" charset="-128"/>
              <a:ea typeface="HGPｺﾞｼｯｸM" panose="020B0600000000000000" pitchFamily="50" charset="-128"/>
            </a:endParaRPr>
          </a:p>
        </p:txBody>
      </p:sp>
      <p:sp>
        <p:nvSpPr>
          <p:cNvPr id="16" name="テキスト ボックス 15"/>
          <p:cNvSpPr txBox="1"/>
          <p:nvPr/>
        </p:nvSpPr>
        <p:spPr>
          <a:xfrm>
            <a:off x="1631661" y="3789040"/>
            <a:ext cx="723340" cy="1584176"/>
          </a:xfrm>
          <a:prstGeom prst="rect">
            <a:avLst/>
          </a:prstGeom>
          <a:noFill/>
        </p:spPr>
        <p:txBody>
          <a:bodyPr vert="wordArtVertRtl" wrap="square" rtlCol="0">
            <a:spAutoFit/>
          </a:bodyPr>
          <a:lstStyle/>
          <a:p>
            <a:r>
              <a:rPr lang="ja-JP" altLang="en-US" sz="3600" dirty="0">
                <a:latin typeface="HGPｺﾞｼｯｸM" panose="020B0600000000000000" pitchFamily="50" charset="-128"/>
                <a:ea typeface="HGPｺﾞｼｯｸM" panose="020B0600000000000000" pitchFamily="50" charset="-128"/>
              </a:rPr>
              <a:t>準備</a:t>
            </a:r>
            <a:endParaRPr lang="en-US" altLang="ja-JP" sz="3600" dirty="0">
              <a:latin typeface="HGPｺﾞｼｯｸM" panose="020B0600000000000000" pitchFamily="50" charset="-128"/>
              <a:ea typeface="HGPｺﾞｼｯｸM" panose="020B0600000000000000" pitchFamily="50" charset="-128"/>
            </a:endParaRPr>
          </a:p>
        </p:txBody>
      </p:sp>
      <p:sp>
        <p:nvSpPr>
          <p:cNvPr id="17" name="テキスト ボックス 16"/>
          <p:cNvSpPr txBox="1"/>
          <p:nvPr/>
        </p:nvSpPr>
        <p:spPr>
          <a:xfrm>
            <a:off x="2663128" y="3789040"/>
            <a:ext cx="723340" cy="1584176"/>
          </a:xfrm>
          <a:prstGeom prst="rect">
            <a:avLst/>
          </a:prstGeom>
          <a:noFill/>
        </p:spPr>
        <p:txBody>
          <a:bodyPr vert="wordArtVertRtl" wrap="square" rtlCol="0">
            <a:spAutoFit/>
          </a:bodyPr>
          <a:lstStyle/>
          <a:p>
            <a:r>
              <a:rPr lang="ja-JP" altLang="en-US" sz="3600" dirty="0">
                <a:latin typeface="HGPｺﾞｼｯｸM" panose="020B0600000000000000" pitchFamily="50" charset="-128"/>
                <a:ea typeface="HGPｺﾞｼｯｸM" panose="020B0600000000000000" pitchFamily="50" charset="-128"/>
              </a:rPr>
              <a:t>獲得</a:t>
            </a:r>
            <a:endParaRPr lang="en-US" altLang="ja-JP" sz="3600" dirty="0">
              <a:latin typeface="HGPｺﾞｼｯｸM" panose="020B0600000000000000" pitchFamily="50" charset="-128"/>
              <a:ea typeface="HGPｺﾞｼｯｸM" panose="020B0600000000000000" pitchFamily="50" charset="-128"/>
            </a:endParaRPr>
          </a:p>
        </p:txBody>
      </p:sp>
      <p:sp>
        <p:nvSpPr>
          <p:cNvPr id="18" name="テキスト ボックス 17"/>
          <p:cNvSpPr txBox="1"/>
          <p:nvPr/>
        </p:nvSpPr>
        <p:spPr>
          <a:xfrm>
            <a:off x="3694595" y="3789040"/>
            <a:ext cx="723340" cy="1584176"/>
          </a:xfrm>
          <a:prstGeom prst="rect">
            <a:avLst/>
          </a:prstGeom>
          <a:noFill/>
        </p:spPr>
        <p:txBody>
          <a:bodyPr vert="wordArtVertRtl" wrap="square" rtlCol="0">
            <a:spAutoFit/>
          </a:bodyPr>
          <a:lstStyle/>
          <a:p>
            <a:r>
              <a:rPr lang="ja-JP" altLang="en-US" sz="3600" dirty="0">
                <a:latin typeface="HGPｺﾞｼｯｸM" panose="020B0600000000000000" pitchFamily="50" charset="-128"/>
                <a:ea typeface="HGPｺﾞｼｯｸM" panose="020B0600000000000000" pitchFamily="50" charset="-128"/>
              </a:rPr>
              <a:t>分析</a:t>
            </a:r>
            <a:endParaRPr lang="en-US" altLang="ja-JP" sz="3600" dirty="0">
              <a:latin typeface="HGPｺﾞｼｯｸM" panose="020B0600000000000000" pitchFamily="50" charset="-128"/>
              <a:ea typeface="HGPｺﾞｼｯｸM" panose="020B0600000000000000" pitchFamily="50" charset="-128"/>
            </a:endParaRPr>
          </a:p>
        </p:txBody>
      </p:sp>
      <p:sp>
        <p:nvSpPr>
          <p:cNvPr id="19" name="テキスト ボックス 18"/>
          <p:cNvSpPr txBox="1"/>
          <p:nvPr/>
        </p:nvSpPr>
        <p:spPr>
          <a:xfrm>
            <a:off x="4726062" y="3789040"/>
            <a:ext cx="723340" cy="1584176"/>
          </a:xfrm>
          <a:prstGeom prst="rect">
            <a:avLst/>
          </a:prstGeom>
          <a:noFill/>
        </p:spPr>
        <p:txBody>
          <a:bodyPr vert="wordArtVertRtl" wrap="square" rtlCol="0">
            <a:spAutoFit/>
          </a:bodyPr>
          <a:lstStyle/>
          <a:p>
            <a:r>
              <a:rPr lang="ja-JP" altLang="en-US" sz="3600" dirty="0">
                <a:latin typeface="HGPｺﾞｼｯｸM" panose="020B0600000000000000" pitchFamily="50" charset="-128"/>
                <a:ea typeface="HGPｺﾞｼｯｸM" panose="020B0600000000000000" pitchFamily="50" charset="-128"/>
              </a:rPr>
              <a:t>記述</a:t>
            </a:r>
            <a:endParaRPr lang="en-US" altLang="ja-JP" sz="3600" dirty="0">
              <a:latin typeface="HGPｺﾞｼｯｸM" panose="020B0600000000000000" pitchFamily="50" charset="-128"/>
              <a:ea typeface="HGPｺﾞｼｯｸM" panose="020B0600000000000000" pitchFamily="50" charset="-128"/>
            </a:endParaRPr>
          </a:p>
        </p:txBody>
      </p:sp>
      <p:sp>
        <p:nvSpPr>
          <p:cNvPr id="20" name="テキスト ボックス 19"/>
          <p:cNvSpPr txBox="1"/>
          <p:nvPr/>
        </p:nvSpPr>
        <p:spPr>
          <a:xfrm>
            <a:off x="5757529" y="3789040"/>
            <a:ext cx="723340" cy="1748001"/>
          </a:xfrm>
          <a:prstGeom prst="rect">
            <a:avLst/>
          </a:prstGeom>
          <a:noFill/>
        </p:spPr>
        <p:txBody>
          <a:bodyPr vert="wordArtVertRtl" wrap="square" rtlCol="0">
            <a:spAutoFit/>
          </a:bodyPr>
          <a:lstStyle/>
          <a:p>
            <a:r>
              <a:rPr lang="ja-JP" altLang="en-US" sz="3600" dirty="0">
                <a:latin typeface="HGPｺﾞｼｯｸM" panose="020B0600000000000000" pitchFamily="50" charset="-128"/>
                <a:ea typeface="HGPｺﾞｼｯｸM" panose="020B0600000000000000" pitchFamily="50" charset="-128"/>
              </a:rPr>
              <a:t>検証</a:t>
            </a:r>
            <a:endParaRPr lang="en-US" altLang="ja-JP" sz="3600" dirty="0">
              <a:latin typeface="HGPｺﾞｼｯｸM" panose="020B0600000000000000" pitchFamily="50" charset="-128"/>
              <a:ea typeface="HGPｺﾞｼｯｸM" panose="020B0600000000000000" pitchFamily="50" charset="-128"/>
            </a:endParaRPr>
          </a:p>
        </p:txBody>
      </p:sp>
      <p:sp>
        <p:nvSpPr>
          <p:cNvPr id="21" name="テキスト ボックス 20"/>
          <p:cNvSpPr txBox="1"/>
          <p:nvPr/>
        </p:nvSpPr>
        <p:spPr>
          <a:xfrm>
            <a:off x="6788996" y="3789040"/>
            <a:ext cx="723340" cy="1748001"/>
          </a:xfrm>
          <a:prstGeom prst="rect">
            <a:avLst/>
          </a:prstGeom>
          <a:noFill/>
        </p:spPr>
        <p:txBody>
          <a:bodyPr vert="wordArtVertRtl" wrap="square" rtlCol="0">
            <a:spAutoFit/>
          </a:bodyPr>
          <a:lstStyle/>
          <a:p>
            <a:r>
              <a:rPr lang="ja-JP" altLang="en-US" sz="3600" dirty="0">
                <a:latin typeface="HGPｺﾞｼｯｸM" panose="020B0600000000000000" pitchFamily="50" charset="-128"/>
                <a:ea typeface="HGPｺﾞｼｯｸM" panose="020B0600000000000000" pitchFamily="50" charset="-128"/>
              </a:rPr>
              <a:t>設定</a:t>
            </a:r>
            <a:endParaRPr lang="en-US" altLang="ja-JP" sz="3600" dirty="0">
              <a:latin typeface="HGPｺﾞｼｯｸM" panose="020B0600000000000000" pitchFamily="50" charset="-128"/>
              <a:ea typeface="HGPｺﾞｼｯｸM" panose="020B0600000000000000" pitchFamily="50" charset="-128"/>
            </a:endParaRPr>
          </a:p>
        </p:txBody>
      </p:sp>
      <p:sp>
        <p:nvSpPr>
          <p:cNvPr id="22" name="テキスト ボックス 21"/>
          <p:cNvSpPr txBox="1"/>
          <p:nvPr/>
        </p:nvSpPr>
        <p:spPr>
          <a:xfrm>
            <a:off x="7820465" y="3789040"/>
            <a:ext cx="723340" cy="1748001"/>
          </a:xfrm>
          <a:prstGeom prst="rect">
            <a:avLst/>
          </a:prstGeom>
          <a:noFill/>
        </p:spPr>
        <p:txBody>
          <a:bodyPr vert="wordArtVertRtl" wrap="square" rtlCol="0">
            <a:spAutoFit/>
          </a:bodyPr>
          <a:lstStyle/>
          <a:p>
            <a:r>
              <a:rPr lang="ja-JP" altLang="en-US" sz="3600" dirty="0">
                <a:latin typeface="HGPｺﾞｼｯｸM" panose="020B0600000000000000" pitchFamily="50" charset="-128"/>
                <a:ea typeface="HGPｺﾞｼｯｸM" panose="020B0600000000000000" pitchFamily="50" charset="-128"/>
              </a:rPr>
              <a:t>引継</a:t>
            </a:r>
            <a:endParaRPr lang="en-US" altLang="ja-JP" sz="3600" dirty="0">
              <a:latin typeface="HGPｺﾞｼｯｸM" panose="020B0600000000000000" pitchFamily="50" charset="-128"/>
              <a:ea typeface="HGPｺﾞｼｯｸM" panose="020B0600000000000000" pitchFamily="50" charset="-128"/>
            </a:endParaRPr>
          </a:p>
        </p:txBody>
      </p:sp>
      <p:sp>
        <p:nvSpPr>
          <p:cNvPr id="3" name="正方形/長方形 2"/>
          <p:cNvSpPr/>
          <p:nvPr/>
        </p:nvSpPr>
        <p:spPr>
          <a:xfrm>
            <a:off x="395536" y="1844824"/>
            <a:ext cx="2088232" cy="3384376"/>
          </a:xfrm>
          <a:prstGeom prst="rect">
            <a:avLst/>
          </a:prstGeom>
          <a:noFill/>
          <a:ln w="50800">
            <a:solidFill>
              <a:srgbClr val="FF0000"/>
            </a:solidFill>
            <a:prstDash val="sysDash"/>
          </a:ln>
        </p:spPr>
        <p:style>
          <a:lnRef idx="1">
            <a:schemeClr val="accent1"/>
          </a:lnRef>
          <a:fillRef idx="3">
            <a:schemeClr val="accent1"/>
          </a:fillRef>
          <a:effectRef idx="2">
            <a:schemeClr val="accent1"/>
          </a:effectRef>
          <a:fontRef idx="minor">
            <a:schemeClr val="lt1"/>
          </a:fontRef>
        </p:style>
        <p:txBody>
          <a:bodyPr wrap="square" rtlCol="0" anchor="ctr"/>
          <a:lstStyle/>
          <a:p>
            <a:pPr algn="ctr"/>
            <a:endParaRPr kumimoji="1" lang="ja-JP" altLang="en-US" dirty="0"/>
          </a:p>
        </p:txBody>
      </p:sp>
      <p:sp>
        <p:nvSpPr>
          <p:cNvPr id="23" name="正方形/長方形 22"/>
          <p:cNvSpPr/>
          <p:nvPr/>
        </p:nvSpPr>
        <p:spPr>
          <a:xfrm>
            <a:off x="2555776" y="1844824"/>
            <a:ext cx="3056593" cy="3384376"/>
          </a:xfrm>
          <a:prstGeom prst="rect">
            <a:avLst/>
          </a:prstGeom>
          <a:noFill/>
          <a:ln w="50800">
            <a:solidFill>
              <a:srgbClr val="FF0000"/>
            </a:solidFill>
            <a:prstDash val="sysDash"/>
          </a:ln>
        </p:spPr>
        <p:style>
          <a:lnRef idx="1">
            <a:schemeClr val="accent1"/>
          </a:lnRef>
          <a:fillRef idx="3">
            <a:schemeClr val="accent1"/>
          </a:fillRef>
          <a:effectRef idx="2">
            <a:schemeClr val="accent1"/>
          </a:effectRef>
          <a:fontRef idx="minor">
            <a:schemeClr val="lt1"/>
          </a:fontRef>
        </p:style>
        <p:txBody>
          <a:bodyPr wrap="square" rtlCol="0" anchor="ctr"/>
          <a:lstStyle/>
          <a:p>
            <a:pPr algn="ctr"/>
            <a:endParaRPr kumimoji="1" lang="ja-JP" altLang="en-US" dirty="0"/>
          </a:p>
        </p:txBody>
      </p:sp>
      <p:sp>
        <p:nvSpPr>
          <p:cNvPr id="24" name="正方形/長方形 23"/>
          <p:cNvSpPr/>
          <p:nvPr/>
        </p:nvSpPr>
        <p:spPr>
          <a:xfrm>
            <a:off x="5691871" y="1844824"/>
            <a:ext cx="3056593" cy="3384376"/>
          </a:xfrm>
          <a:prstGeom prst="rect">
            <a:avLst/>
          </a:prstGeom>
          <a:noFill/>
          <a:ln w="50800">
            <a:solidFill>
              <a:srgbClr val="FF0000"/>
            </a:solidFill>
            <a:prstDash val="sysDash"/>
          </a:ln>
        </p:spPr>
        <p:style>
          <a:lnRef idx="1">
            <a:schemeClr val="accent1"/>
          </a:lnRef>
          <a:fillRef idx="3">
            <a:schemeClr val="accent1"/>
          </a:fillRef>
          <a:effectRef idx="2">
            <a:schemeClr val="accent1"/>
          </a:effectRef>
          <a:fontRef idx="minor">
            <a:schemeClr val="lt1"/>
          </a:fontRef>
        </p:style>
        <p:txBody>
          <a:bodyPr wrap="square" rtlCol="0" anchor="ctr"/>
          <a:lstStyle/>
          <a:p>
            <a:pPr algn="ctr"/>
            <a:endParaRPr kumimoji="1" lang="ja-JP" altLang="en-US" dirty="0"/>
          </a:p>
        </p:txBody>
      </p:sp>
    </p:spTree>
    <p:extLst>
      <p:ext uri="{BB962C8B-B14F-4D97-AF65-F5344CB8AC3E}">
        <p14:creationId xmlns:p14="http://schemas.microsoft.com/office/powerpoint/2010/main" val="1163865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grpId="1" nodeType="clickEffect">
                                  <p:stCondLst>
                                    <p:cond delay="0"/>
                                  </p:stCondLst>
                                  <p:childTnLst>
                                    <p:set>
                                      <p:cBhvr>
                                        <p:cTn id="11" dur="1" fill="hold">
                                          <p:stCondLst>
                                            <p:cond delay="0"/>
                                          </p:stCondLst>
                                        </p:cTn>
                                        <p:tgtEl>
                                          <p:spTgt spid="3"/>
                                        </p:tgtEl>
                                        <p:attrNameLst>
                                          <p:attrName>style.visibility</p:attrName>
                                        </p:attrNameLst>
                                      </p:cBhvr>
                                      <p:to>
                                        <p:strVal val="hidden"/>
                                      </p:to>
                                    </p:set>
                                  </p:childTnLst>
                                </p:cTn>
                              </p:par>
                              <p:par>
                                <p:cTn id="12" presetID="10" presetClass="entr" presetSubtype="0" fill="hold" grpId="0" nodeType="with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fade">
                                      <p:cBhvr>
                                        <p:cTn id="14" dur="500"/>
                                        <p:tgtEl>
                                          <p:spTgt spid="23"/>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23"/>
                                        </p:tgtEl>
                                        <p:attrNameLst>
                                          <p:attrName>style.visibility</p:attrName>
                                        </p:attrNameLst>
                                      </p:cBhvr>
                                      <p:to>
                                        <p:strVal val="hidden"/>
                                      </p:to>
                                    </p:set>
                                  </p:childTnLst>
                                </p:cTn>
                              </p:par>
                              <p:par>
                                <p:cTn id="19" presetID="10" presetClass="entr" presetSubtype="0" fill="hold" grpId="0" nodeType="with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xit" presetSubtype="0" fill="hold" grpId="2" nodeType="clickEffect">
                                  <p:stCondLst>
                                    <p:cond delay="0"/>
                                  </p:stCondLst>
                                  <p:childTnLst>
                                    <p:set>
                                      <p:cBhvr>
                                        <p:cTn id="25" dur="1" fill="hold">
                                          <p:stCondLst>
                                            <p:cond delay="0"/>
                                          </p:stCondLst>
                                        </p:cTn>
                                        <p:tgtEl>
                                          <p:spTgt spid="3"/>
                                        </p:tgtEl>
                                        <p:attrNameLst>
                                          <p:attrName>style.visibility</p:attrName>
                                        </p:attrNameLst>
                                      </p:cBhvr>
                                      <p:to>
                                        <p:strVal val="hidden"/>
                                      </p:to>
                                    </p:set>
                                  </p:childTnLst>
                                </p:cTn>
                              </p:par>
                              <p:par>
                                <p:cTn id="26" presetID="1" presetClass="exit" presetSubtype="0" fill="hold" grpId="2" nodeType="withEffect">
                                  <p:stCondLst>
                                    <p:cond delay="0"/>
                                  </p:stCondLst>
                                  <p:childTnLst>
                                    <p:set>
                                      <p:cBhvr>
                                        <p:cTn id="27" dur="1" fill="hold">
                                          <p:stCondLst>
                                            <p:cond delay="0"/>
                                          </p:stCondLst>
                                        </p:cTn>
                                        <p:tgtEl>
                                          <p:spTgt spid="23"/>
                                        </p:tgtEl>
                                        <p:attrNameLst>
                                          <p:attrName>style.visibility</p:attrName>
                                        </p:attrNameLst>
                                      </p:cBhvr>
                                      <p:to>
                                        <p:strVal val="hidden"/>
                                      </p:to>
                                    </p:set>
                                  </p:childTnLst>
                                </p:cTn>
                              </p:par>
                              <p:par>
                                <p:cTn id="28" presetID="1" presetClass="exit" presetSubtype="0" fill="hold" grpId="1" nodeType="withEffect">
                                  <p:stCondLst>
                                    <p:cond delay="0"/>
                                  </p:stCondLst>
                                  <p:childTnLst>
                                    <p:set>
                                      <p:cBhvr>
                                        <p:cTn id="29" dur="1" fill="hold">
                                          <p:stCondLst>
                                            <p:cond delay="0"/>
                                          </p:stCondLst>
                                        </p:cTn>
                                        <p:tgtEl>
                                          <p:spTgt spid="2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3" grpId="2" animBg="1"/>
      <p:bldP spid="23" grpId="0" animBg="1"/>
      <p:bldP spid="23" grpId="1" animBg="1"/>
      <p:bldP spid="23" grpId="2" animBg="1"/>
      <p:bldP spid="24" grpId="0" animBg="1"/>
      <p:bldP spid="24" grpId="1"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21</a:t>
            </a:fld>
            <a:endParaRPr lang="ja-JP" altLang="en-US" dirty="0"/>
          </a:p>
        </p:txBody>
      </p:sp>
      <p:sp>
        <p:nvSpPr>
          <p:cNvPr id="3" name="テキスト プレースホルダー 2"/>
          <p:cNvSpPr>
            <a:spLocks noGrp="1"/>
          </p:cNvSpPr>
          <p:nvPr>
            <p:ph type="body" sz="quarter" idx="13"/>
          </p:nvPr>
        </p:nvSpPr>
        <p:spPr/>
        <p:txBody>
          <a:bodyPr/>
          <a:lstStyle/>
          <a:p>
            <a:r>
              <a:rPr lang="ja-JP" altLang="en-US" dirty="0">
                <a:latin typeface="HGPｺﾞｼｯｸM" panose="020B0600000000000000" pitchFamily="50" charset="-128"/>
                <a:ea typeface="HGPｺﾞｼｯｸM" panose="020B0600000000000000" pitchFamily="50" charset="-128"/>
              </a:rPr>
              <a:t>要件定義の概念プロセス</a:t>
            </a:r>
            <a:endParaRPr kumimoji="1" lang="ja-JP" altLang="en-US" dirty="0">
              <a:latin typeface="HGPｺﾞｼｯｸM" panose="020B0600000000000000" pitchFamily="50" charset="-128"/>
              <a:ea typeface="HGPｺﾞｼｯｸM" panose="020B0600000000000000" pitchFamily="50" charset="-128"/>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3608" y="1614587"/>
            <a:ext cx="6912768" cy="49827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正方形/長方形 6"/>
          <p:cNvSpPr/>
          <p:nvPr/>
        </p:nvSpPr>
        <p:spPr>
          <a:xfrm>
            <a:off x="5364089" y="5926356"/>
            <a:ext cx="3779912" cy="584775"/>
          </a:xfrm>
          <a:prstGeom prst="rect">
            <a:avLst/>
          </a:prstGeom>
        </p:spPr>
        <p:txBody>
          <a:bodyPr wrap="square">
            <a:spAutoFit/>
          </a:bodyPr>
          <a:lstStyle/>
          <a:p>
            <a:r>
              <a:rPr lang="ja-JP" altLang="en-US" sz="1600" dirty="0">
                <a:latin typeface="HGPｺﾞｼｯｸM" panose="020B0600000000000000" pitchFamily="50" charset="-128"/>
                <a:ea typeface="HGPｺﾞｼｯｸM" panose="020B0600000000000000" pitchFamily="50" charset="-128"/>
              </a:rPr>
              <a:t>合意済要件の変更および成果物反映等を</a:t>
            </a:r>
            <a:endParaRPr lang="en-US" altLang="ja-JP" sz="1600" dirty="0">
              <a:latin typeface="HGPｺﾞｼｯｸM" panose="020B0600000000000000" pitchFamily="50" charset="-128"/>
              <a:ea typeface="HGPｺﾞｼｯｸM" panose="020B0600000000000000" pitchFamily="50" charset="-128"/>
            </a:endParaRPr>
          </a:p>
          <a:p>
            <a:r>
              <a:rPr lang="ja-JP" altLang="en-US" sz="1600" dirty="0">
                <a:latin typeface="HGPｺﾞｼｯｸM" panose="020B0600000000000000" pitchFamily="50" charset="-128"/>
                <a:ea typeface="HGPｺﾞｼｯｸM" panose="020B0600000000000000" pitchFamily="50" charset="-128"/>
              </a:rPr>
              <a:t>管理するための長期的なプロセス。</a:t>
            </a:r>
          </a:p>
        </p:txBody>
      </p:sp>
      <p:sp>
        <p:nvSpPr>
          <p:cNvPr id="8" name="正方形/長方形 7"/>
          <p:cNvSpPr/>
          <p:nvPr/>
        </p:nvSpPr>
        <p:spPr>
          <a:xfrm>
            <a:off x="5436097" y="1614587"/>
            <a:ext cx="3600400" cy="584775"/>
          </a:xfrm>
          <a:prstGeom prst="rect">
            <a:avLst/>
          </a:prstGeom>
        </p:spPr>
        <p:txBody>
          <a:bodyPr wrap="square">
            <a:spAutoFit/>
          </a:bodyPr>
          <a:lstStyle/>
          <a:p>
            <a:r>
              <a:rPr lang="ja-JP" altLang="en-US" sz="1600" dirty="0">
                <a:latin typeface="HGPｺﾞｼｯｸM" panose="020B0600000000000000" pitchFamily="50" charset="-128"/>
                <a:ea typeface="HGPｺﾞｼｯｸM" panose="020B0600000000000000" pitchFamily="50" charset="-128"/>
              </a:rPr>
              <a:t>「要求の引き出し」以降のプロセスでの</a:t>
            </a:r>
            <a:endParaRPr lang="en-US" altLang="ja-JP" sz="1600" dirty="0">
              <a:latin typeface="HGPｺﾞｼｯｸM" panose="020B0600000000000000" pitchFamily="50" charset="-128"/>
              <a:ea typeface="HGPｺﾞｼｯｸM" panose="020B0600000000000000" pitchFamily="50" charset="-128"/>
            </a:endParaRPr>
          </a:p>
          <a:p>
            <a:r>
              <a:rPr lang="ja-JP" altLang="en-US" sz="1600" dirty="0">
                <a:latin typeface="HGPｺﾞｼｯｸM" panose="020B0600000000000000" pitchFamily="50" charset="-128"/>
                <a:ea typeface="HGPｺﾞｼｯｸM" panose="020B0600000000000000" pitchFamily="50" charset="-128"/>
              </a:rPr>
              <a:t>具体的なアクティビティと方法を決める。</a:t>
            </a:r>
          </a:p>
        </p:txBody>
      </p:sp>
      <p:sp>
        <p:nvSpPr>
          <p:cNvPr id="10" name="テキスト ボックス 9"/>
          <p:cNvSpPr txBox="1"/>
          <p:nvPr/>
        </p:nvSpPr>
        <p:spPr>
          <a:xfrm>
            <a:off x="539552" y="1136933"/>
            <a:ext cx="8208912" cy="369332"/>
          </a:xfrm>
          <a:prstGeom prst="rect">
            <a:avLst/>
          </a:prstGeom>
          <a:noFill/>
        </p:spPr>
        <p:txBody>
          <a:bodyPr wrap="square" rtlCol="0">
            <a:spAutoFit/>
          </a:bodyPr>
          <a:lstStyle/>
          <a:p>
            <a:pPr marL="285750" indent="-285750">
              <a:buFont typeface="Wingdings" panose="05000000000000000000" pitchFamily="2" charset="2"/>
              <a:buChar char="n"/>
            </a:pPr>
            <a:r>
              <a:rPr lang="ja-JP" altLang="en-US" dirty="0">
                <a:latin typeface="HGPｺﾞｼｯｸM" panose="020B0600000000000000" pitchFamily="50" charset="-128"/>
                <a:ea typeface="HGPｺﾞｼｯｸM" panose="020B0600000000000000" pitchFamily="50" charset="-128"/>
              </a:rPr>
              <a:t>６つの</a:t>
            </a:r>
            <a:r>
              <a:rPr lang="ja-JP" altLang="ja-JP" dirty="0">
                <a:latin typeface="HGPｺﾞｼｯｸM" panose="020B0600000000000000" pitchFamily="50" charset="-128"/>
                <a:ea typeface="HGPｺﾞｼｯｸM" panose="020B0600000000000000" pitchFamily="50" charset="-128"/>
              </a:rPr>
              <a:t>要件定義プロセス領域</a:t>
            </a:r>
            <a:endParaRPr lang="ja-JP" altLang="en-US" dirty="0">
              <a:latin typeface="HGPｺﾞｼｯｸM" panose="020B0600000000000000" pitchFamily="50" charset="-128"/>
              <a:ea typeface="HGPｺﾞｼｯｸM" panose="020B0600000000000000" pitchFamily="50" charset="-128"/>
            </a:endParaRPr>
          </a:p>
        </p:txBody>
      </p:sp>
    </p:spTree>
    <p:extLst>
      <p:ext uri="{BB962C8B-B14F-4D97-AF65-F5344CB8AC3E}">
        <p14:creationId xmlns:p14="http://schemas.microsoft.com/office/powerpoint/2010/main" val="28958611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22</a:t>
            </a:fld>
            <a:endParaRPr lang="ja-JP" altLang="en-US" dirty="0"/>
          </a:p>
        </p:txBody>
      </p:sp>
      <p:sp>
        <p:nvSpPr>
          <p:cNvPr id="3" name="テキスト プレースホルダー 2"/>
          <p:cNvSpPr>
            <a:spLocks noGrp="1"/>
          </p:cNvSpPr>
          <p:nvPr>
            <p:ph type="body" sz="quarter" idx="13"/>
          </p:nvPr>
        </p:nvSpPr>
        <p:spPr/>
        <p:txBody>
          <a:bodyPr/>
          <a:lstStyle/>
          <a:p>
            <a:r>
              <a:rPr kumimoji="1" lang="ja-JP" altLang="en-US" dirty="0">
                <a:latin typeface="HGPｺﾞｼｯｸM" panose="020B0600000000000000" pitchFamily="50" charset="-128"/>
                <a:ea typeface="HGPｺﾞｼｯｸM" panose="020B0600000000000000" pitchFamily="50" charset="-128"/>
              </a:rPr>
              <a:t>プロセス進行に伴う要求の変化</a:t>
            </a:r>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7532" y="1340768"/>
            <a:ext cx="8262940" cy="517528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023623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プレースホルダー 2"/>
          <p:cNvSpPr>
            <a:spLocks noGrp="1"/>
          </p:cNvSpPr>
          <p:nvPr>
            <p:ph type="body" sz="quarter" idx="13"/>
          </p:nvPr>
        </p:nvSpPr>
        <p:spPr>
          <a:xfrm>
            <a:off x="592089" y="692696"/>
            <a:ext cx="8551911" cy="360040"/>
          </a:xfrm>
        </p:spPr>
        <p:txBody>
          <a:bodyPr/>
          <a:lstStyle/>
          <a:p>
            <a:r>
              <a:rPr lang="ja-JP" altLang="en-US" dirty="0">
                <a:latin typeface="HGPｺﾞｼｯｸM" panose="020B0600000000000000" pitchFamily="50" charset="-128"/>
                <a:ea typeface="HGPｺﾞｼｯｸM" panose="020B0600000000000000" pitchFamily="50" charset="-128"/>
              </a:rPr>
              <a:t>業務要件定義の成果物（</a:t>
            </a:r>
            <a:r>
              <a:rPr lang="en-US" altLang="ja-JP" dirty="0"/>
              <a:t>『</a:t>
            </a:r>
            <a:r>
              <a:rPr lang="ja-JP" altLang="en-US" dirty="0"/>
              <a:t>要件定義フレームワーク</a:t>
            </a:r>
            <a:r>
              <a:rPr lang="en-US" altLang="ja-JP" dirty="0"/>
              <a:t>』</a:t>
            </a:r>
            <a:r>
              <a:rPr lang="ja-JP" altLang="en-US" dirty="0"/>
              <a:t>に基づく作成例）</a:t>
            </a:r>
            <a:endParaRPr lang="en-US" altLang="ja-JP" dirty="0"/>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023" y="1340768"/>
            <a:ext cx="8923339" cy="53838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正方形/長方形 3"/>
          <p:cNvSpPr/>
          <p:nvPr/>
        </p:nvSpPr>
        <p:spPr>
          <a:xfrm>
            <a:off x="467544" y="1365148"/>
            <a:ext cx="936104" cy="814664"/>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 name="正方形/長方形 6"/>
          <p:cNvSpPr/>
          <p:nvPr/>
        </p:nvSpPr>
        <p:spPr>
          <a:xfrm>
            <a:off x="1907704" y="2275068"/>
            <a:ext cx="900000" cy="972000"/>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 name="正方形/長方形 7"/>
          <p:cNvSpPr/>
          <p:nvPr/>
        </p:nvSpPr>
        <p:spPr>
          <a:xfrm>
            <a:off x="2736000" y="5983068"/>
            <a:ext cx="1224136" cy="648072"/>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 name="正方形/長方形 8"/>
          <p:cNvSpPr/>
          <p:nvPr/>
        </p:nvSpPr>
        <p:spPr>
          <a:xfrm>
            <a:off x="6336000" y="2437032"/>
            <a:ext cx="1008112" cy="648072"/>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 name="正方形/長方形 9"/>
          <p:cNvSpPr/>
          <p:nvPr/>
        </p:nvSpPr>
        <p:spPr>
          <a:xfrm>
            <a:off x="8028384" y="2437032"/>
            <a:ext cx="1080120" cy="810036"/>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 name="正方形/長方形 10"/>
          <p:cNvSpPr/>
          <p:nvPr/>
        </p:nvSpPr>
        <p:spPr>
          <a:xfrm>
            <a:off x="6336000" y="3166020"/>
            <a:ext cx="828288" cy="1080120"/>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 name="正方形/長方形 11"/>
          <p:cNvSpPr/>
          <p:nvPr/>
        </p:nvSpPr>
        <p:spPr>
          <a:xfrm>
            <a:off x="8154300" y="6182072"/>
            <a:ext cx="828288" cy="542528"/>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cxnSp>
        <p:nvCxnSpPr>
          <p:cNvPr id="6" name="直線矢印コネクタ 5"/>
          <p:cNvCxnSpPr/>
          <p:nvPr/>
        </p:nvCxnSpPr>
        <p:spPr>
          <a:xfrm>
            <a:off x="1403648" y="2085900"/>
            <a:ext cx="504056" cy="189168"/>
          </a:xfrm>
          <a:prstGeom prst="straightConnector1">
            <a:avLst/>
          </a:prstGeom>
          <a:ln w="28575">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5" name="直線矢印コネクタ 14"/>
          <p:cNvCxnSpPr/>
          <p:nvPr/>
        </p:nvCxnSpPr>
        <p:spPr>
          <a:xfrm>
            <a:off x="2807704" y="2725068"/>
            <a:ext cx="3528296" cy="0"/>
          </a:xfrm>
          <a:prstGeom prst="straightConnector1">
            <a:avLst/>
          </a:prstGeom>
          <a:ln w="28575">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8" name="直線矢印コネクタ 17"/>
          <p:cNvCxnSpPr>
            <a:stCxn id="7" idx="2"/>
            <a:endCxn id="8" idx="1"/>
          </p:cNvCxnSpPr>
          <p:nvPr/>
        </p:nvCxnSpPr>
        <p:spPr>
          <a:xfrm rot="16200000" flipH="1">
            <a:off x="1016834" y="4587938"/>
            <a:ext cx="3060036" cy="378296"/>
          </a:xfrm>
          <a:prstGeom prst="bentConnector2">
            <a:avLst/>
          </a:prstGeom>
          <a:ln w="28575">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23" name="直線矢印コネクタ 22"/>
          <p:cNvCxnSpPr/>
          <p:nvPr/>
        </p:nvCxnSpPr>
        <p:spPr>
          <a:xfrm>
            <a:off x="3960136" y="6478388"/>
            <a:ext cx="4194164" cy="0"/>
          </a:xfrm>
          <a:prstGeom prst="straightConnector1">
            <a:avLst/>
          </a:prstGeom>
          <a:ln w="28575">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25" name="直線矢印コネクタ 24"/>
          <p:cNvCxnSpPr/>
          <p:nvPr/>
        </p:nvCxnSpPr>
        <p:spPr>
          <a:xfrm>
            <a:off x="2807704" y="3193068"/>
            <a:ext cx="3528296" cy="0"/>
          </a:xfrm>
          <a:prstGeom prst="straightConnector1">
            <a:avLst/>
          </a:prstGeom>
          <a:ln w="28575">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26" name="直線矢印コネクタ 25"/>
          <p:cNvCxnSpPr/>
          <p:nvPr/>
        </p:nvCxnSpPr>
        <p:spPr>
          <a:xfrm>
            <a:off x="7380312" y="2797068"/>
            <a:ext cx="648072" cy="0"/>
          </a:xfrm>
          <a:prstGeom prst="straightConnector1">
            <a:avLst/>
          </a:prstGeom>
          <a:ln w="28575">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30" name="直線矢印コネクタ 29"/>
          <p:cNvCxnSpPr>
            <a:stCxn id="11" idx="3"/>
          </p:cNvCxnSpPr>
          <p:nvPr/>
        </p:nvCxnSpPr>
        <p:spPr>
          <a:xfrm flipV="1">
            <a:off x="7164288" y="3193068"/>
            <a:ext cx="864096" cy="513012"/>
          </a:xfrm>
          <a:prstGeom prst="straightConnector1">
            <a:avLst/>
          </a:prstGeom>
          <a:ln w="28575">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34" name="直線矢印コネクタ 33"/>
          <p:cNvCxnSpPr>
            <a:stCxn id="10" idx="2"/>
            <a:endCxn id="12" idx="0"/>
          </p:cNvCxnSpPr>
          <p:nvPr/>
        </p:nvCxnSpPr>
        <p:spPr>
          <a:xfrm>
            <a:off x="8568444" y="3247068"/>
            <a:ext cx="0" cy="2935004"/>
          </a:xfrm>
          <a:prstGeom prst="straightConnector1">
            <a:avLst/>
          </a:prstGeom>
          <a:ln w="28575">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16" name="テキスト ボックス 15">
            <a:extLst>
              <a:ext uri="{FF2B5EF4-FFF2-40B4-BE49-F238E27FC236}">
                <a16:creationId xmlns:a16="http://schemas.microsoft.com/office/drawing/2014/main" id="{F92A40F1-294C-4F6E-AE57-64CAAD18A5EF}"/>
              </a:ext>
            </a:extLst>
          </p:cNvPr>
          <p:cNvSpPr txBox="1"/>
          <p:nvPr/>
        </p:nvSpPr>
        <p:spPr>
          <a:xfrm>
            <a:off x="3491880" y="260648"/>
            <a:ext cx="184731" cy="1200329"/>
          </a:xfrm>
          <a:prstGeom prst="rect">
            <a:avLst/>
          </a:prstGeom>
          <a:noFill/>
        </p:spPr>
        <p:txBody>
          <a:bodyPr wrap="none" rtlCol="0">
            <a:spAutoFit/>
          </a:bodyPr>
          <a:lstStyle/>
          <a:p>
            <a:endParaRPr kumimoji="1" lang="en-US" altLang="ja-JP" dirty="0"/>
          </a:p>
          <a:p>
            <a:endParaRPr lang="en-US" altLang="ja-JP" dirty="0"/>
          </a:p>
          <a:p>
            <a:endParaRPr kumimoji="1" lang="en-US" altLang="ja-JP" dirty="0"/>
          </a:p>
          <a:p>
            <a:endParaRPr kumimoji="1" lang="ja-JP" altLang="en-US" dirty="0"/>
          </a:p>
        </p:txBody>
      </p:sp>
      <p:sp>
        <p:nvSpPr>
          <p:cNvPr id="19" name="テキスト ボックス 18">
            <a:extLst>
              <a:ext uri="{FF2B5EF4-FFF2-40B4-BE49-F238E27FC236}">
                <a16:creationId xmlns:a16="http://schemas.microsoft.com/office/drawing/2014/main" id="{2D94C8D9-587E-43BB-8AF0-C4268FD37A66}"/>
              </a:ext>
            </a:extLst>
          </p:cNvPr>
          <p:cNvSpPr txBox="1"/>
          <p:nvPr/>
        </p:nvSpPr>
        <p:spPr>
          <a:xfrm>
            <a:off x="4087125" y="1005780"/>
            <a:ext cx="4733347" cy="338554"/>
          </a:xfrm>
          <a:prstGeom prst="rect">
            <a:avLst/>
          </a:prstGeom>
          <a:noFill/>
        </p:spPr>
        <p:txBody>
          <a:bodyPr wrap="none" rtlCol="0">
            <a:spAutoFit/>
          </a:bodyPr>
          <a:lstStyle/>
          <a:p>
            <a:r>
              <a:rPr lang="ja-JP" altLang="en-US" sz="1600" dirty="0">
                <a:ea typeface="HGPｺﾞｼｯｸM" panose="020B0600000000000000" pitchFamily="50" charset="-128"/>
              </a:rPr>
              <a:t>（要件定義フレームワーク：　</a:t>
            </a:r>
            <a:r>
              <a:rPr lang="en-US" altLang="ja-JP" sz="1600" dirty="0">
                <a:ea typeface="HGPｺﾞｼｯｸM" panose="020B0600000000000000" pitchFamily="50" charset="-128"/>
                <a:hlinkClick r:id="rId4">
                  <a:extLst>
                    <a:ext uri="{A12FA001-AC4F-418D-AE19-62706E023703}">
                      <ahyp:hlinkClr xmlns:ahyp="http://schemas.microsoft.com/office/drawing/2018/hyperlinkcolor" val="tx"/>
                    </a:ext>
                  </a:extLst>
                </a:hlinkClick>
              </a:rPr>
              <a:t>https://fintan.jp/?p=233</a:t>
            </a:r>
            <a:r>
              <a:rPr lang="ja-JP" altLang="en-US" sz="1600" dirty="0">
                <a:ea typeface="HGPｺﾞｼｯｸM" panose="020B0600000000000000" pitchFamily="50" charset="-128"/>
              </a:rPr>
              <a:t>）</a:t>
            </a:r>
            <a:r>
              <a:rPr lang="en-US" altLang="ja-JP" sz="1600" dirty="0">
                <a:ea typeface="HGPｺﾞｼｯｸM" panose="020B0600000000000000" pitchFamily="50" charset="-128"/>
              </a:rPr>
              <a:t> </a:t>
            </a:r>
            <a:endParaRPr kumimoji="1" lang="ja-JP" altLang="en-US" dirty="0">
              <a:ea typeface="HGPｺﾞｼｯｸM" panose="020B0600000000000000" pitchFamily="50" charset="-128"/>
            </a:endParaRPr>
          </a:p>
        </p:txBody>
      </p:sp>
      <p:sp>
        <p:nvSpPr>
          <p:cNvPr id="28" name="スライド番号プレースホルダ 3">
            <a:extLst>
              <a:ext uri="{FF2B5EF4-FFF2-40B4-BE49-F238E27FC236}">
                <a16:creationId xmlns:a16="http://schemas.microsoft.com/office/drawing/2014/main" id="{2CAAF1CE-5007-4D60-A372-18F51D5932F1}"/>
              </a:ext>
            </a:extLst>
          </p:cNvPr>
          <p:cNvSpPr txBox="1">
            <a:spLocks/>
          </p:cNvSpPr>
          <p:nvPr/>
        </p:nvSpPr>
        <p:spPr>
          <a:xfrm>
            <a:off x="7887488" y="6597352"/>
            <a:ext cx="1269504" cy="288032"/>
          </a:xfrm>
          <a:prstGeom prst="rect">
            <a:avLst/>
          </a:prstGeom>
        </p:spPr>
        <p:txBody>
          <a:bodyPr/>
          <a:lstStyle>
            <a:defPPr>
              <a:defRPr lang="ja-JP"/>
            </a:defPPr>
            <a:lvl1pPr marL="0" algn="r" defTabSz="457200" rtl="0" eaLnBrk="1" latinLnBrk="0" hangingPunct="1">
              <a:defRPr kumimoji="1" sz="1400" kern="1200">
                <a:solidFill>
                  <a:schemeClr val="tx1"/>
                </a:solidFill>
                <a:latin typeface="HGPｺﾞｼｯｸM" panose="020B0600000000000000" pitchFamily="50" charset="-128"/>
                <a:ea typeface="HGPｺﾞｼｯｸM" panose="020B0600000000000000" pitchFamily="50" charset="-128"/>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a:lstStyle>
          <a:p>
            <a:fld id="{99AD903E-2787-9244-93D6-61CE01669DE3}" type="slidenum">
              <a:rPr lang="ja-JP" altLang="en-US" smtClean="0"/>
              <a:pPr/>
              <a:t>23</a:t>
            </a:fld>
            <a:endParaRPr lang="ja-JP" altLang="en-US" dirty="0"/>
          </a:p>
        </p:txBody>
      </p:sp>
    </p:spTree>
    <p:extLst>
      <p:ext uri="{BB962C8B-B14F-4D97-AF65-F5344CB8AC3E}">
        <p14:creationId xmlns:p14="http://schemas.microsoft.com/office/powerpoint/2010/main" val="4589879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24</a:t>
            </a:fld>
            <a:endParaRPr lang="ja-JP" altLang="en-US" dirty="0"/>
          </a:p>
        </p:txBody>
      </p:sp>
      <p:sp>
        <p:nvSpPr>
          <p:cNvPr id="3" name="テキスト プレースホルダー 2"/>
          <p:cNvSpPr>
            <a:spLocks noGrp="1"/>
          </p:cNvSpPr>
          <p:nvPr>
            <p:ph type="body" sz="quarter" idx="13"/>
          </p:nvPr>
        </p:nvSpPr>
        <p:spPr>
          <a:xfrm>
            <a:off x="592089" y="692696"/>
            <a:ext cx="8012359" cy="360040"/>
          </a:xfrm>
        </p:spPr>
        <p:txBody>
          <a:bodyPr/>
          <a:lstStyle/>
          <a:p>
            <a:r>
              <a:rPr lang="ja-JP" altLang="en-US" dirty="0">
                <a:latin typeface="HGPｺﾞｼｯｸM" panose="020B0600000000000000" pitchFamily="50" charset="-128"/>
                <a:ea typeface="HGPｺﾞｼｯｸM" panose="020B0600000000000000" pitchFamily="50" charset="-128"/>
              </a:rPr>
              <a:t>システム要件定義の成果物①（</a:t>
            </a:r>
            <a:r>
              <a:rPr lang="en-US" altLang="ja-JP" dirty="0"/>
              <a:t>『</a:t>
            </a:r>
            <a:r>
              <a:rPr lang="ja-JP" altLang="en-US" dirty="0"/>
              <a:t>要件定義フレームワーク</a:t>
            </a:r>
            <a:r>
              <a:rPr lang="en-US" altLang="ja-JP" dirty="0"/>
              <a:t>』</a:t>
            </a:r>
            <a:r>
              <a:rPr lang="ja-JP" altLang="en-US" dirty="0"/>
              <a:t>に基づく作成例）</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027" y="1556792"/>
            <a:ext cx="8881477" cy="411477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正方形/長方形 4"/>
          <p:cNvSpPr/>
          <p:nvPr/>
        </p:nvSpPr>
        <p:spPr>
          <a:xfrm>
            <a:off x="323528" y="2708920"/>
            <a:ext cx="1152128" cy="864096"/>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 name="正方形/長方形 6"/>
          <p:cNvSpPr/>
          <p:nvPr/>
        </p:nvSpPr>
        <p:spPr>
          <a:xfrm>
            <a:off x="2123728" y="2636911"/>
            <a:ext cx="1152128" cy="977267"/>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 name="正方形/長方形 7"/>
          <p:cNvSpPr/>
          <p:nvPr/>
        </p:nvSpPr>
        <p:spPr>
          <a:xfrm>
            <a:off x="3888000" y="2708921"/>
            <a:ext cx="1152128" cy="864096"/>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 name="正方形/長方形 8"/>
          <p:cNvSpPr/>
          <p:nvPr/>
        </p:nvSpPr>
        <p:spPr>
          <a:xfrm>
            <a:off x="3960000" y="5157192"/>
            <a:ext cx="1080128" cy="432048"/>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 name="正方形/長方形 9"/>
          <p:cNvSpPr/>
          <p:nvPr/>
        </p:nvSpPr>
        <p:spPr>
          <a:xfrm>
            <a:off x="5760000" y="1656000"/>
            <a:ext cx="1116000" cy="756000"/>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 name="正方形/長方形 11"/>
          <p:cNvSpPr/>
          <p:nvPr/>
        </p:nvSpPr>
        <p:spPr>
          <a:xfrm>
            <a:off x="5760000" y="2492896"/>
            <a:ext cx="1116000" cy="576064"/>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 name="正方形/長方形 12"/>
          <p:cNvSpPr/>
          <p:nvPr/>
        </p:nvSpPr>
        <p:spPr>
          <a:xfrm>
            <a:off x="5760000" y="3140969"/>
            <a:ext cx="1188168" cy="576064"/>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 name="正方形/長方形 13"/>
          <p:cNvSpPr/>
          <p:nvPr/>
        </p:nvSpPr>
        <p:spPr>
          <a:xfrm>
            <a:off x="5796136" y="3869433"/>
            <a:ext cx="1188168" cy="351655"/>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 name="正方形/長方形 14"/>
          <p:cNvSpPr/>
          <p:nvPr/>
        </p:nvSpPr>
        <p:spPr>
          <a:xfrm>
            <a:off x="7704000" y="2772000"/>
            <a:ext cx="1296144" cy="792088"/>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cxnSp>
        <p:nvCxnSpPr>
          <p:cNvPr id="16" name="直線矢印コネクタ 15"/>
          <p:cNvCxnSpPr/>
          <p:nvPr/>
        </p:nvCxnSpPr>
        <p:spPr>
          <a:xfrm>
            <a:off x="1484040" y="3141151"/>
            <a:ext cx="639688" cy="0"/>
          </a:xfrm>
          <a:prstGeom prst="straightConnector1">
            <a:avLst/>
          </a:prstGeom>
          <a:ln w="28575">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8" name="直線矢印コネクタ 17"/>
          <p:cNvCxnSpPr/>
          <p:nvPr/>
        </p:nvCxnSpPr>
        <p:spPr>
          <a:xfrm>
            <a:off x="3275856" y="3141151"/>
            <a:ext cx="639688" cy="0"/>
          </a:xfrm>
          <a:prstGeom prst="straightConnector1">
            <a:avLst/>
          </a:prstGeom>
          <a:ln w="28575">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9" name="直線矢印コネクタ 18"/>
          <p:cNvCxnSpPr/>
          <p:nvPr/>
        </p:nvCxnSpPr>
        <p:spPr>
          <a:xfrm flipV="1">
            <a:off x="5040128" y="2276872"/>
            <a:ext cx="719872" cy="531184"/>
          </a:xfrm>
          <a:prstGeom prst="straightConnector1">
            <a:avLst/>
          </a:prstGeom>
          <a:ln w="28575">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21" name="直線矢印コネクタ 20"/>
          <p:cNvCxnSpPr/>
          <p:nvPr/>
        </p:nvCxnSpPr>
        <p:spPr>
          <a:xfrm flipV="1">
            <a:off x="5040128" y="2808000"/>
            <a:ext cx="756008" cy="216024"/>
          </a:xfrm>
          <a:prstGeom prst="straightConnector1">
            <a:avLst/>
          </a:prstGeom>
          <a:ln w="28575">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24" name="直線矢印コネクタ 23"/>
          <p:cNvCxnSpPr/>
          <p:nvPr/>
        </p:nvCxnSpPr>
        <p:spPr>
          <a:xfrm>
            <a:off x="5040128" y="3204000"/>
            <a:ext cx="719872" cy="188948"/>
          </a:xfrm>
          <a:prstGeom prst="straightConnector1">
            <a:avLst/>
          </a:prstGeom>
          <a:ln w="28575">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28" name="直線矢印コネクタ 27"/>
          <p:cNvCxnSpPr/>
          <p:nvPr/>
        </p:nvCxnSpPr>
        <p:spPr>
          <a:xfrm>
            <a:off x="5040128" y="3429001"/>
            <a:ext cx="756008" cy="616259"/>
          </a:xfrm>
          <a:prstGeom prst="straightConnector1">
            <a:avLst/>
          </a:prstGeom>
          <a:ln w="28575">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31" name="直線矢印コネクタ 30"/>
          <p:cNvCxnSpPr>
            <a:stCxn id="7" idx="3"/>
            <a:endCxn id="9" idx="1"/>
          </p:cNvCxnSpPr>
          <p:nvPr/>
        </p:nvCxnSpPr>
        <p:spPr>
          <a:xfrm>
            <a:off x="3275856" y="3125545"/>
            <a:ext cx="684144" cy="2247671"/>
          </a:xfrm>
          <a:prstGeom prst="bentConnector3">
            <a:avLst>
              <a:gd name="adj1" fmla="val 41720"/>
            </a:avLst>
          </a:prstGeom>
          <a:ln w="28575">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42" name="直線矢印コネクタ 41"/>
          <p:cNvCxnSpPr/>
          <p:nvPr/>
        </p:nvCxnSpPr>
        <p:spPr>
          <a:xfrm>
            <a:off x="6876000" y="2276872"/>
            <a:ext cx="828000" cy="567132"/>
          </a:xfrm>
          <a:prstGeom prst="straightConnector1">
            <a:avLst/>
          </a:prstGeom>
          <a:ln w="28575">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46" name="直線矢印コネクタ 45"/>
          <p:cNvCxnSpPr/>
          <p:nvPr/>
        </p:nvCxnSpPr>
        <p:spPr>
          <a:xfrm>
            <a:off x="6876000" y="2852936"/>
            <a:ext cx="828000" cy="180020"/>
          </a:xfrm>
          <a:prstGeom prst="straightConnector1">
            <a:avLst/>
          </a:prstGeom>
          <a:ln w="28575">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50" name="直線矢印コネクタ 49"/>
          <p:cNvCxnSpPr/>
          <p:nvPr/>
        </p:nvCxnSpPr>
        <p:spPr>
          <a:xfrm flipV="1">
            <a:off x="6984304" y="3262518"/>
            <a:ext cx="719696" cy="94474"/>
          </a:xfrm>
          <a:prstGeom prst="straightConnector1">
            <a:avLst/>
          </a:prstGeom>
          <a:ln w="28575">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55" name="直線矢印コネクタ 54"/>
          <p:cNvCxnSpPr/>
          <p:nvPr/>
        </p:nvCxnSpPr>
        <p:spPr>
          <a:xfrm flipV="1">
            <a:off x="6984304" y="3429001"/>
            <a:ext cx="719696" cy="576063"/>
          </a:xfrm>
          <a:prstGeom prst="straightConnector1">
            <a:avLst/>
          </a:prstGeom>
          <a:ln w="28575">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25" name="正方形/長方形 24"/>
          <p:cNvSpPr/>
          <p:nvPr/>
        </p:nvSpPr>
        <p:spPr>
          <a:xfrm>
            <a:off x="7884368" y="4226625"/>
            <a:ext cx="936104" cy="570527"/>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cxnSp>
        <p:nvCxnSpPr>
          <p:cNvPr id="26" name="直線矢印コネクタ 25"/>
          <p:cNvCxnSpPr>
            <a:stCxn id="15" idx="2"/>
            <a:endCxn id="25" idx="0"/>
          </p:cNvCxnSpPr>
          <p:nvPr/>
        </p:nvCxnSpPr>
        <p:spPr>
          <a:xfrm>
            <a:off x="8352072" y="3564088"/>
            <a:ext cx="348" cy="662537"/>
          </a:xfrm>
          <a:prstGeom prst="straightConnector1">
            <a:avLst/>
          </a:prstGeom>
          <a:ln w="28575">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29" name="直線矢印コネクタ 30"/>
          <p:cNvCxnSpPr>
            <a:endCxn id="25" idx="1"/>
          </p:cNvCxnSpPr>
          <p:nvPr/>
        </p:nvCxnSpPr>
        <p:spPr>
          <a:xfrm>
            <a:off x="4667765" y="3573017"/>
            <a:ext cx="3216603" cy="938872"/>
          </a:xfrm>
          <a:prstGeom prst="bentConnector3">
            <a:avLst>
              <a:gd name="adj1" fmla="val 1698"/>
            </a:avLst>
          </a:prstGeom>
          <a:ln w="28575">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30" name="テキスト ボックス 29"/>
          <p:cNvSpPr txBox="1"/>
          <p:nvPr/>
        </p:nvSpPr>
        <p:spPr>
          <a:xfrm>
            <a:off x="539552" y="1136933"/>
            <a:ext cx="8208912" cy="369332"/>
          </a:xfrm>
          <a:prstGeom prst="rect">
            <a:avLst/>
          </a:prstGeom>
          <a:noFill/>
        </p:spPr>
        <p:txBody>
          <a:bodyPr wrap="square" rtlCol="0">
            <a:spAutoFit/>
          </a:bodyPr>
          <a:lstStyle/>
          <a:p>
            <a:pPr marL="285750" indent="-285750">
              <a:buFont typeface="Wingdings" panose="05000000000000000000" pitchFamily="2" charset="2"/>
              <a:buChar char="n"/>
            </a:pPr>
            <a:r>
              <a:rPr lang="ja-JP" altLang="en-US" dirty="0">
                <a:latin typeface="HGPｺﾞｼｯｸM" panose="020B0600000000000000" pitchFamily="50" charset="-128"/>
                <a:ea typeface="HGPｺﾞｼｯｸM" panose="020B0600000000000000" pitchFamily="50" charset="-128"/>
              </a:rPr>
              <a:t>機能要件定義</a:t>
            </a:r>
          </a:p>
        </p:txBody>
      </p:sp>
    </p:spTree>
    <p:extLst>
      <p:ext uri="{BB962C8B-B14F-4D97-AF65-F5344CB8AC3E}">
        <p14:creationId xmlns:p14="http://schemas.microsoft.com/office/powerpoint/2010/main" val="17831383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25</a:t>
            </a:fld>
            <a:endParaRPr lang="ja-JP" altLang="en-US" dirty="0"/>
          </a:p>
        </p:txBody>
      </p:sp>
      <p:sp>
        <p:nvSpPr>
          <p:cNvPr id="3" name="テキスト プレースホルダー 2"/>
          <p:cNvSpPr>
            <a:spLocks noGrp="1"/>
          </p:cNvSpPr>
          <p:nvPr>
            <p:ph type="body" sz="quarter" idx="13"/>
          </p:nvPr>
        </p:nvSpPr>
        <p:spPr>
          <a:xfrm>
            <a:off x="592089" y="692696"/>
            <a:ext cx="8012359" cy="360040"/>
          </a:xfrm>
        </p:spPr>
        <p:txBody>
          <a:bodyPr/>
          <a:lstStyle/>
          <a:p>
            <a:r>
              <a:rPr lang="ja-JP" altLang="en-US" dirty="0">
                <a:latin typeface="HGPｺﾞｼｯｸM" panose="020B0600000000000000" pitchFamily="50" charset="-128"/>
                <a:ea typeface="HGPｺﾞｼｯｸM" panose="020B0600000000000000" pitchFamily="50" charset="-128"/>
              </a:rPr>
              <a:t>システム要件定義の成果物②（</a:t>
            </a:r>
            <a:r>
              <a:rPr lang="en-US" altLang="ja-JP" dirty="0"/>
              <a:t>『</a:t>
            </a:r>
            <a:r>
              <a:rPr lang="ja-JP" altLang="en-US" dirty="0"/>
              <a:t>要件定義フレームワーク</a:t>
            </a:r>
            <a:r>
              <a:rPr lang="en-US" altLang="ja-JP" dirty="0"/>
              <a:t>』</a:t>
            </a:r>
            <a:r>
              <a:rPr lang="ja-JP" altLang="en-US" dirty="0"/>
              <a:t>に基づく作成例）</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520" y="1510740"/>
            <a:ext cx="8841210" cy="48705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テキスト ボックス 4"/>
          <p:cNvSpPr txBox="1"/>
          <p:nvPr/>
        </p:nvSpPr>
        <p:spPr>
          <a:xfrm>
            <a:off x="539552" y="1136933"/>
            <a:ext cx="8208912" cy="369332"/>
          </a:xfrm>
          <a:prstGeom prst="rect">
            <a:avLst/>
          </a:prstGeom>
          <a:noFill/>
        </p:spPr>
        <p:txBody>
          <a:bodyPr wrap="square" rtlCol="0">
            <a:spAutoFit/>
          </a:bodyPr>
          <a:lstStyle/>
          <a:p>
            <a:pPr marL="285750" indent="-285750">
              <a:buFont typeface="Wingdings" panose="05000000000000000000" pitchFamily="2" charset="2"/>
              <a:buChar char="n"/>
            </a:pPr>
            <a:r>
              <a:rPr lang="ja-JP" altLang="en-US" dirty="0">
                <a:latin typeface="HGPｺﾞｼｯｸM" panose="020B0600000000000000" pitchFamily="50" charset="-128"/>
                <a:ea typeface="HGPｺﾞｼｯｸM" panose="020B0600000000000000" pitchFamily="50" charset="-128"/>
              </a:rPr>
              <a:t>非機能要件定義</a:t>
            </a:r>
          </a:p>
        </p:txBody>
      </p:sp>
    </p:spTree>
    <p:extLst>
      <p:ext uri="{BB962C8B-B14F-4D97-AF65-F5344CB8AC3E}">
        <p14:creationId xmlns:p14="http://schemas.microsoft.com/office/powerpoint/2010/main" val="13925695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26</a:t>
            </a:fld>
            <a:endParaRPr lang="ja-JP" altLang="en-US" dirty="0"/>
          </a:p>
        </p:txBody>
      </p:sp>
      <p:graphicFrame>
        <p:nvGraphicFramePr>
          <p:cNvPr id="5" name="Group 46"/>
          <p:cNvGraphicFramePr>
            <a:graphicFrameLocks noGrp="1"/>
          </p:cNvGraphicFramePr>
          <p:nvPr>
            <p:extLst>
              <p:ext uri="{D42A27DB-BD31-4B8C-83A1-F6EECF244321}">
                <p14:modId xmlns:p14="http://schemas.microsoft.com/office/powerpoint/2010/main" val="1242787824"/>
              </p:ext>
            </p:extLst>
          </p:nvPr>
        </p:nvGraphicFramePr>
        <p:xfrm>
          <a:off x="611560" y="1556792"/>
          <a:ext cx="7950200" cy="1463040"/>
        </p:xfrm>
        <a:graphic>
          <a:graphicData uri="http://schemas.openxmlformats.org/drawingml/2006/table">
            <a:tbl>
              <a:tblPr/>
              <a:tblGrid>
                <a:gridCol w="2880320">
                  <a:extLst>
                    <a:ext uri="{9D8B030D-6E8A-4147-A177-3AD203B41FA5}">
                      <a16:colId xmlns:a16="http://schemas.microsoft.com/office/drawing/2014/main" val="20000"/>
                    </a:ext>
                  </a:extLst>
                </a:gridCol>
                <a:gridCol w="5069880">
                  <a:extLst>
                    <a:ext uri="{9D8B030D-6E8A-4147-A177-3AD203B41FA5}">
                      <a16:colId xmlns:a16="http://schemas.microsoft.com/office/drawing/2014/main" val="20001"/>
                    </a:ext>
                  </a:extLst>
                </a:gridCol>
              </a:tblGrid>
              <a:tr h="288032">
                <a:tc rowSpan="4">
                  <a:txBody>
                    <a:bodyPr/>
                    <a:lstStyle/>
                    <a:p>
                      <a:pPr marL="100013" marR="0" lvl="0" indent="-100013" algn="l" defTabSz="914400" rtl="0" eaLnBrk="1" fontAlgn="base" latinLnBrk="0" hangingPunct="1">
                        <a:lnSpc>
                          <a:spcPct val="80000"/>
                        </a:lnSpc>
                        <a:spcBef>
                          <a:spcPct val="30000"/>
                        </a:spcBef>
                        <a:spcAft>
                          <a:spcPct val="0"/>
                        </a:spcAft>
                        <a:buClrTx/>
                        <a:buSzTx/>
                        <a:buFontTx/>
                        <a:buNone/>
                        <a:tabLst/>
                      </a:pPr>
                      <a:r>
                        <a:rPr kumimoji="1" lang="en-US" altLang="ja-JP" sz="2400" b="0" i="0" u="none" strike="noStrike" cap="none" normalizeH="0" baseline="0" dirty="0">
                          <a:ln>
                            <a:noFill/>
                          </a:ln>
                          <a:solidFill>
                            <a:schemeClr val="tx1"/>
                          </a:solidFill>
                          <a:effectLst/>
                          <a:latin typeface="HGPｺﾞｼｯｸM" panose="020B0600000000000000" pitchFamily="50" charset="-128"/>
                          <a:ea typeface="HGPｺﾞｼｯｸM" panose="020B0600000000000000" pitchFamily="50" charset="-128"/>
                        </a:rPr>
                        <a:t> </a:t>
                      </a:r>
                      <a:r>
                        <a:rPr kumimoji="1" lang="ja-JP" altLang="en-US" sz="2400" b="0" i="0" u="none" strike="noStrike" cap="none" normalizeH="0" baseline="0" dirty="0">
                          <a:ln>
                            <a:noFill/>
                          </a:ln>
                          <a:solidFill>
                            <a:schemeClr val="tx1"/>
                          </a:solidFill>
                          <a:effectLst/>
                          <a:latin typeface="HGPｺﾞｼｯｸM" panose="020B0600000000000000" pitchFamily="50" charset="-128"/>
                          <a:ea typeface="HGPｺﾞｼｯｸM" panose="020B0600000000000000" pitchFamily="50" charset="-128"/>
                        </a:rPr>
                        <a:t>要件定義概論</a:t>
                      </a: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noFill/>
                  </a:tcPr>
                </a:tc>
                <a:tc>
                  <a:txBody>
                    <a:bodyPr/>
                    <a:lstStyle/>
                    <a:p>
                      <a:pPr marL="177800" indent="0"/>
                      <a:r>
                        <a:rPr kumimoji="1" lang="ja-JP" altLang="en-US" sz="2400" b="0" dirty="0">
                          <a:latin typeface="HGPｺﾞｼｯｸM" panose="020B0600000000000000" pitchFamily="50" charset="-128"/>
                          <a:ea typeface="HGPｺﾞｼｯｸM" panose="020B0600000000000000" pitchFamily="50" charset="-128"/>
                        </a:rPr>
                        <a:t>１．要件とは？</a:t>
                      </a: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88032">
                <a:tc vMerge="1">
                  <a:txBody>
                    <a:bodyPr/>
                    <a:lstStyle/>
                    <a:p>
                      <a:endParaRPr kumimoji="1" lang="ja-JP" altLang="en-US"/>
                    </a:p>
                  </a:txBody>
                  <a:tcPr/>
                </a:tc>
                <a:tc>
                  <a:txBody>
                    <a:bodyPr/>
                    <a:lstStyle/>
                    <a:p>
                      <a:pPr marL="177800" marR="0" indent="0" algn="l" defTabSz="457200" rtl="0" eaLnBrk="1" fontAlgn="auto" latinLnBrk="0" hangingPunct="1">
                        <a:lnSpc>
                          <a:spcPct val="100000"/>
                        </a:lnSpc>
                        <a:spcBef>
                          <a:spcPts val="0"/>
                        </a:spcBef>
                        <a:spcAft>
                          <a:spcPts val="0"/>
                        </a:spcAft>
                        <a:buClrTx/>
                        <a:buSzTx/>
                        <a:buFontTx/>
                        <a:buNone/>
                        <a:tabLst/>
                        <a:defRPr/>
                      </a:pPr>
                      <a:r>
                        <a:rPr kumimoji="1" lang="ja-JP" altLang="en-US" sz="2400" b="0" dirty="0">
                          <a:latin typeface="HGPｺﾞｼｯｸM" panose="020B0600000000000000" pitchFamily="50" charset="-128"/>
                          <a:ea typeface="HGPｺﾞｼｯｸM" panose="020B0600000000000000" pitchFamily="50" charset="-128"/>
                        </a:rPr>
                        <a:t>２．要件定義で何が起こっているか？</a:t>
                      </a: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88032">
                <a:tc vMerge="1">
                  <a:txBody>
                    <a:bodyPr/>
                    <a:lstStyle/>
                    <a:p>
                      <a:endParaRPr kumimoji="1" lang="ja-JP" altLang="en-US"/>
                    </a:p>
                  </a:txBody>
                  <a:tcPr/>
                </a:tc>
                <a:tc>
                  <a:txBody>
                    <a:bodyPr/>
                    <a:lstStyle/>
                    <a:p>
                      <a:pPr marL="177800" indent="0"/>
                      <a:r>
                        <a:rPr kumimoji="1" lang="ja-JP" altLang="en-US" sz="2400" b="0" dirty="0">
                          <a:latin typeface="HGPｺﾞｼｯｸM" panose="020B0600000000000000" pitchFamily="50" charset="-128"/>
                          <a:ea typeface="HGPｺﾞｼｯｸM" panose="020B0600000000000000" pitchFamily="50" charset="-128"/>
                        </a:rPr>
                        <a:t>３．要件定義の概念プロセス、成果物</a:t>
                      </a: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288032">
                <a:tc vMerge="1">
                  <a:txBody>
                    <a:bodyPr/>
                    <a:lstStyle/>
                    <a:p>
                      <a:pPr marL="100013" marR="0" lvl="0" indent="-100013" algn="l" defTabSz="914400" rtl="0" eaLnBrk="1" fontAlgn="base" latinLnBrk="0" hangingPunct="1">
                        <a:lnSpc>
                          <a:spcPct val="80000"/>
                        </a:lnSpc>
                        <a:spcBef>
                          <a:spcPct val="30000"/>
                        </a:spcBef>
                        <a:spcAft>
                          <a:spcPct val="0"/>
                        </a:spcAft>
                        <a:buClrTx/>
                        <a:buSzTx/>
                        <a:buFontTx/>
                        <a:buNone/>
                        <a:tabLst/>
                      </a:pPr>
                      <a:endParaRPr kumimoji="1" lang="ja-JP" altLang="en-US" sz="2400" b="0" i="0" u="none" strike="noStrike" cap="none" normalizeH="0" baseline="0" dirty="0">
                        <a:ln>
                          <a:noFill/>
                        </a:ln>
                        <a:solidFill>
                          <a:schemeClr val="tx1"/>
                        </a:solidFill>
                        <a:effectLst/>
                        <a:latin typeface="HGPｺﾞｼｯｸM" panose="020B0600000000000000" pitchFamily="50" charset="-128"/>
                        <a:ea typeface="HGPｺﾞｼｯｸM" panose="020B0600000000000000" pitchFamily="50" charset="-128"/>
                      </a:endParaRP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noFill/>
                  </a:tcPr>
                </a:tc>
                <a:tc>
                  <a:txBody>
                    <a:bodyPr/>
                    <a:lstStyle/>
                    <a:p>
                      <a:pPr marL="177800" indent="0"/>
                      <a:r>
                        <a:rPr kumimoji="1" lang="ja-JP" altLang="en-US" sz="2400" b="0" dirty="0">
                          <a:latin typeface="HGPｺﾞｼｯｸM" panose="020B0600000000000000" pitchFamily="50" charset="-128"/>
                          <a:ea typeface="HGPｺﾞｼｯｸM" panose="020B0600000000000000" pitchFamily="50" charset="-128"/>
                        </a:rPr>
                        <a:t>４．要件定義の基礎知識</a:t>
                      </a: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solidFill>
                      <a:schemeClr val="accent4">
                        <a:lumMod val="40000"/>
                        <a:lumOff val="60000"/>
                      </a:schemeClr>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202674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27</a:t>
            </a:fld>
            <a:endParaRPr lang="ja-JP" altLang="en-US" dirty="0"/>
          </a:p>
        </p:txBody>
      </p:sp>
      <p:sp>
        <p:nvSpPr>
          <p:cNvPr id="4" name="テキスト プレースホルダー 3"/>
          <p:cNvSpPr>
            <a:spLocks noGrp="1"/>
          </p:cNvSpPr>
          <p:nvPr>
            <p:ph type="body" sz="quarter" idx="13"/>
          </p:nvPr>
        </p:nvSpPr>
        <p:spPr>
          <a:xfrm>
            <a:off x="592089" y="692696"/>
            <a:ext cx="5832475" cy="360040"/>
          </a:xfrm>
        </p:spPr>
        <p:txBody>
          <a:bodyPr/>
          <a:lstStyle/>
          <a:p>
            <a:r>
              <a:rPr kumimoji="1" lang="ja-JP" altLang="en-US" dirty="0">
                <a:latin typeface="HGPｺﾞｼｯｸM" panose="020B0600000000000000" pitchFamily="50" charset="-128"/>
                <a:ea typeface="HGPｺﾞｼｯｸM" panose="020B0600000000000000" pitchFamily="50" charset="-128"/>
              </a:rPr>
              <a:t>要件のスコープ①</a:t>
            </a:r>
          </a:p>
        </p:txBody>
      </p:sp>
      <p:graphicFrame>
        <p:nvGraphicFramePr>
          <p:cNvPr id="3" name="表 2"/>
          <p:cNvGraphicFramePr>
            <a:graphicFrameLocks noGrp="1"/>
          </p:cNvGraphicFramePr>
          <p:nvPr>
            <p:extLst>
              <p:ext uri="{D42A27DB-BD31-4B8C-83A1-F6EECF244321}">
                <p14:modId xmlns:p14="http://schemas.microsoft.com/office/powerpoint/2010/main" val="3372120477"/>
              </p:ext>
            </p:extLst>
          </p:nvPr>
        </p:nvGraphicFramePr>
        <p:xfrm>
          <a:off x="467544" y="2060848"/>
          <a:ext cx="8352928" cy="4273370"/>
        </p:xfrm>
        <a:graphic>
          <a:graphicData uri="http://schemas.openxmlformats.org/drawingml/2006/table">
            <a:tbl>
              <a:tblPr firstRow="1" firstCol="1" bandRow="1">
                <a:tableStyleId>{5C22544A-7EE6-4342-B048-85BDC9FD1C3A}</a:tableStyleId>
              </a:tblPr>
              <a:tblGrid>
                <a:gridCol w="1489710">
                  <a:extLst>
                    <a:ext uri="{9D8B030D-6E8A-4147-A177-3AD203B41FA5}">
                      <a16:colId xmlns:a16="http://schemas.microsoft.com/office/drawing/2014/main" val="20000"/>
                    </a:ext>
                  </a:extLst>
                </a:gridCol>
                <a:gridCol w="1811973">
                  <a:extLst>
                    <a:ext uri="{9D8B030D-6E8A-4147-A177-3AD203B41FA5}">
                      <a16:colId xmlns:a16="http://schemas.microsoft.com/office/drawing/2014/main" val="20001"/>
                    </a:ext>
                  </a:extLst>
                </a:gridCol>
                <a:gridCol w="5051245">
                  <a:extLst>
                    <a:ext uri="{9D8B030D-6E8A-4147-A177-3AD203B41FA5}">
                      <a16:colId xmlns:a16="http://schemas.microsoft.com/office/drawing/2014/main" val="20002"/>
                    </a:ext>
                  </a:extLst>
                </a:gridCol>
              </a:tblGrid>
              <a:tr h="360040">
                <a:tc>
                  <a:txBody>
                    <a:bodyPr/>
                    <a:lstStyle/>
                    <a:p>
                      <a:pPr marL="0" indent="0">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要件スコープ</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solidFill>
                      <a:schemeClr val="accent3">
                        <a:lumMod val="60000"/>
                        <a:lumOff val="40000"/>
                      </a:schemeClr>
                    </a:solidFill>
                  </a:tcPr>
                </a:tc>
                <a:tc>
                  <a:txBody>
                    <a:bodyPr/>
                    <a:lstStyle/>
                    <a:p>
                      <a:pPr marL="88900" indent="0">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対象領域</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solidFill>
                      <a:schemeClr val="accent3">
                        <a:lumMod val="60000"/>
                        <a:lumOff val="40000"/>
                      </a:schemeClr>
                    </a:solidFill>
                  </a:tcPr>
                </a:tc>
                <a:tc>
                  <a:txBody>
                    <a:bodyPr/>
                    <a:lstStyle/>
                    <a:p>
                      <a:pPr marL="88900" indent="0">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内容</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solidFill>
                      <a:schemeClr val="accent3">
                        <a:lumMod val="60000"/>
                        <a:lumOff val="40000"/>
                      </a:schemeClr>
                    </a:solidFill>
                  </a:tcPr>
                </a:tc>
                <a:extLst>
                  <a:ext uri="{0D108BD9-81ED-4DB2-BD59-A6C34878D82A}">
                    <a16:rowId xmlns:a16="http://schemas.microsoft.com/office/drawing/2014/main" val="10000"/>
                  </a:ext>
                </a:extLst>
              </a:tr>
              <a:tr h="1080120">
                <a:tc>
                  <a:txBody>
                    <a:bodyPr/>
                    <a:lstStyle/>
                    <a:p>
                      <a:pPr marL="0" indent="0">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ビジネス要件</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solidFill>
                      <a:schemeClr val="accent3">
                        <a:lumMod val="60000"/>
                        <a:lumOff val="40000"/>
                      </a:schemeClr>
                    </a:solidFill>
                  </a:tcPr>
                </a:tc>
                <a:tc>
                  <a:txBody>
                    <a:bodyPr/>
                    <a:lstStyle/>
                    <a:p>
                      <a:pPr marL="88900" indent="0">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お客さまの</a:t>
                      </a:r>
                      <a:endParaRPr lang="en-US" altLang="ja-JP" sz="1800" kern="100" dirty="0">
                        <a:solidFill>
                          <a:schemeClr val="tx1"/>
                        </a:solidFill>
                        <a:effectLst/>
                        <a:latin typeface="HGPｺﾞｼｯｸM" panose="020B0600000000000000" pitchFamily="50" charset="-128"/>
                        <a:ea typeface="HGPｺﾞｼｯｸM" panose="020B0600000000000000" pitchFamily="50" charset="-128"/>
                      </a:endParaRPr>
                    </a:p>
                    <a:p>
                      <a:pPr marL="88900" indent="0">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経営、ビジネス</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solidFill>
                      <a:schemeClr val="accent5">
                        <a:lumMod val="40000"/>
                        <a:lumOff val="60000"/>
                      </a:schemeClr>
                    </a:solidFill>
                  </a:tcPr>
                </a:tc>
                <a:tc>
                  <a:txBody>
                    <a:bodyPr/>
                    <a:lstStyle/>
                    <a:p>
                      <a:pPr marL="266700" indent="-177800">
                        <a:spcAft>
                          <a:spcPts val="0"/>
                        </a:spcAft>
                        <a:buFont typeface="Arial" panose="020B0604020202020204" pitchFamily="34" charset="0"/>
                        <a:buChar char="•"/>
                      </a:pPr>
                      <a:r>
                        <a:rPr lang="ja-JP" sz="1800" kern="100" dirty="0">
                          <a:solidFill>
                            <a:schemeClr val="tx1"/>
                          </a:solidFill>
                          <a:effectLst/>
                          <a:latin typeface="HGPｺﾞｼｯｸM" panose="020B0600000000000000" pitchFamily="50" charset="-128"/>
                          <a:ea typeface="HGPｺﾞｼｯｸM" panose="020B0600000000000000" pitchFamily="50" charset="-128"/>
                        </a:rPr>
                        <a:t>企業や組織が果た</a:t>
                      </a:r>
                      <a:r>
                        <a:rPr lang="ja-JP" altLang="en-US" sz="1800" kern="100" dirty="0">
                          <a:solidFill>
                            <a:schemeClr val="tx1"/>
                          </a:solidFill>
                          <a:effectLst/>
                          <a:latin typeface="HGPｺﾞｼｯｸM" panose="020B0600000000000000" pitchFamily="50" charset="-128"/>
                          <a:ea typeface="HGPｺﾞｼｯｸM" panose="020B0600000000000000" pitchFamily="50" charset="-128"/>
                        </a:rPr>
                        <a:t>すべき</a:t>
                      </a:r>
                      <a:r>
                        <a:rPr lang="ja-JP" sz="1800" kern="100" dirty="0">
                          <a:solidFill>
                            <a:schemeClr val="tx1"/>
                          </a:solidFill>
                          <a:effectLst/>
                          <a:latin typeface="HGPｺﾞｼｯｸM" panose="020B0600000000000000" pitchFamily="50" charset="-128"/>
                          <a:ea typeface="HGPｺﾞｼｯｸM" panose="020B0600000000000000" pitchFamily="50" charset="-128"/>
                        </a:rPr>
                        <a:t>ミッション</a:t>
                      </a:r>
                      <a:r>
                        <a:rPr lang="ja-JP" altLang="en-US" sz="1800" kern="100" dirty="0">
                          <a:solidFill>
                            <a:schemeClr val="tx1"/>
                          </a:solidFill>
                          <a:effectLst/>
                          <a:latin typeface="HGPｺﾞｼｯｸM" panose="020B0600000000000000" pitchFamily="50" charset="-128"/>
                          <a:ea typeface="HGPｺﾞｼｯｸM" panose="020B0600000000000000" pitchFamily="50" charset="-128"/>
                        </a:rPr>
                        <a:t>、目標、</a:t>
                      </a:r>
                      <a:r>
                        <a:rPr lang="ja-JP" sz="1800" kern="100" dirty="0">
                          <a:solidFill>
                            <a:schemeClr val="tx1"/>
                          </a:solidFill>
                          <a:effectLst/>
                          <a:latin typeface="HGPｺﾞｼｯｸM" panose="020B0600000000000000" pitchFamily="50" charset="-128"/>
                          <a:ea typeface="HGPｺﾞｼｯｸM" panose="020B0600000000000000" pitchFamily="50" charset="-128"/>
                        </a:rPr>
                        <a:t>ゴール</a:t>
                      </a:r>
                    </a:p>
                    <a:p>
                      <a:pPr marL="266700" indent="-177800">
                        <a:spcAft>
                          <a:spcPts val="0"/>
                        </a:spcAft>
                        <a:buFont typeface="Arial" panose="020B0604020202020204" pitchFamily="34" charset="0"/>
                        <a:buChar char="•"/>
                      </a:pPr>
                      <a:r>
                        <a:rPr lang="ja-JP" sz="1800" kern="100" dirty="0">
                          <a:solidFill>
                            <a:schemeClr val="tx1"/>
                          </a:solidFill>
                          <a:effectLst/>
                          <a:latin typeface="HGPｺﾞｼｯｸM" panose="020B0600000000000000" pitchFamily="50" charset="-128"/>
                          <a:ea typeface="HGPｺﾞｼｯｸM" panose="020B0600000000000000" pitchFamily="50" charset="-128"/>
                        </a:rPr>
                        <a:t>企業が提供する商品やサービス</a:t>
                      </a:r>
                    </a:p>
                    <a:p>
                      <a:pPr marL="88900" indent="0">
                        <a:spcAft>
                          <a:spcPts val="0"/>
                        </a:spcAft>
                        <a:buFont typeface="Arial" panose="020B0604020202020204" pitchFamily="34" charset="0"/>
                        <a:buNone/>
                      </a:pP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solidFill>
                      <a:schemeClr val="accent5">
                        <a:lumMod val="40000"/>
                        <a:lumOff val="60000"/>
                      </a:schemeClr>
                    </a:solidFill>
                  </a:tcPr>
                </a:tc>
                <a:extLst>
                  <a:ext uri="{0D108BD9-81ED-4DB2-BD59-A6C34878D82A}">
                    <a16:rowId xmlns:a16="http://schemas.microsoft.com/office/drawing/2014/main" val="10001"/>
                  </a:ext>
                </a:extLst>
              </a:tr>
              <a:tr h="1416605">
                <a:tc>
                  <a:txBody>
                    <a:bodyPr/>
                    <a:lstStyle/>
                    <a:p>
                      <a:pPr marL="25400" indent="-25400">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業務要件</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solidFill>
                      <a:schemeClr val="accent3">
                        <a:lumMod val="60000"/>
                        <a:lumOff val="40000"/>
                      </a:schemeClr>
                    </a:solidFill>
                  </a:tcPr>
                </a:tc>
                <a:tc>
                  <a:txBody>
                    <a:bodyPr/>
                    <a:lstStyle/>
                    <a:p>
                      <a:pPr marL="88900" indent="0">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お客さまの</a:t>
                      </a:r>
                      <a:endParaRPr lang="en-US" altLang="ja-JP" sz="1800" kern="100" dirty="0">
                        <a:solidFill>
                          <a:schemeClr val="tx1"/>
                        </a:solidFill>
                        <a:effectLst/>
                        <a:latin typeface="HGPｺﾞｼｯｸM" panose="020B0600000000000000" pitchFamily="50" charset="-128"/>
                        <a:ea typeface="HGPｺﾞｼｯｸM" panose="020B0600000000000000" pitchFamily="50" charset="-128"/>
                      </a:endParaRPr>
                    </a:p>
                    <a:p>
                      <a:pPr marL="88900" indent="0">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業務機能</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solidFill>
                      <a:schemeClr val="accent5">
                        <a:lumMod val="40000"/>
                        <a:lumOff val="60000"/>
                      </a:schemeClr>
                    </a:solidFill>
                  </a:tcPr>
                </a:tc>
                <a:tc>
                  <a:txBody>
                    <a:bodyPr/>
                    <a:lstStyle/>
                    <a:p>
                      <a:pPr marL="266700" indent="-177800">
                        <a:spcAft>
                          <a:spcPts val="0"/>
                        </a:spcAft>
                        <a:buFont typeface="Arial" panose="020B0604020202020204" pitchFamily="34" charset="0"/>
                        <a:buChar char="•"/>
                      </a:pPr>
                      <a:r>
                        <a:rPr lang="ja-JP" sz="1800" kern="100" dirty="0">
                          <a:solidFill>
                            <a:schemeClr val="tx1"/>
                          </a:solidFill>
                          <a:effectLst/>
                          <a:latin typeface="HGPｺﾞｼｯｸM" panose="020B0600000000000000" pitchFamily="50" charset="-128"/>
                          <a:ea typeface="HGPｺﾞｼｯｸM" panose="020B0600000000000000" pitchFamily="50" charset="-128"/>
                        </a:rPr>
                        <a:t>ビジネス要件を前提として、業務プロセスや</a:t>
                      </a:r>
                      <a:br>
                        <a:rPr lang="en-US" altLang="ja-JP" sz="1800" kern="100" dirty="0">
                          <a:solidFill>
                            <a:schemeClr val="tx1"/>
                          </a:solidFill>
                          <a:effectLst/>
                          <a:latin typeface="HGPｺﾞｼｯｸM" panose="020B0600000000000000" pitchFamily="50" charset="-128"/>
                          <a:ea typeface="HGPｺﾞｼｯｸM" panose="020B0600000000000000" pitchFamily="50" charset="-128"/>
                        </a:rPr>
                      </a:br>
                      <a:r>
                        <a:rPr lang="ja-JP" sz="1800" kern="100" dirty="0">
                          <a:solidFill>
                            <a:schemeClr val="tx1"/>
                          </a:solidFill>
                          <a:effectLst/>
                          <a:latin typeface="HGPｺﾞｼｯｸM" panose="020B0600000000000000" pitchFamily="50" charset="-128"/>
                          <a:ea typeface="HGPｺﾞｼｯｸM" panose="020B0600000000000000" pitchFamily="50" charset="-128"/>
                        </a:rPr>
                        <a:t>概念構造など複数の視点から分析された</a:t>
                      </a:r>
                      <a:br>
                        <a:rPr lang="en-US" altLang="ja-JP" sz="1800" kern="100" dirty="0">
                          <a:solidFill>
                            <a:schemeClr val="tx1"/>
                          </a:solidFill>
                          <a:effectLst/>
                          <a:latin typeface="HGPｺﾞｼｯｸM" panose="020B0600000000000000" pitchFamily="50" charset="-128"/>
                          <a:ea typeface="HGPｺﾞｼｯｸM" panose="020B0600000000000000" pitchFamily="50" charset="-128"/>
                        </a:rPr>
                      </a:br>
                      <a:r>
                        <a:rPr lang="ja-JP" sz="1800" kern="100" dirty="0">
                          <a:solidFill>
                            <a:schemeClr val="tx1"/>
                          </a:solidFill>
                          <a:effectLst/>
                          <a:latin typeface="HGPｺﾞｼｯｸM" panose="020B0600000000000000" pitchFamily="50" charset="-128"/>
                          <a:ea typeface="HGPｺﾞｼｯｸM" panose="020B0600000000000000" pitchFamily="50" charset="-128"/>
                        </a:rPr>
                        <a:t>お客さま業務。</a:t>
                      </a:r>
                      <a:endParaRPr lang="en-US" altLang="ja-JP" sz="1800" kern="100" dirty="0">
                        <a:solidFill>
                          <a:schemeClr val="tx1"/>
                        </a:solidFill>
                        <a:effectLst/>
                        <a:latin typeface="HGPｺﾞｼｯｸM" panose="020B0600000000000000" pitchFamily="50" charset="-128"/>
                        <a:ea typeface="HGPｺﾞｼｯｸM" panose="020B0600000000000000" pitchFamily="50" charset="-128"/>
                      </a:endParaRPr>
                    </a:p>
                    <a:p>
                      <a:pPr marL="266700" indent="-177800">
                        <a:spcAft>
                          <a:spcPts val="0"/>
                        </a:spcAft>
                        <a:buFont typeface="Arial" panose="020B0604020202020204" pitchFamily="34" charset="0"/>
                        <a:buChar char="•"/>
                      </a:pPr>
                      <a:r>
                        <a:rPr lang="ja-JP" sz="1800" kern="100" dirty="0">
                          <a:solidFill>
                            <a:schemeClr val="tx1"/>
                          </a:solidFill>
                          <a:effectLst/>
                          <a:latin typeface="HGPｺﾞｼｯｸM" panose="020B0600000000000000" pitchFamily="50" charset="-128"/>
                          <a:ea typeface="HGPｺﾞｼｯｸM" panose="020B0600000000000000" pitchFamily="50" charset="-128"/>
                        </a:rPr>
                        <a:t>お客さま業務を支援するシステム機能の品揃え</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solidFill>
                      <a:schemeClr val="accent5">
                        <a:lumMod val="40000"/>
                        <a:lumOff val="60000"/>
                      </a:schemeClr>
                    </a:solidFill>
                  </a:tcPr>
                </a:tc>
                <a:extLst>
                  <a:ext uri="{0D108BD9-81ED-4DB2-BD59-A6C34878D82A}">
                    <a16:rowId xmlns:a16="http://schemas.microsoft.com/office/drawing/2014/main" val="10002"/>
                  </a:ext>
                </a:extLst>
              </a:tr>
              <a:tr h="1416605">
                <a:tc>
                  <a:txBody>
                    <a:bodyPr/>
                    <a:lstStyle/>
                    <a:p>
                      <a:pPr marL="25400" indent="-25400">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システム要件</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solidFill>
                      <a:schemeClr val="accent3">
                        <a:lumMod val="60000"/>
                        <a:lumOff val="40000"/>
                      </a:schemeClr>
                    </a:solidFill>
                  </a:tcPr>
                </a:tc>
                <a:tc>
                  <a:txBody>
                    <a:bodyPr/>
                    <a:lstStyle/>
                    <a:p>
                      <a:pPr marL="88900" indent="0">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業務で活用する</a:t>
                      </a:r>
                      <a:endParaRPr lang="en-US" altLang="ja-JP" sz="1800" kern="100" dirty="0">
                        <a:solidFill>
                          <a:schemeClr val="tx1"/>
                        </a:solidFill>
                        <a:effectLst/>
                        <a:latin typeface="HGPｺﾞｼｯｸM" panose="020B0600000000000000" pitchFamily="50" charset="-128"/>
                        <a:ea typeface="HGPｺﾞｼｯｸM" panose="020B0600000000000000" pitchFamily="50" charset="-128"/>
                      </a:endParaRPr>
                    </a:p>
                    <a:p>
                      <a:pPr marL="88900" indent="0">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システム機能</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solidFill>
                      <a:schemeClr val="accent5">
                        <a:lumMod val="40000"/>
                        <a:lumOff val="60000"/>
                      </a:schemeClr>
                    </a:solidFill>
                  </a:tcPr>
                </a:tc>
                <a:tc>
                  <a:txBody>
                    <a:bodyPr/>
                    <a:lstStyle/>
                    <a:p>
                      <a:pPr marL="266700" indent="-177800">
                        <a:spcAft>
                          <a:spcPts val="0"/>
                        </a:spcAft>
                        <a:buFont typeface="Arial" panose="020B0604020202020204" pitchFamily="34" charset="0"/>
                        <a:buChar char="•"/>
                      </a:pPr>
                      <a:r>
                        <a:rPr lang="ja-JP" sz="1800" kern="100" dirty="0">
                          <a:solidFill>
                            <a:schemeClr val="tx1"/>
                          </a:solidFill>
                          <a:effectLst/>
                          <a:latin typeface="HGPｺﾞｼｯｸM" panose="020B0600000000000000" pitchFamily="50" charset="-128"/>
                          <a:ea typeface="HGPｺﾞｼｯｸM" panose="020B0600000000000000" pitchFamily="50" charset="-128"/>
                        </a:rPr>
                        <a:t>業務要件を前提として、外部設計以降の設計、実装の工数を見積もれる粒度を目安として</a:t>
                      </a:r>
                      <a:br>
                        <a:rPr lang="en-US" altLang="ja-JP" sz="1800" kern="100" dirty="0">
                          <a:solidFill>
                            <a:schemeClr val="tx1"/>
                          </a:solidFill>
                          <a:effectLst/>
                          <a:latin typeface="HGPｺﾞｼｯｸM" panose="020B0600000000000000" pitchFamily="50" charset="-128"/>
                          <a:ea typeface="HGPｺﾞｼｯｸM" panose="020B0600000000000000" pitchFamily="50" charset="-128"/>
                        </a:rPr>
                      </a:br>
                      <a:r>
                        <a:rPr lang="ja-JP" sz="1800" kern="100" dirty="0">
                          <a:solidFill>
                            <a:schemeClr val="tx1"/>
                          </a:solidFill>
                          <a:effectLst/>
                          <a:latin typeface="HGPｺﾞｼｯｸM" panose="020B0600000000000000" pitchFamily="50" charset="-128"/>
                          <a:ea typeface="HGPｺﾞｼｯｸM" panose="020B0600000000000000" pitchFamily="50" charset="-128"/>
                        </a:rPr>
                        <a:t>具体化、詳細化されたシステム機能</a:t>
                      </a:r>
                      <a:r>
                        <a:rPr lang="ja-JP" altLang="en-US" sz="1800" kern="100" dirty="0">
                          <a:solidFill>
                            <a:schemeClr val="tx1"/>
                          </a:solidFill>
                          <a:effectLst/>
                          <a:latin typeface="HGPｺﾞｼｯｸM" panose="020B0600000000000000" pitchFamily="50" charset="-128"/>
                          <a:ea typeface="HGPｺﾞｼｯｸM" panose="020B0600000000000000" pitchFamily="50" charset="-128"/>
                        </a:rPr>
                        <a:t>、非機能</a:t>
                      </a:r>
                      <a:br>
                        <a:rPr lang="en-US" sz="1800" kern="100" dirty="0">
                          <a:solidFill>
                            <a:schemeClr val="tx1"/>
                          </a:solidFill>
                          <a:effectLst/>
                          <a:latin typeface="HGPｺﾞｼｯｸM" panose="020B0600000000000000" pitchFamily="50" charset="-128"/>
                          <a:ea typeface="HGPｺﾞｼｯｸM" panose="020B0600000000000000" pitchFamily="50" charset="-128"/>
                        </a:rPr>
                      </a:b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solidFill>
                      <a:schemeClr val="accent5">
                        <a:lumMod val="40000"/>
                        <a:lumOff val="60000"/>
                      </a:schemeClr>
                    </a:solidFill>
                  </a:tcPr>
                </a:tc>
                <a:extLst>
                  <a:ext uri="{0D108BD9-81ED-4DB2-BD59-A6C34878D82A}">
                    <a16:rowId xmlns:a16="http://schemas.microsoft.com/office/drawing/2014/main" val="10003"/>
                  </a:ext>
                </a:extLst>
              </a:tr>
            </a:tbl>
          </a:graphicData>
        </a:graphic>
      </p:graphicFrame>
      <p:sp>
        <p:nvSpPr>
          <p:cNvPr id="5" name="テキスト ボックス 4"/>
          <p:cNvSpPr txBox="1"/>
          <p:nvPr/>
        </p:nvSpPr>
        <p:spPr>
          <a:xfrm>
            <a:off x="613457" y="1300118"/>
            <a:ext cx="4004622" cy="646331"/>
          </a:xfrm>
          <a:prstGeom prst="rect">
            <a:avLst/>
          </a:prstGeom>
          <a:noFill/>
        </p:spPr>
        <p:txBody>
          <a:bodyPr wrap="none" rtlCol="0">
            <a:spAutoFit/>
          </a:bodyPr>
          <a:lstStyle/>
          <a:p>
            <a:r>
              <a:rPr lang="ja-JP" altLang="en-US" dirty="0">
                <a:latin typeface="HGPｺﾞｼｯｸM" panose="020B0600000000000000" pitchFamily="50" charset="-128"/>
                <a:ea typeface="HGPｺﾞｼｯｸM" panose="020B0600000000000000" pitchFamily="50" charset="-128"/>
              </a:rPr>
              <a:t>要件は階層構造を持つ。</a:t>
            </a:r>
            <a:endParaRPr lang="en-US" altLang="ja-JP" dirty="0">
              <a:latin typeface="HGPｺﾞｼｯｸM" panose="020B0600000000000000" pitchFamily="50" charset="-128"/>
              <a:ea typeface="HGPｺﾞｼｯｸM" panose="020B0600000000000000" pitchFamily="50" charset="-128"/>
            </a:endParaRPr>
          </a:p>
          <a:p>
            <a:r>
              <a:rPr lang="ja-JP" altLang="en-US" dirty="0">
                <a:latin typeface="HGPｺﾞｼｯｸM" panose="020B0600000000000000" pitchFamily="50" charset="-128"/>
                <a:ea typeface="HGPｺﾞｼｯｸM" panose="020B0600000000000000" pitchFamily="50" charset="-128"/>
              </a:rPr>
              <a:t>業務要件からシステム要件が導かれる。</a:t>
            </a:r>
            <a:endParaRPr lang="en-US" altLang="ja-JP" dirty="0">
              <a:latin typeface="HGPｺﾞｼｯｸM" panose="020B0600000000000000" pitchFamily="50" charset="-128"/>
              <a:ea typeface="HGPｺﾞｼｯｸM" panose="020B0600000000000000" pitchFamily="50" charset="-128"/>
            </a:endParaRPr>
          </a:p>
        </p:txBody>
      </p:sp>
    </p:spTree>
    <p:extLst>
      <p:ext uri="{BB962C8B-B14F-4D97-AF65-F5344CB8AC3E}">
        <p14:creationId xmlns:p14="http://schemas.microsoft.com/office/powerpoint/2010/main" val="1446487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solidFill>
                  <a:srgbClr val="201815"/>
                </a:solidFill>
              </a:rPr>
              <a:pPr/>
              <a:t>28</a:t>
            </a:fld>
            <a:endParaRPr lang="ja-JP" altLang="en-US" dirty="0">
              <a:solidFill>
                <a:srgbClr val="201815"/>
              </a:solidFill>
            </a:endParaRPr>
          </a:p>
        </p:txBody>
      </p:sp>
      <p:sp>
        <p:nvSpPr>
          <p:cNvPr id="3" name="テキスト プレースホルダー 2"/>
          <p:cNvSpPr>
            <a:spLocks noGrp="1"/>
          </p:cNvSpPr>
          <p:nvPr>
            <p:ph type="body" sz="quarter" idx="13"/>
          </p:nvPr>
        </p:nvSpPr>
        <p:spPr/>
        <p:txBody>
          <a:bodyPr/>
          <a:lstStyle/>
          <a:p>
            <a:r>
              <a:rPr lang="ja-JP" altLang="en-US" dirty="0"/>
              <a:t>要件のスコープ②</a:t>
            </a:r>
          </a:p>
        </p:txBody>
      </p:sp>
      <p:sp>
        <p:nvSpPr>
          <p:cNvPr id="19" name="メモ 18"/>
          <p:cNvSpPr/>
          <p:nvPr/>
        </p:nvSpPr>
        <p:spPr>
          <a:xfrm>
            <a:off x="6019918" y="2060847"/>
            <a:ext cx="3088586" cy="1050729"/>
          </a:xfrm>
          <a:prstGeom prst="foldedCorner">
            <a:avLst/>
          </a:prstGeom>
        </p:spPr>
        <p:style>
          <a:lnRef idx="1">
            <a:schemeClr val="accent6"/>
          </a:lnRef>
          <a:fillRef idx="2">
            <a:schemeClr val="accent6"/>
          </a:fillRef>
          <a:effectRef idx="1">
            <a:schemeClr val="accent6"/>
          </a:effectRef>
          <a:fontRef idx="minor">
            <a:schemeClr val="dk1"/>
          </a:fontRef>
        </p:style>
        <p:txBody>
          <a:bodyPr wrap="square" rtlCol="0" anchor="t" anchorCtr="0"/>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・システム化の目標、ゴール</a:t>
            </a:r>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・商品、サービスの仕様</a:t>
            </a:r>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・システム化対象業務</a:t>
            </a:r>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・システム化方針</a:t>
            </a:r>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a:p>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p:txBody>
      </p:sp>
      <p:sp>
        <p:nvSpPr>
          <p:cNvPr id="39" name="上矢印 38"/>
          <p:cNvSpPr/>
          <p:nvPr/>
        </p:nvSpPr>
        <p:spPr>
          <a:xfrm>
            <a:off x="243467" y="2043203"/>
            <a:ext cx="512109" cy="4580403"/>
          </a:xfrm>
          <a:prstGeom prst="upArrow">
            <a:avLst/>
          </a:prstGeom>
        </p:spPr>
        <p:style>
          <a:lnRef idx="1">
            <a:schemeClr val="accent6"/>
          </a:lnRef>
          <a:fillRef idx="2">
            <a:schemeClr val="accent6"/>
          </a:fillRef>
          <a:effectRef idx="1">
            <a:schemeClr val="accent6"/>
          </a:effectRef>
          <a:fontRef idx="minor">
            <a:schemeClr val="dk1"/>
          </a:fontRef>
        </p:style>
        <p:txBody>
          <a:bodyPr vert="wordArtVertRtl" rtlCol="0" anchor="ctr" anchorCtr="1"/>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ja-JP" altLang="en-US" sz="20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目的 何のためにやるのか？</a:t>
            </a:r>
          </a:p>
        </p:txBody>
      </p:sp>
      <p:sp>
        <p:nvSpPr>
          <p:cNvPr id="40" name="下矢印 39"/>
          <p:cNvSpPr/>
          <p:nvPr/>
        </p:nvSpPr>
        <p:spPr>
          <a:xfrm>
            <a:off x="5508104" y="2060698"/>
            <a:ext cx="533400" cy="4608661"/>
          </a:xfrm>
          <a:prstGeom prst="downArrow">
            <a:avLst/>
          </a:prstGeom>
          <a:gradFill>
            <a:gsLst>
              <a:gs pos="0">
                <a:schemeClr val="tx2">
                  <a:lumMod val="60000"/>
                  <a:lumOff val="40000"/>
                </a:schemeClr>
              </a:gs>
              <a:gs pos="35000">
                <a:schemeClr val="accent4">
                  <a:tint val="37000"/>
                  <a:satMod val="300000"/>
                </a:schemeClr>
              </a:gs>
              <a:gs pos="100000">
                <a:schemeClr val="accent4">
                  <a:tint val="15000"/>
                  <a:satMod val="350000"/>
                </a:schemeClr>
              </a:gs>
            </a:gsLst>
          </a:gradFill>
        </p:spPr>
        <p:style>
          <a:lnRef idx="1">
            <a:schemeClr val="accent4"/>
          </a:lnRef>
          <a:fillRef idx="2">
            <a:schemeClr val="accent4"/>
          </a:fillRef>
          <a:effectRef idx="1">
            <a:schemeClr val="accent4"/>
          </a:effectRef>
          <a:fontRef idx="minor">
            <a:schemeClr val="dk1"/>
          </a:fontRef>
        </p:style>
        <p:txBody>
          <a:bodyPr vert="wordArtVertRtl" wrap="none" rtlCol="0" anchor="ctr" anchorCtr="1"/>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ja-JP" altLang="en-US" sz="20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手段 その要件で十分か？</a:t>
            </a:r>
          </a:p>
        </p:txBody>
      </p:sp>
      <p:sp>
        <p:nvSpPr>
          <p:cNvPr id="46" name="メモ 45"/>
          <p:cNvSpPr/>
          <p:nvPr/>
        </p:nvSpPr>
        <p:spPr>
          <a:xfrm>
            <a:off x="6019918" y="3158556"/>
            <a:ext cx="3088586" cy="1512000"/>
          </a:xfrm>
          <a:prstGeom prst="foldedCorner">
            <a:avLst/>
          </a:prstGeom>
        </p:spPr>
        <p:style>
          <a:lnRef idx="1">
            <a:schemeClr val="accent6"/>
          </a:lnRef>
          <a:fillRef idx="2">
            <a:schemeClr val="accent6"/>
          </a:fillRef>
          <a:effectRef idx="1">
            <a:schemeClr val="accent6"/>
          </a:effectRef>
          <a:fontRef idx="minor">
            <a:schemeClr val="dk1"/>
          </a:fontRef>
        </p:style>
        <p:txBody>
          <a:bodyPr wrap="square" rtlCol="0" anchor="t" anchorCtr="0"/>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・システム化目標、ゴールに対する課題</a:t>
            </a:r>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・業務プロセス一覧</a:t>
            </a: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・業務プロセスを構成する業務と流れ</a:t>
            </a: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・業務の内容、手順、ルール</a:t>
            </a: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・システム化対象業務、必要機能選定</a:t>
            </a:r>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a:p>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p:txBody>
      </p:sp>
      <p:sp>
        <p:nvSpPr>
          <p:cNvPr id="47" name="メモ 46"/>
          <p:cNvSpPr/>
          <p:nvPr/>
        </p:nvSpPr>
        <p:spPr>
          <a:xfrm>
            <a:off x="6019918" y="4718976"/>
            <a:ext cx="3088586" cy="1922400"/>
          </a:xfrm>
          <a:prstGeom prst="foldedCorner">
            <a:avLst/>
          </a:prstGeom>
        </p:spPr>
        <p:style>
          <a:lnRef idx="1">
            <a:schemeClr val="accent6"/>
          </a:lnRef>
          <a:fillRef idx="2">
            <a:schemeClr val="accent6"/>
          </a:fillRef>
          <a:effectRef idx="1">
            <a:schemeClr val="accent6"/>
          </a:effectRef>
          <a:fontRef idx="minor">
            <a:schemeClr val="dk1"/>
          </a:fontRef>
        </p:style>
        <p:txBody>
          <a:bodyPr wrap="square" rtlCol="0" anchor="t" anchorCtr="0"/>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・システム構成</a:t>
            </a: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・サブシステム定義</a:t>
            </a: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・システム機能一覧</a:t>
            </a: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・システム機能の概要</a:t>
            </a:r>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・論理データモデル</a:t>
            </a: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・性能、運用等の非機能要件</a:t>
            </a:r>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・移行要件</a:t>
            </a:r>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p:txBody>
      </p:sp>
      <p:sp>
        <p:nvSpPr>
          <p:cNvPr id="48" name="テキスト ボックス 31"/>
          <p:cNvSpPr txBox="1"/>
          <p:nvPr/>
        </p:nvSpPr>
        <p:spPr>
          <a:xfrm>
            <a:off x="6042315" y="1700808"/>
            <a:ext cx="2819473" cy="338554"/>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altLang="ja-JP" sz="16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&lt;</a:t>
            </a:r>
            <a:r>
              <a:rPr lang="ja-JP" altLang="en-US" sz="16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主な定義事項</a:t>
            </a:r>
            <a:r>
              <a:rPr lang="en-US" altLang="ja-JP" sz="16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&gt;</a:t>
            </a:r>
          </a:p>
        </p:txBody>
      </p:sp>
      <p:sp>
        <p:nvSpPr>
          <p:cNvPr id="358" name="正方形/長方形 357"/>
          <p:cNvSpPr/>
          <p:nvPr/>
        </p:nvSpPr>
        <p:spPr>
          <a:xfrm>
            <a:off x="755575" y="1988840"/>
            <a:ext cx="4824537" cy="1277410"/>
          </a:xfrm>
          <a:prstGeom prst="rect">
            <a:avLst/>
          </a:prstGeom>
        </p:spPr>
        <p:style>
          <a:lnRef idx="1">
            <a:schemeClr val="accent1"/>
          </a:lnRef>
          <a:fillRef idx="2">
            <a:schemeClr val="accent1"/>
          </a:fillRef>
          <a:effectRef idx="1">
            <a:schemeClr val="accent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latin typeface="HGPｺﾞｼｯｸM" panose="020B0600000000000000" pitchFamily="50" charset="-128"/>
              <a:ea typeface="HGPｺﾞｼｯｸM" panose="020B0600000000000000" pitchFamily="50" charset="-128"/>
            </a:endParaRPr>
          </a:p>
        </p:txBody>
      </p:sp>
      <p:sp>
        <p:nvSpPr>
          <p:cNvPr id="359" name="正方形/長方形 358"/>
          <p:cNvSpPr/>
          <p:nvPr/>
        </p:nvSpPr>
        <p:spPr>
          <a:xfrm>
            <a:off x="755575" y="4826205"/>
            <a:ext cx="4824537" cy="1800865"/>
          </a:xfrm>
          <a:prstGeom prst="rect">
            <a:avLst/>
          </a:prstGeom>
        </p:spPr>
        <p:style>
          <a:lnRef idx="1">
            <a:schemeClr val="accent2"/>
          </a:lnRef>
          <a:fillRef idx="2">
            <a:schemeClr val="accent2"/>
          </a:fillRef>
          <a:effectRef idx="1">
            <a:schemeClr val="accent2"/>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latin typeface="HGPｺﾞｼｯｸM" panose="020B0600000000000000" pitchFamily="50" charset="-128"/>
              <a:ea typeface="HGPｺﾞｼｯｸM" panose="020B0600000000000000" pitchFamily="50" charset="-128"/>
              <a:cs typeface="メイリオ" panose="020B0604030504040204" pitchFamily="50" charset="-128"/>
            </a:endParaRPr>
          </a:p>
        </p:txBody>
      </p:sp>
      <p:sp>
        <p:nvSpPr>
          <p:cNvPr id="360" name="正方形/長方形 359"/>
          <p:cNvSpPr/>
          <p:nvPr/>
        </p:nvSpPr>
        <p:spPr>
          <a:xfrm>
            <a:off x="755575" y="3336142"/>
            <a:ext cx="4824537" cy="1417196"/>
          </a:xfrm>
          <a:prstGeom prst="rect">
            <a:avLst/>
          </a:prstGeom>
          <a:gradFill>
            <a:gsLst>
              <a:gs pos="0">
                <a:schemeClr val="accent3">
                  <a:tint val="50000"/>
                  <a:satMod val="300000"/>
                </a:schemeClr>
              </a:gs>
              <a:gs pos="74000">
                <a:schemeClr val="accent3">
                  <a:tint val="37000"/>
                  <a:satMod val="300000"/>
                </a:schemeClr>
              </a:gs>
              <a:gs pos="100000">
                <a:schemeClr val="accent3">
                  <a:tint val="15000"/>
                  <a:satMod val="350000"/>
                </a:schemeClr>
              </a:gs>
            </a:gsLst>
          </a:gradFill>
        </p:spPr>
        <p:style>
          <a:lnRef idx="1">
            <a:schemeClr val="accent3"/>
          </a:lnRef>
          <a:fillRef idx="2">
            <a:schemeClr val="accent3"/>
          </a:fillRef>
          <a:effectRef idx="1">
            <a:schemeClr val="accent3"/>
          </a:effectRef>
          <a:fontRef idx="minor">
            <a:schemeClr val="dk1"/>
          </a:fontRef>
        </p:style>
        <p:txBody>
          <a:bodyPr wrap="none" rtlCol="0" anchor="t" anchorCtr="0"/>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latin typeface="HGPｺﾞｼｯｸM" panose="020B0600000000000000" pitchFamily="50" charset="-128"/>
              <a:ea typeface="HGPｺﾞｼｯｸM" panose="020B0600000000000000" pitchFamily="50" charset="-128"/>
            </a:endParaRPr>
          </a:p>
        </p:txBody>
      </p:sp>
      <p:cxnSp>
        <p:nvCxnSpPr>
          <p:cNvPr id="361" name="直線矢印コネクタ 360"/>
          <p:cNvCxnSpPr/>
          <p:nvPr/>
        </p:nvCxnSpPr>
        <p:spPr>
          <a:xfrm>
            <a:off x="1846307" y="5764559"/>
            <a:ext cx="508473" cy="0"/>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cxnSp>
        <p:nvCxnSpPr>
          <p:cNvPr id="362" name="直線矢印コネクタ 361"/>
          <p:cNvCxnSpPr/>
          <p:nvPr/>
        </p:nvCxnSpPr>
        <p:spPr>
          <a:xfrm flipH="1" flipV="1">
            <a:off x="3128699" y="5061166"/>
            <a:ext cx="6416" cy="505610"/>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cxnSp>
        <p:nvCxnSpPr>
          <p:cNvPr id="363" name="直線矢印コネクタ 362"/>
          <p:cNvCxnSpPr/>
          <p:nvPr/>
        </p:nvCxnSpPr>
        <p:spPr>
          <a:xfrm flipV="1">
            <a:off x="4673368" y="5061166"/>
            <a:ext cx="4812" cy="483305"/>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cxnSp>
        <p:nvCxnSpPr>
          <p:cNvPr id="364" name="直線矢印コネクタ 363"/>
          <p:cNvCxnSpPr/>
          <p:nvPr/>
        </p:nvCxnSpPr>
        <p:spPr>
          <a:xfrm flipH="1" flipV="1">
            <a:off x="4630570" y="4299775"/>
            <a:ext cx="4812" cy="270650"/>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cxnSp>
        <p:nvCxnSpPr>
          <p:cNvPr id="365" name="直線矢印コネクタ 364"/>
          <p:cNvCxnSpPr/>
          <p:nvPr/>
        </p:nvCxnSpPr>
        <p:spPr>
          <a:xfrm flipV="1">
            <a:off x="3090203" y="3522029"/>
            <a:ext cx="444313" cy="269162"/>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sp>
        <p:nvSpPr>
          <p:cNvPr id="366" name="テキスト ボックス 31"/>
          <p:cNvSpPr txBox="1"/>
          <p:nvPr/>
        </p:nvSpPr>
        <p:spPr>
          <a:xfrm>
            <a:off x="4569959" y="5026962"/>
            <a:ext cx="866137" cy="369332"/>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kumimoji="1" lang="ja-JP" altLang="en-US" sz="1800" dirty="0">
                <a:latin typeface="HGPｺﾞｼｯｸM" panose="020B0600000000000000" pitchFamily="50" charset="-128"/>
                <a:ea typeface="HGPｺﾞｼｯｸM" panose="020B0600000000000000" pitchFamily="50" charset="-128"/>
                <a:cs typeface="メイリオ" panose="020B0604030504040204" pitchFamily="50" charset="-128"/>
              </a:rPr>
              <a:t>帳票</a:t>
            </a:r>
          </a:p>
        </p:txBody>
      </p:sp>
      <p:sp>
        <p:nvSpPr>
          <p:cNvPr id="367" name="テキスト ボックス 33"/>
          <p:cNvSpPr txBox="1"/>
          <p:nvPr/>
        </p:nvSpPr>
        <p:spPr>
          <a:xfrm>
            <a:off x="4116859" y="2564904"/>
            <a:ext cx="1031205" cy="369332"/>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kumimoji="1" lang="ja-JP" altLang="en-US" sz="1800" b="0" dirty="0">
                <a:latin typeface="HGPｺﾞｼｯｸM" panose="020B0600000000000000" pitchFamily="50" charset="-128"/>
                <a:ea typeface="HGPｺﾞｼｯｸM" panose="020B0600000000000000" pitchFamily="50" charset="-128"/>
                <a:cs typeface="メイリオ" panose="020B0604030504040204" pitchFamily="50" charset="-128"/>
              </a:rPr>
              <a:t>サービス</a:t>
            </a:r>
          </a:p>
        </p:txBody>
      </p:sp>
      <p:sp>
        <p:nvSpPr>
          <p:cNvPr id="368" name="テキスト ボックス 34"/>
          <p:cNvSpPr txBox="1"/>
          <p:nvPr/>
        </p:nvSpPr>
        <p:spPr>
          <a:xfrm>
            <a:off x="2458821" y="2588137"/>
            <a:ext cx="1033059" cy="369332"/>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kumimoji="1" lang="ja-JP" altLang="en-US" sz="1800" b="0" dirty="0">
                <a:latin typeface="HGPｺﾞｼｯｸM" panose="020B0600000000000000" pitchFamily="50" charset="-128"/>
                <a:ea typeface="HGPｺﾞｼｯｸM" panose="020B0600000000000000" pitchFamily="50" charset="-128"/>
                <a:cs typeface="メイリオ" panose="020B0604030504040204" pitchFamily="50" charset="-128"/>
              </a:rPr>
              <a:t>商品</a:t>
            </a:r>
          </a:p>
        </p:txBody>
      </p:sp>
      <p:cxnSp>
        <p:nvCxnSpPr>
          <p:cNvPr id="369" name="直線矢印コネクタ 368"/>
          <p:cNvCxnSpPr/>
          <p:nvPr/>
        </p:nvCxnSpPr>
        <p:spPr>
          <a:xfrm flipH="1" flipV="1">
            <a:off x="3117472" y="4278956"/>
            <a:ext cx="11228" cy="284034"/>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cxnSp>
        <p:nvCxnSpPr>
          <p:cNvPr id="370" name="直線矢印コネクタ 369"/>
          <p:cNvCxnSpPr/>
          <p:nvPr/>
        </p:nvCxnSpPr>
        <p:spPr>
          <a:xfrm flipV="1">
            <a:off x="3151156" y="4192704"/>
            <a:ext cx="1206221" cy="313776"/>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cxnSp>
        <p:nvCxnSpPr>
          <p:cNvPr id="371" name="直線矢印コネクタ 370"/>
          <p:cNvCxnSpPr/>
          <p:nvPr/>
        </p:nvCxnSpPr>
        <p:spPr>
          <a:xfrm flipH="1" flipV="1">
            <a:off x="4272364" y="3522029"/>
            <a:ext cx="324011" cy="295931"/>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cxnSp>
        <p:nvCxnSpPr>
          <p:cNvPr id="372" name="直線矢印コネクタ 371"/>
          <p:cNvCxnSpPr/>
          <p:nvPr/>
        </p:nvCxnSpPr>
        <p:spPr>
          <a:xfrm flipV="1">
            <a:off x="3909856" y="2827558"/>
            <a:ext cx="0" cy="251318"/>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sp>
        <p:nvSpPr>
          <p:cNvPr id="373" name="角丸四角形 372"/>
          <p:cNvSpPr/>
          <p:nvPr/>
        </p:nvSpPr>
        <p:spPr>
          <a:xfrm>
            <a:off x="2362800" y="5486472"/>
            <a:ext cx="2637003" cy="517506"/>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nchorCtr="1"/>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r>
              <a:rPr kumimoji="1" lang="ja-JP" altLang="en-US" sz="1800" dirty="0">
                <a:latin typeface="HGPｺﾞｼｯｸM" panose="020B0600000000000000" pitchFamily="50" charset="-128"/>
                <a:ea typeface="HGPｺﾞｼｯｸM" panose="020B0600000000000000" pitchFamily="50" charset="-128"/>
                <a:cs typeface="メイリオ" panose="020B0604030504040204" pitchFamily="50" charset="-128"/>
              </a:rPr>
              <a:t>ビジネスロジック</a:t>
            </a:r>
          </a:p>
        </p:txBody>
      </p:sp>
      <p:sp>
        <p:nvSpPr>
          <p:cNvPr id="374" name="テキスト ボックス 29"/>
          <p:cNvSpPr txBox="1"/>
          <p:nvPr/>
        </p:nvSpPr>
        <p:spPr>
          <a:xfrm>
            <a:off x="3022226" y="5037371"/>
            <a:ext cx="973710" cy="369332"/>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kumimoji="1" lang="ja-JP" altLang="en-US" sz="1800" dirty="0">
                <a:latin typeface="HGPｺﾞｼｯｸM" panose="020B0600000000000000" pitchFamily="50" charset="-128"/>
                <a:ea typeface="HGPｺﾞｼｯｸM" panose="020B0600000000000000" pitchFamily="50" charset="-128"/>
                <a:cs typeface="メイリオ" panose="020B0604030504040204" pitchFamily="50" charset="-128"/>
              </a:rPr>
              <a:t>画面</a:t>
            </a:r>
          </a:p>
        </p:txBody>
      </p:sp>
      <p:sp>
        <p:nvSpPr>
          <p:cNvPr id="375" name="テキスト ボックス 31"/>
          <p:cNvSpPr txBox="1"/>
          <p:nvPr/>
        </p:nvSpPr>
        <p:spPr>
          <a:xfrm>
            <a:off x="971600" y="5890193"/>
            <a:ext cx="1001006" cy="275111"/>
          </a:xfrm>
          <a:prstGeom prst="rect">
            <a:avLst/>
          </a:prstGeom>
          <a:noFill/>
        </p:spPr>
        <p:txBody>
          <a:bodyPr wrap="square" rtlCol="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kumimoji="1" lang="ja-JP" altLang="en-US" sz="1800" dirty="0">
                <a:latin typeface="HGPｺﾞｼｯｸM" panose="020B0600000000000000" pitchFamily="50" charset="-128"/>
                <a:ea typeface="HGPｺﾞｼｯｸM" panose="020B0600000000000000" pitchFamily="50" charset="-128"/>
                <a:cs typeface="メイリオ" panose="020B0604030504040204" pitchFamily="50" charset="-128"/>
              </a:rPr>
              <a:t>データ</a:t>
            </a:r>
          </a:p>
        </p:txBody>
      </p:sp>
      <p:sp>
        <p:nvSpPr>
          <p:cNvPr id="376" name="テキスト ボックス 31"/>
          <p:cNvSpPr txBox="1"/>
          <p:nvPr/>
        </p:nvSpPr>
        <p:spPr>
          <a:xfrm>
            <a:off x="3923928" y="2915652"/>
            <a:ext cx="1610779" cy="369332"/>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kumimoji="1" lang="ja-JP" altLang="en-US" sz="1800" dirty="0">
                <a:latin typeface="HGPｺﾞｼｯｸM" panose="020B0600000000000000" pitchFamily="50" charset="-128"/>
                <a:ea typeface="HGPｺﾞｼｯｸM" panose="020B0600000000000000" pitchFamily="50" charset="-128"/>
                <a:cs typeface="メイリオ" panose="020B0604030504040204" pitchFamily="50" charset="-128"/>
              </a:rPr>
              <a:t>ビジネスフロー</a:t>
            </a:r>
          </a:p>
        </p:txBody>
      </p:sp>
      <p:sp>
        <p:nvSpPr>
          <p:cNvPr id="377" name="テキスト ボックス 31"/>
          <p:cNvSpPr txBox="1"/>
          <p:nvPr/>
        </p:nvSpPr>
        <p:spPr>
          <a:xfrm>
            <a:off x="822944" y="4252189"/>
            <a:ext cx="1444800" cy="369332"/>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kumimoji="1" lang="ja-JP" altLang="en-US" sz="1800">
                <a:latin typeface="HGPｺﾞｼｯｸM" panose="020B0600000000000000" pitchFamily="50" charset="-128"/>
                <a:ea typeface="HGPｺﾞｼｯｸM" panose="020B0600000000000000" pitchFamily="50" charset="-128"/>
                <a:cs typeface="メイリオ" panose="020B0604030504040204" pitchFamily="50" charset="-128"/>
              </a:rPr>
              <a:t>業務ルール</a:t>
            </a:r>
          </a:p>
        </p:txBody>
      </p:sp>
      <p:sp>
        <p:nvSpPr>
          <p:cNvPr id="378" name="円/楕円 377"/>
          <p:cNvSpPr/>
          <p:nvPr/>
        </p:nvSpPr>
        <p:spPr>
          <a:xfrm>
            <a:off x="751171" y="4852972"/>
            <a:ext cx="2138908" cy="374746"/>
          </a:xfrm>
          <a:prstGeom prst="ellipse">
            <a:avLst/>
          </a:prstGeom>
        </p:spPr>
        <p:style>
          <a:lnRef idx="0">
            <a:schemeClr val="accent6"/>
          </a:lnRef>
          <a:fillRef idx="3">
            <a:schemeClr val="accent6"/>
          </a:fillRef>
          <a:effectRef idx="3">
            <a:schemeClr val="accent6"/>
          </a:effectRef>
          <a:fontRef idx="minor">
            <a:schemeClr val="lt1"/>
          </a:fontRef>
        </p:style>
        <p:txBody>
          <a:bodyPr wrap="none" rtlCol="0" anchor="ctr" anchorCtr="1">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kumimoji="1" lang="ja-JP" altLang="en-US" sz="1800">
                <a:solidFill>
                  <a:sysClr val="windowText" lastClr="000000"/>
                </a:solidFill>
                <a:latin typeface="HGPｺﾞｼｯｸM" panose="020B0600000000000000" pitchFamily="50" charset="-128"/>
                <a:ea typeface="HGPｺﾞｼｯｸM" panose="020B0600000000000000" pitchFamily="50" charset="-128"/>
                <a:cs typeface="メイリオ" panose="020B0604030504040204" pitchFamily="50" charset="-128"/>
              </a:rPr>
              <a:t>システム要件領域</a:t>
            </a:r>
          </a:p>
        </p:txBody>
      </p:sp>
      <p:sp>
        <p:nvSpPr>
          <p:cNvPr id="379" name="円/楕円 378"/>
          <p:cNvSpPr/>
          <p:nvPr/>
        </p:nvSpPr>
        <p:spPr>
          <a:xfrm>
            <a:off x="760796" y="3371832"/>
            <a:ext cx="2138908" cy="374746"/>
          </a:xfrm>
          <a:prstGeom prst="ellipse">
            <a:avLst/>
          </a:prstGeom>
        </p:spPr>
        <p:style>
          <a:lnRef idx="0">
            <a:schemeClr val="accent6"/>
          </a:lnRef>
          <a:fillRef idx="3">
            <a:schemeClr val="accent6"/>
          </a:fillRef>
          <a:effectRef idx="3">
            <a:schemeClr val="accent6"/>
          </a:effectRef>
          <a:fontRef idx="minor">
            <a:schemeClr val="lt1"/>
          </a:fontRef>
        </p:style>
        <p:txBody>
          <a:bodyPr wrap="none" rtlCol="0" anchor="ctr" anchorCtr="1">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kumimoji="1" lang="ja-JP" altLang="en-US" sz="1800">
                <a:solidFill>
                  <a:sysClr val="windowText" lastClr="000000"/>
                </a:solidFill>
                <a:latin typeface="HGPｺﾞｼｯｸM" panose="020B0600000000000000" pitchFamily="50" charset="-128"/>
                <a:ea typeface="HGPｺﾞｼｯｸM" panose="020B0600000000000000" pitchFamily="50" charset="-128"/>
                <a:cs typeface="メイリオ" panose="020B0604030504040204" pitchFamily="50" charset="-128"/>
              </a:rPr>
              <a:t>業務要件領域</a:t>
            </a:r>
          </a:p>
        </p:txBody>
      </p:sp>
      <p:sp>
        <p:nvSpPr>
          <p:cNvPr id="380" name="円/楕円 379"/>
          <p:cNvSpPr/>
          <p:nvPr/>
        </p:nvSpPr>
        <p:spPr>
          <a:xfrm>
            <a:off x="770419" y="2042375"/>
            <a:ext cx="2138908" cy="374746"/>
          </a:xfrm>
          <a:prstGeom prst="ellipse">
            <a:avLst/>
          </a:prstGeom>
        </p:spPr>
        <p:style>
          <a:lnRef idx="0">
            <a:schemeClr val="accent6"/>
          </a:lnRef>
          <a:fillRef idx="3">
            <a:schemeClr val="accent6"/>
          </a:fillRef>
          <a:effectRef idx="3">
            <a:schemeClr val="accent6"/>
          </a:effectRef>
          <a:fontRef idx="minor">
            <a:schemeClr val="lt1"/>
          </a:fontRef>
        </p:style>
        <p:txBody>
          <a:bodyPr wrap="none" rtlCol="0" anchor="ctr" anchorCtr="1">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kumimoji="1" lang="ja-JP" altLang="en-US" sz="1800" dirty="0">
                <a:solidFill>
                  <a:sysClr val="windowText" lastClr="000000"/>
                </a:solidFill>
                <a:latin typeface="HGPｺﾞｼｯｸM" panose="020B0600000000000000" pitchFamily="50" charset="-128"/>
                <a:ea typeface="HGPｺﾞｼｯｸM" panose="020B0600000000000000" pitchFamily="50" charset="-128"/>
                <a:cs typeface="メイリオ" panose="020B0604030504040204" pitchFamily="50" charset="-128"/>
              </a:rPr>
              <a:t>ビジネス要件領域</a:t>
            </a:r>
          </a:p>
        </p:txBody>
      </p:sp>
      <p:pic>
        <p:nvPicPr>
          <p:cNvPr id="386" name="図 38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6498" y="2195546"/>
            <a:ext cx="503661" cy="468433"/>
          </a:xfrm>
          <a:prstGeom prst="rect">
            <a:avLst/>
          </a:prstGeom>
        </p:spPr>
      </p:pic>
      <p:pic>
        <p:nvPicPr>
          <p:cNvPr id="387" name="図 38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99275" y="2195546"/>
            <a:ext cx="516493" cy="480329"/>
          </a:xfrm>
          <a:prstGeom prst="rect">
            <a:avLst/>
          </a:prstGeom>
        </p:spPr>
      </p:pic>
      <p:pic>
        <p:nvPicPr>
          <p:cNvPr id="388" name="図 38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86248" y="4568938"/>
            <a:ext cx="500453" cy="462484"/>
          </a:xfrm>
          <a:prstGeom prst="rect">
            <a:avLst/>
          </a:prstGeom>
        </p:spPr>
      </p:pic>
      <p:pic>
        <p:nvPicPr>
          <p:cNvPr id="389" name="図 38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8247" y="5374941"/>
            <a:ext cx="461957" cy="428281"/>
          </a:xfrm>
          <a:prstGeom prst="rect">
            <a:avLst/>
          </a:prstGeom>
        </p:spPr>
      </p:pic>
      <p:pic>
        <p:nvPicPr>
          <p:cNvPr id="390" name="図 38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46086" y="3817959"/>
            <a:ext cx="487620" cy="452074"/>
          </a:xfrm>
          <a:prstGeom prst="rect">
            <a:avLst/>
          </a:prstGeom>
        </p:spPr>
      </p:pic>
      <p:cxnSp>
        <p:nvCxnSpPr>
          <p:cNvPr id="391" name="直線矢印コネクタ 390"/>
          <p:cNvCxnSpPr/>
          <p:nvPr/>
        </p:nvCxnSpPr>
        <p:spPr>
          <a:xfrm flipV="1">
            <a:off x="1935311" y="4046971"/>
            <a:ext cx="867773" cy="0"/>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pic>
        <p:nvPicPr>
          <p:cNvPr id="392" name="図 39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5640" y="4568938"/>
            <a:ext cx="521306" cy="483304"/>
          </a:xfrm>
          <a:prstGeom prst="rect">
            <a:avLst/>
          </a:prstGeom>
        </p:spPr>
      </p:pic>
      <p:grpSp>
        <p:nvGrpSpPr>
          <p:cNvPr id="393" name="グループ化 392"/>
          <p:cNvGrpSpPr>
            <a:grpSpLocks noChangeAspect="1"/>
          </p:cNvGrpSpPr>
          <p:nvPr/>
        </p:nvGrpSpPr>
        <p:grpSpPr>
          <a:xfrm>
            <a:off x="1178567" y="5354864"/>
            <a:ext cx="650589" cy="594834"/>
            <a:chOff x="3390901" y="5879306"/>
            <a:chExt cx="804862" cy="793750"/>
          </a:xfrm>
        </p:grpSpPr>
        <p:cxnSp>
          <p:nvCxnSpPr>
            <p:cNvPr id="436" name="直線コネクタ 435"/>
            <p:cNvCxnSpPr>
              <a:stCxn id="439" idx="2"/>
              <a:endCxn id="441" idx="0"/>
            </p:cNvCxnSpPr>
            <p:nvPr/>
          </p:nvCxnSpPr>
          <p:spPr>
            <a:xfrm>
              <a:off x="4025376" y="6215641"/>
              <a:ext cx="2241" cy="121080"/>
            </a:xfrm>
            <a:prstGeom prst="line">
              <a:avLst/>
            </a:prstGeom>
          </p:spPr>
          <p:style>
            <a:lnRef idx="1">
              <a:schemeClr val="accent1"/>
            </a:lnRef>
            <a:fillRef idx="0">
              <a:schemeClr val="accent1"/>
            </a:fillRef>
            <a:effectRef idx="0">
              <a:schemeClr val="accent1"/>
            </a:effectRef>
            <a:fontRef idx="minor">
              <a:schemeClr val="tx1"/>
            </a:fontRef>
          </p:style>
        </p:cxnSp>
        <p:cxnSp>
          <p:nvCxnSpPr>
            <p:cNvPr id="437" name="直線コネクタ 436"/>
            <p:cNvCxnSpPr>
              <a:stCxn id="438" idx="2"/>
              <a:endCxn id="440" idx="0"/>
            </p:cNvCxnSpPr>
            <p:nvPr/>
          </p:nvCxnSpPr>
          <p:spPr>
            <a:xfrm>
              <a:off x="3559048" y="6215641"/>
              <a:ext cx="2242" cy="121080"/>
            </a:xfrm>
            <a:prstGeom prst="line">
              <a:avLst/>
            </a:prstGeom>
          </p:spPr>
          <p:style>
            <a:lnRef idx="1">
              <a:schemeClr val="accent1"/>
            </a:lnRef>
            <a:fillRef idx="0">
              <a:schemeClr val="accent1"/>
            </a:fillRef>
            <a:effectRef idx="0">
              <a:schemeClr val="accent1"/>
            </a:effectRef>
            <a:fontRef idx="minor">
              <a:schemeClr val="tx1"/>
            </a:fontRef>
          </p:style>
        </p:cxnSp>
        <p:pic>
          <p:nvPicPr>
            <p:cNvPr id="438" name="図 43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390901" y="5879306"/>
              <a:ext cx="336294" cy="336335"/>
            </a:xfrm>
            <a:prstGeom prst="rect">
              <a:avLst/>
            </a:prstGeom>
          </p:spPr>
        </p:pic>
        <p:pic>
          <p:nvPicPr>
            <p:cNvPr id="439" name="図 43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57228" y="5879306"/>
              <a:ext cx="336294" cy="336335"/>
            </a:xfrm>
            <a:prstGeom prst="rect">
              <a:avLst/>
            </a:prstGeom>
          </p:spPr>
        </p:pic>
        <p:pic>
          <p:nvPicPr>
            <p:cNvPr id="440" name="図 43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393143" y="6336721"/>
              <a:ext cx="336294" cy="336335"/>
            </a:xfrm>
            <a:prstGeom prst="rect">
              <a:avLst/>
            </a:prstGeom>
          </p:spPr>
        </p:pic>
        <p:pic>
          <p:nvPicPr>
            <p:cNvPr id="441" name="図 44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59469" y="6336721"/>
              <a:ext cx="336294" cy="336335"/>
            </a:xfrm>
            <a:prstGeom prst="rect">
              <a:avLst/>
            </a:prstGeom>
          </p:spPr>
        </p:pic>
        <p:cxnSp>
          <p:nvCxnSpPr>
            <p:cNvPr id="442" name="直線コネクタ 441"/>
            <p:cNvCxnSpPr>
              <a:stCxn id="438" idx="2"/>
              <a:endCxn id="441" idx="0"/>
            </p:cNvCxnSpPr>
            <p:nvPr/>
          </p:nvCxnSpPr>
          <p:spPr>
            <a:xfrm>
              <a:off x="3559048" y="6215641"/>
              <a:ext cx="468568" cy="121080"/>
            </a:xfrm>
            <a:prstGeom prst="line">
              <a:avLst/>
            </a:prstGeom>
          </p:spPr>
          <p:style>
            <a:lnRef idx="1">
              <a:schemeClr val="accent1"/>
            </a:lnRef>
            <a:fillRef idx="0">
              <a:schemeClr val="accent1"/>
            </a:fillRef>
            <a:effectRef idx="0">
              <a:schemeClr val="accent1"/>
            </a:effectRef>
            <a:fontRef idx="minor">
              <a:schemeClr val="tx1"/>
            </a:fontRef>
          </p:style>
        </p:cxnSp>
        <p:cxnSp>
          <p:nvCxnSpPr>
            <p:cNvPr id="443" name="直線コネクタ 442"/>
            <p:cNvCxnSpPr>
              <a:stCxn id="440" idx="3"/>
              <a:endCxn id="441" idx="1"/>
            </p:cNvCxnSpPr>
            <p:nvPr/>
          </p:nvCxnSpPr>
          <p:spPr>
            <a:xfrm>
              <a:off x="3729437" y="6504889"/>
              <a:ext cx="13003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94" name="グループ化 393"/>
          <p:cNvGrpSpPr/>
          <p:nvPr/>
        </p:nvGrpSpPr>
        <p:grpSpPr>
          <a:xfrm>
            <a:off x="2750954" y="3813498"/>
            <a:ext cx="733035" cy="438691"/>
            <a:chOff x="4820444" y="4233862"/>
            <a:chExt cx="725487" cy="468313"/>
          </a:xfrm>
        </p:grpSpPr>
        <p:sp>
          <p:nvSpPr>
            <p:cNvPr id="423" name="正方形/長方形 422"/>
            <p:cNvSpPr/>
            <p:nvPr/>
          </p:nvSpPr>
          <p:spPr>
            <a:xfrm>
              <a:off x="5066750" y="4233862"/>
              <a:ext cx="197048" cy="129967"/>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24" name="正方形/長方形 423"/>
            <p:cNvSpPr/>
            <p:nvPr/>
          </p:nvSpPr>
          <p:spPr>
            <a:xfrm>
              <a:off x="4883136" y="4431046"/>
              <a:ext cx="197048" cy="129967"/>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25" name="正方形/長方形 424"/>
            <p:cNvSpPr/>
            <p:nvPr/>
          </p:nvSpPr>
          <p:spPr>
            <a:xfrm>
              <a:off x="4820444" y="4625991"/>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26" name="正方形/長方形 425"/>
            <p:cNvSpPr/>
            <p:nvPr/>
          </p:nvSpPr>
          <p:spPr>
            <a:xfrm>
              <a:off x="5261554" y="4440011"/>
              <a:ext cx="197048" cy="129967"/>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cxnSp>
          <p:nvCxnSpPr>
            <p:cNvPr id="427" name="直線コネクタ 426"/>
            <p:cNvCxnSpPr>
              <a:stCxn id="423" idx="2"/>
              <a:endCxn id="424" idx="0"/>
            </p:cNvCxnSpPr>
            <p:nvPr/>
          </p:nvCxnSpPr>
          <p:spPr>
            <a:xfrm flipH="1">
              <a:off x="4981660" y="4363829"/>
              <a:ext cx="183614" cy="6721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8" name="直線コネクタ 427"/>
            <p:cNvCxnSpPr>
              <a:stCxn id="423" idx="2"/>
              <a:endCxn id="426" idx="0"/>
            </p:cNvCxnSpPr>
            <p:nvPr/>
          </p:nvCxnSpPr>
          <p:spPr>
            <a:xfrm>
              <a:off x="5165274" y="4363829"/>
              <a:ext cx="194804" cy="7618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29" name="正方形/長方形 428"/>
            <p:cNvSpPr/>
            <p:nvPr/>
          </p:nvSpPr>
          <p:spPr>
            <a:xfrm>
              <a:off x="5006294" y="4625991"/>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30" name="正方形/長方形 429"/>
            <p:cNvSpPr/>
            <p:nvPr/>
          </p:nvSpPr>
          <p:spPr>
            <a:xfrm>
              <a:off x="5203339" y="4625991"/>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31" name="正方形/長方形 430"/>
            <p:cNvSpPr/>
            <p:nvPr/>
          </p:nvSpPr>
          <p:spPr>
            <a:xfrm>
              <a:off x="5389189" y="4625991"/>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cxnSp>
          <p:nvCxnSpPr>
            <p:cNvPr id="432" name="直線コネクタ 431"/>
            <p:cNvCxnSpPr>
              <a:stCxn id="424" idx="2"/>
              <a:endCxn id="425" idx="0"/>
            </p:cNvCxnSpPr>
            <p:nvPr/>
          </p:nvCxnSpPr>
          <p:spPr>
            <a:xfrm flipH="1">
              <a:off x="4898815" y="4561014"/>
              <a:ext cx="82845" cy="6497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3" name="直線コネクタ 432"/>
            <p:cNvCxnSpPr>
              <a:stCxn id="424" idx="2"/>
              <a:endCxn id="429" idx="0"/>
            </p:cNvCxnSpPr>
            <p:nvPr/>
          </p:nvCxnSpPr>
          <p:spPr>
            <a:xfrm>
              <a:off x="4981660" y="4561014"/>
              <a:ext cx="103005" cy="6497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4" name="直線コネクタ 433"/>
            <p:cNvCxnSpPr>
              <a:stCxn id="426" idx="2"/>
              <a:endCxn id="430" idx="0"/>
            </p:cNvCxnSpPr>
            <p:nvPr/>
          </p:nvCxnSpPr>
          <p:spPr>
            <a:xfrm flipH="1">
              <a:off x="5281710" y="4569978"/>
              <a:ext cx="78368" cy="5601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5" name="直線コネクタ 434"/>
            <p:cNvCxnSpPr>
              <a:stCxn id="426" idx="2"/>
              <a:endCxn id="431" idx="0"/>
            </p:cNvCxnSpPr>
            <p:nvPr/>
          </p:nvCxnSpPr>
          <p:spPr>
            <a:xfrm>
              <a:off x="5360078" y="4569978"/>
              <a:ext cx="107482" cy="5601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95" name="グループ化 394"/>
          <p:cNvGrpSpPr/>
          <p:nvPr/>
        </p:nvGrpSpPr>
        <p:grpSpPr>
          <a:xfrm>
            <a:off x="3543335" y="3135189"/>
            <a:ext cx="733035" cy="438691"/>
            <a:chOff x="5604669" y="3509754"/>
            <a:chExt cx="725487" cy="468313"/>
          </a:xfrm>
        </p:grpSpPr>
        <p:sp>
          <p:nvSpPr>
            <p:cNvPr id="410" name="正方形/長方形 409"/>
            <p:cNvSpPr/>
            <p:nvPr/>
          </p:nvSpPr>
          <p:spPr>
            <a:xfrm>
              <a:off x="5850975" y="3509754"/>
              <a:ext cx="197048" cy="129967"/>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11" name="正方形/長方形 410"/>
            <p:cNvSpPr/>
            <p:nvPr/>
          </p:nvSpPr>
          <p:spPr>
            <a:xfrm>
              <a:off x="5667361" y="3706938"/>
              <a:ext cx="197048" cy="129967"/>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12" name="正方形/長方形 411"/>
            <p:cNvSpPr/>
            <p:nvPr/>
          </p:nvSpPr>
          <p:spPr>
            <a:xfrm>
              <a:off x="5604669" y="3901883"/>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13" name="正方形/長方形 412"/>
            <p:cNvSpPr/>
            <p:nvPr/>
          </p:nvSpPr>
          <p:spPr>
            <a:xfrm>
              <a:off x="6045779" y="3715903"/>
              <a:ext cx="197048" cy="129967"/>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cxnSp>
          <p:nvCxnSpPr>
            <p:cNvPr id="414" name="直線コネクタ 413"/>
            <p:cNvCxnSpPr>
              <a:stCxn id="410" idx="2"/>
              <a:endCxn id="411" idx="0"/>
            </p:cNvCxnSpPr>
            <p:nvPr/>
          </p:nvCxnSpPr>
          <p:spPr>
            <a:xfrm flipH="1">
              <a:off x="5765885" y="3639721"/>
              <a:ext cx="183614" cy="6721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5" name="直線コネクタ 414"/>
            <p:cNvCxnSpPr>
              <a:stCxn id="410" idx="2"/>
              <a:endCxn id="413" idx="0"/>
            </p:cNvCxnSpPr>
            <p:nvPr/>
          </p:nvCxnSpPr>
          <p:spPr>
            <a:xfrm>
              <a:off x="5949499" y="3639721"/>
              <a:ext cx="194804" cy="7618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16" name="正方形/長方形 415"/>
            <p:cNvSpPr/>
            <p:nvPr/>
          </p:nvSpPr>
          <p:spPr>
            <a:xfrm>
              <a:off x="5790519" y="3901883"/>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17" name="正方形/長方形 416"/>
            <p:cNvSpPr/>
            <p:nvPr/>
          </p:nvSpPr>
          <p:spPr>
            <a:xfrm>
              <a:off x="5987564" y="3901883"/>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18" name="正方形/長方形 417"/>
            <p:cNvSpPr/>
            <p:nvPr/>
          </p:nvSpPr>
          <p:spPr>
            <a:xfrm>
              <a:off x="6173414" y="3901883"/>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cxnSp>
          <p:nvCxnSpPr>
            <p:cNvPr id="419" name="直線コネクタ 418"/>
            <p:cNvCxnSpPr>
              <a:stCxn id="411" idx="2"/>
              <a:endCxn id="412" idx="0"/>
            </p:cNvCxnSpPr>
            <p:nvPr/>
          </p:nvCxnSpPr>
          <p:spPr>
            <a:xfrm flipH="1">
              <a:off x="5683040" y="3836906"/>
              <a:ext cx="82845" cy="6497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0" name="直線コネクタ 419"/>
            <p:cNvCxnSpPr>
              <a:stCxn id="411" idx="2"/>
              <a:endCxn id="416" idx="0"/>
            </p:cNvCxnSpPr>
            <p:nvPr/>
          </p:nvCxnSpPr>
          <p:spPr>
            <a:xfrm>
              <a:off x="5765885" y="3836906"/>
              <a:ext cx="103005" cy="6497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1" name="直線コネクタ 420"/>
            <p:cNvCxnSpPr>
              <a:stCxn id="413" idx="2"/>
              <a:endCxn id="417" idx="0"/>
            </p:cNvCxnSpPr>
            <p:nvPr/>
          </p:nvCxnSpPr>
          <p:spPr>
            <a:xfrm flipH="1">
              <a:off x="6065935" y="3845870"/>
              <a:ext cx="78368" cy="5601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2" name="直線コネクタ 421"/>
            <p:cNvCxnSpPr>
              <a:stCxn id="413" idx="2"/>
              <a:endCxn id="418" idx="0"/>
            </p:cNvCxnSpPr>
            <p:nvPr/>
          </p:nvCxnSpPr>
          <p:spPr>
            <a:xfrm>
              <a:off x="6144303" y="3845870"/>
              <a:ext cx="107482" cy="5601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96" name="グループ化 395"/>
          <p:cNvGrpSpPr/>
          <p:nvPr/>
        </p:nvGrpSpPr>
        <p:grpSpPr>
          <a:xfrm>
            <a:off x="4246097" y="3848131"/>
            <a:ext cx="733035" cy="438691"/>
            <a:chOff x="6300192" y="4270837"/>
            <a:chExt cx="725487" cy="468313"/>
          </a:xfrm>
        </p:grpSpPr>
        <p:sp>
          <p:nvSpPr>
            <p:cNvPr id="397" name="正方形/長方形 396"/>
            <p:cNvSpPr/>
            <p:nvPr/>
          </p:nvSpPr>
          <p:spPr>
            <a:xfrm>
              <a:off x="6546498" y="4270837"/>
              <a:ext cx="197048" cy="129967"/>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398" name="正方形/長方形 397"/>
            <p:cNvSpPr/>
            <p:nvPr/>
          </p:nvSpPr>
          <p:spPr>
            <a:xfrm>
              <a:off x="6362884" y="4468021"/>
              <a:ext cx="197048" cy="129967"/>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399" name="正方形/長方形 398"/>
            <p:cNvSpPr/>
            <p:nvPr/>
          </p:nvSpPr>
          <p:spPr>
            <a:xfrm>
              <a:off x="6300192" y="4662966"/>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00" name="正方形/長方形 399"/>
            <p:cNvSpPr/>
            <p:nvPr/>
          </p:nvSpPr>
          <p:spPr>
            <a:xfrm>
              <a:off x="6741302" y="4476986"/>
              <a:ext cx="197048" cy="129967"/>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cxnSp>
          <p:nvCxnSpPr>
            <p:cNvPr id="401" name="直線コネクタ 400"/>
            <p:cNvCxnSpPr>
              <a:stCxn id="397" idx="2"/>
              <a:endCxn id="398" idx="0"/>
            </p:cNvCxnSpPr>
            <p:nvPr/>
          </p:nvCxnSpPr>
          <p:spPr>
            <a:xfrm flipH="1">
              <a:off x="6461408" y="4400804"/>
              <a:ext cx="183614" cy="6721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2" name="直線コネクタ 401"/>
            <p:cNvCxnSpPr>
              <a:stCxn id="397" idx="2"/>
              <a:endCxn id="400" idx="0"/>
            </p:cNvCxnSpPr>
            <p:nvPr/>
          </p:nvCxnSpPr>
          <p:spPr>
            <a:xfrm>
              <a:off x="6645022" y="4400804"/>
              <a:ext cx="194804" cy="7618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03" name="正方形/長方形 402"/>
            <p:cNvSpPr/>
            <p:nvPr/>
          </p:nvSpPr>
          <p:spPr>
            <a:xfrm>
              <a:off x="6486042" y="4662966"/>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04" name="正方形/長方形 403"/>
            <p:cNvSpPr/>
            <p:nvPr/>
          </p:nvSpPr>
          <p:spPr>
            <a:xfrm>
              <a:off x="6683087" y="4662966"/>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05" name="正方形/長方形 404"/>
            <p:cNvSpPr/>
            <p:nvPr/>
          </p:nvSpPr>
          <p:spPr>
            <a:xfrm>
              <a:off x="6868937" y="4662966"/>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cxnSp>
          <p:nvCxnSpPr>
            <p:cNvPr id="406" name="直線コネクタ 405"/>
            <p:cNvCxnSpPr>
              <a:stCxn id="398" idx="2"/>
              <a:endCxn id="399" idx="0"/>
            </p:cNvCxnSpPr>
            <p:nvPr/>
          </p:nvCxnSpPr>
          <p:spPr>
            <a:xfrm flipH="1">
              <a:off x="6378563" y="4597989"/>
              <a:ext cx="82845" cy="6497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7" name="直線コネクタ 406"/>
            <p:cNvCxnSpPr>
              <a:stCxn id="398" idx="2"/>
              <a:endCxn id="403" idx="0"/>
            </p:cNvCxnSpPr>
            <p:nvPr/>
          </p:nvCxnSpPr>
          <p:spPr>
            <a:xfrm>
              <a:off x="6461408" y="4597989"/>
              <a:ext cx="103005" cy="6497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8" name="直線コネクタ 407"/>
            <p:cNvCxnSpPr>
              <a:stCxn id="400" idx="2"/>
              <a:endCxn id="404" idx="0"/>
            </p:cNvCxnSpPr>
            <p:nvPr/>
          </p:nvCxnSpPr>
          <p:spPr>
            <a:xfrm flipH="1">
              <a:off x="6761458" y="4606953"/>
              <a:ext cx="78368" cy="5601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9" name="直線コネクタ 408"/>
            <p:cNvCxnSpPr>
              <a:stCxn id="400" idx="2"/>
              <a:endCxn id="405" idx="0"/>
            </p:cNvCxnSpPr>
            <p:nvPr/>
          </p:nvCxnSpPr>
          <p:spPr>
            <a:xfrm>
              <a:off x="6839826" y="4606953"/>
              <a:ext cx="107482" cy="5601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461" name="テキスト ボックス 31"/>
          <p:cNvSpPr txBox="1"/>
          <p:nvPr/>
        </p:nvSpPr>
        <p:spPr>
          <a:xfrm>
            <a:off x="2094601" y="1628800"/>
            <a:ext cx="1898837" cy="369332"/>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altLang="ja-JP" sz="18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&lt;</a:t>
            </a:r>
            <a:r>
              <a:rPr lang="ja-JP" altLang="en-US" sz="18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各領域の範囲</a:t>
            </a:r>
            <a:r>
              <a:rPr lang="en-US" altLang="ja-JP" sz="18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&gt;</a:t>
            </a:r>
          </a:p>
        </p:txBody>
      </p:sp>
      <p:sp>
        <p:nvSpPr>
          <p:cNvPr id="98" name="テキスト ボックス 97"/>
          <p:cNvSpPr txBox="1"/>
          <p:nvPr/>
        </p:nvSpPr>
        <p:spPr>
          <a:xfrm>
            <a:off x="691952" y="1196752"/>
            <a:ext cx="8208912" cy="369332"/>
          </a:xfrm>
          <a:prstGeom prst="rect">
            <a:avLst/>
          </a:prstGeom>
          <a:noFill/>
        </p:spPr>
        <p:txBody>
          <a:bodyPr wrap="square" rtlCol="0">
            <a:spAutoFit/>
          </a:bodyPr>
          <a:lstStyle/>
          <a:p>
            <a:pPr marL="285750" indent="-285750">
              <a:buFont typeface="Wingdings" panose="05000000000000000000" pitchFamily="2" charset="2"/>
              <a:buChar char="n"/>
            </a:pPr>
            <a:r>
              <a:rPr lang="ja-JP" altLang="en-US" dirty="0">
                <a:latin typeface="HGPｺﾞｼｯｸM" panose="020B0600000000000000" pitchFamily="50" charset="-128"/>
                <a:ea typeface="HGPｺﾞｼｯｸM" panose="020B0600000000000000" pitchFamily="50" charset="-128"/>
              </a:rPr>
              <a:t>ビジネス要件、業務要件、システム要件にトレーサビリティを持たせる。</a:t>
            </a:r>
            <a:endParaRPr lang="en-US" altLang="ja-JP" dirty="0">
              <a:latin typeface="HGPｺﾞｼｯｸM" panose="020B0600000000000000" pitchFamily="50" charset="-128"/>
              <a:ea typeface="HGPｺﾞｼｯｸM" panose="020B0600000000000000" pitchFamily="50" charset="-128"/>
            </a:endParaRPr>
          </a:p>
        </p:txBody>
      </p:sp>
      <p:sp>
        <p:nvSpPr>
          <p:cNvPr id="99" name="角丸四角形 98"/>
          <p:cNvSpPr/>
          <p:nvPr/>
        </p:nvSpPr>
        <p:spPr>
          <a:xfrm>
            <a:off x="797235" y="6257212"/>
            <a:ext cx="750429" cy="340140"/>
          </a:xfrm>
          <a:prstGeom prst="roundRect">
            <a:avLst/>
          </a:prstGeom>
          <a:gradFill>
            <a:gsLst>
              <a:gs pos="0">
                <a:schemeClr val="accent6">
                  <a:lumMod val="20000"/>
                  <a:lumOff val="80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ja-JP" altLang="en-US" sz="1800" dirty="0">
                <a:solidFill>
                  <a:schemeClr val="tx1"/>
                </a:solidFill>
                <a:latin typeface="HGPｺﾞｼｯｸM" panose="020B0600000000000000" pitchFamily="50" charset="-128"/>
                <a:ea typeface="HGPｺﾞｼｯｸM" panose="020B0600000000000000" pitchFamily="50" charset="-128"/>
                <a:cs typeface="メイリオ" panose="020B0604030504040204" pitchFamily="50" charset="-128"/>
              </a:rPr>
              <a:t>性能</a:t>
            </a:r>
          </a:p>
        </p:txBody>
      </p:sp>
      <p:sp>
        <p:nvSpPr>
          <p:cNvPr id="100" name="角丸四角形 99"/>
          <p:cNvSpPr/>
          <p:nvPr/>
        </p:nvSpPr>
        <p:spPr>
          <a:xfrm>
            <a:off x="1577279" y="6257212"/>
            <a:ext cx="1361246" cy="340140"/>
          </a:xfrm>
          <a:prstGeom prst="roundRect">
            <a:avLst/>
          </a:prstGeom>
          <a:gradFill>
            <a:gsLst>
              <a:gs pos="0">
                <a:schemeClr val="accent6">
                  <a:lumMod val="20000"/>
                  <a:lumOff val="80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ja-JP" altLang="en-US" sz="1800" dirty="0">
                <a:solidFill>
                  <a:schemeClr val="tx1"/>
                </a:solidFill>
                <a:latin typeface="HGPｺﾞｼｯｸM" panose="020B0600000000000000" pitchFamily="50" charset="-128"/>
                <a:ea typeface="HGPｺﾞｼｯｸM" panose="020B0600000000000000" pitchFamily="50" charset="-128"/>
                <a:cs typeface="メイリオ" panose="020B0604030504040204" pitchFamily="50" charset="-128"/>
              </a:rPr>
              <a:t>セキュリティ</a:t>
            </a:r>
          </a:p>
        </p:txBody>
      </p:sp>
      <p:sp>
        <p:nvSpPr>
          <p:cNvPr id="101" name="角丸四角形 100"/>
          <p:cNvSpPr/>
          <p:nvPr/>
        </p:nvSpPr>
        <p:spPr>
          <a:xfrm>
            <a:off x="2990951" y="6257212"/>
            <a:ext cx="729140" cy="340140"/>
          </a:xfrm>
          <a:prstGeom prst="roundRect">
            <a:avLst/>
          </a:prstGeom>
          <a:gradFill>
            <a:gsLst>
              <a:gs pos="0">
                <a:schemeClr val="accent6">
                  <a:lumMod val="20000"/>
                  <a:lumOff val="80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ja-JP" altLang="en-US" sz="1800" dirty="0">
                <a:solidFill>
                  <a:schemeClr val="tx1"/>
                </a:solidFill>
                <a:latin typeface="HGPｺﾞｼｯｸM" panose="020B0600000000000000" pitchFamily="50" charset="-128"/>
                <a:ea typeface="HGPｺﾞｼｯｸM" panose="020B0600000000000000" pitchFamily="50" charset="-128"/>
                <a:cs typeface="メイリオ" panose="020B0604030504040204" pitchFamily="50" charset="-128"/>
              </a:rPr>
              <a:t>運用</a:t>
            </a:r>
          </a:p>
        </p:txBody>
      </p:sp>
      <p:sp>
        <p:nvSpPr>
          <p:cNvPr id="102" name="角丸四角形 101"/>
          <p:cNvSpPr/>
          <p:nvPr/>
        </p:nvSpPr>
        <p:spPr>
          <a:xfrm>
            <a:off x="3746716" y="6257212"/>
            <a:ext cx="1221321" cy="340140"/>
          </a:xfrm>
          <a:prstGeom prst="roundRect">
            <a:avLst/>
          </a:prstGeom>
          <a:gradFill>
            <a:gsLst>
              <a:gs pos="0">
                <a:schemeClr val="accent6">
                  <a:lumMod val="20000"/>
                  <a:lumOff val="80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ja-JP" altLang="en-US" sz="1800">
                <a:solidFill>
                  <a:schemeClr val="tx1"/>
                </a:solidFill>
                <a:latin typeface="HGPｺﾞｼｯｸM" panose="020B0600000000000000" pitchFamily="50" charset="-128"/>
                <a:ea typeface="HGPｺﾞｼｯｸM" panose="020B0600000000000000" pitchFamily="50" charset="-128"/>
                <a:cs typeface="メイリオ" panose="020B0604030504040204" pitchFamily="50" charset="-128"/>
              </a:rPr>
              <a:t>災害対策</a:t>
            </a:r>
          </a:p>
        </p:txBody>
      </p:sp>
      <p:sp>
        <p:nvSpPr>
          <p:cNvPr id="103" name="角丸四角形 102"/>
          <p:cNvSpPr/>
          <p:nvPr/>
        </p:nvSpPr>
        <p:spPr>
          <a:xfrm>
            <a:off x="5006522" y="6257212"/>
            <a:ext cx="539406" cy="340140"/>
          </a:xfrm>
          <a:prstGeom prst="roundRect">
            <a:avLst/>
          </a:prstGeom>
          <a:gradFill>
            <a:gsLst>
              <a:gs pos="0">
                <a:schemeClr val="accent6">
                  <a:lumMod val="20000"/>
                  <a:lumOff val="80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en-US" altLang="ja-JP" sz="1800" dirty="0" err="1">
                <a:solidFill>
                  <a:schemeClr val="tx1"/>
                </a:solidFill>
                <a:latin typeface="HGPｺﾞｼｯｸM" panose="020B0600000000000000" pitchFamily="50" charset="-128"/>
                <a:ea typeface="HGPｺﾞｼｯｸM" panose="020B0600000000000000" pitchFamily="50" charset="-128"/>
                <a:cs typeface="メイリオ" panose="020B0604030504040204" pitchFamily="50" charset="-128"/>
              </a:rPr>
              <a:t>etc</a:t>
            </a:r>
            <a:endParaRPr kumimoji="1" lang="ja-JP" altLang="en-US" sz="1800" dirty="0">
              <a:solidFill>
                <a:schemeClr val="tx1"/>
              </a:solidFill>
              <a:latin typeface="HGPｺﾞｼｯｸM" panose="020B0600000000000000" pitchFamily="50" charset="-128"/>
              <a:ea typeface="HGPｺﾞｼｯｸM" panose="020B0600000000000000" pitchFamily="50" charset="-128"/>
              <a:cs typeface="メイリオ" panose="020B0604030504040204" pitchFamily="50" charset="-128"/>
            </a:endParaRPr>
          </a:p>
        </p:txBody>
      </p:sp>
    </p:spTree>
    <p:extLst>
      <p:ext uri="{BB962C8B-B14F-4D97-AF65-F5344CB8AC3E}">
        <p14:creationId xmlns:p14="http://schemas.microsoft.com/office/powerpoint/2010/main" val="21507777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9594" y="1904407"/>
            <a:ext cx="8881110" cy="45605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29</a:t>
            </a:fld>
            <a:endParaRPr lang="ja-JP" altLang="en-US" dirty="0"/>
          </a:p>
        </p:txBody>
      </p:sp>
      <p:sp>
        <p:nvSpPr>
          <p:cNvPr id="3" name="テキスト プレースホルダー 2"/>
          <p:cNvSpPr>
            <a:spLocks noGrp="1"/>
          </p:cNvSpPr>
          <p:nvPr>
            <p:ph type="body" sz="quarter" idx="13"/>
          </p:nvPr>
        </p:nvSpPr>
        <p:spPr/>
        <p:txBody>
          <a:bodyPr/>
          <a:lstStyle/>
          <a:p>
            <a:r>
              <a:rPr lang="ja-JP" altLang="en-US" dirty="0">
                <a:latin typeface="HGPｺﾞｼｯｸM" panose="020B0600000000000000" pitchFamily="50" charset="-128"/>
                <a:ea typeface="HGPｺﾞｼｯｸM" panose="020B0600000000000000" pitchFamily="50" charset="-128"/>
              </a:rPr>
              <a:t>要件のスコープ③</a:t>
            </a:r>
          </a:p>
        </p:txBody>
      </p:sp>
      <p:sp>
        <p:nvSpPr>
          <p:cNvPr id="7" name="テキスト ボックス 6"/>
          <p:cNvSpPr txBox="1"/>
          <p:nvPr/>
        </p:nvSpPr>
        <p:spPr>
          <a:xfrm>
            <a:off x="539552" y="1136933"/>
            <a:ext cx="8208912" cy="369332"/>
          </a:xfrm>
          <a:prstGeom prst="rect">
            <a:avLst/>
          </a:prstGeom>
          <a:noFill/>
        </p:spPr>
        <p:txBody>
          <a:bodyPr wrap="square" rtlCol="0">
            <a:spAutoFit/>
          </a:bodyPr>
          <a:lstStyle/>
          <a:p>
            <a:pPr marL="285750" indent="-285750">
              <a:buFont typeface="Wingdings" panose="05000000000000000000" pitchFamily="2" charset="2"/>
              <a:buChar char="n"/>
            </a:pPr>
            <a:r>
              <a:rPr lang="ja-JP" altLang="en-US" dirty="0">
                <a:latin typeface="HGPｺﾞｼｯｸM" panose="020B0600000000000000" pitchFamily="50" charset="-128"/>
                <a:ea typeface="HGPｺﾞｼｯｸM" panose="020B0600000000000000" pitchFamily="50" charset="-128"/>
              </a:rPr>
              <a:t>業務要件を構成する要素 ≒ あるべき業務として明らかにすべき要素</a:t>
            </a:r>
            <a:endParaRPr lang="en-US" altLang="ja-JP" dirty="0">
              <a:latin typeface="HGPｺﾞｼｯｸM" panose="020B0600000000000000" pitchFamily="50" charset="-128"/>
              <a:ea typeface="HGPｺﾞｼｯｸM" panose="020B0600000000000000" pitchFamily="50" charset="-128"/>
            </a:endParaRPr>
          </a:p>
        </p:txBody>
      </p:sp>
    </p:spTree>
    <p:extLst>
      <p:ext uri="{BB962C8B-B14F-4D97-AF65-F5344CB8AC3E}">
        <p14:creationId xmlns:p14="http://schemas.microsoft.com/office/powerpoint/2010/main" val="28611936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3</a:t>
            </a:fld>
            <a:endParaRPr lang="ja-JP" altLang="en-US" dirty="0"/>
          </a:p>
        </p:txBody>
      </p:sp>
      <p:sp>
        <p:nvSpPr>
          <p:cNvPr id="4" name="テキスト プレースホルダー 3"/>
          <p:cNvSpPr>
            <a:spLocks noGrp="1"/>
          </p:cNvSpPr>
          <p:nvPr>
            <p:ph type="body" sz="quarter" idx="13"/>
          </p:nvPr>
        </p:nvSpPr>
        <p:spPr>
          <a:xfrm>
            <a:off x="592089" y="692696"/>
            <a:ext cx="5832475" cy="360040"/>
          </a:xfrm>
        </p:spPr>
        <p:txBody>
          <a:bodyPr/>
          <a:lstStyle/>
          <a:p>
            <a:r>
              <a:rPr lang="ja-JP" altLang="en-US" dirty="0">
                <a:latin typeface="HGPｺﾞｼｯｸM" panose="020B0600000000000000" pitchFamily="50" charset="-128"/>
                <a:ea typeface="HGPｺﾞｼｯｸM" panose="020B0600000000000000" pitchFamily="50" charset="-128"/>
              </a:rPr>
              <a:t>「要件」ってなに？</a:t>
            </a:r>
            <a:endParaRPr kumimoji="1" lang="ja-JP" altLang="en-US" dirty="0">
              <a:latin typeface="HGPｺﾞｼｯｸM" panose="020B0600000000000000" pitchFamily="50" charset="-128"/>
              <a:ea typeface="HGPｺﾞｼｯｸM" panose="020B0600000000000000" pitchFamily="50" charset="-128"/>
            </a:endParaRPr>
          </a:p>
        </p:txBody>
      </p:sp>
      <p:sp>
        <p:nvSpPr>
          <p:cNvPr id="5" name="テキスト ボックス 4"/>
          <p:cNvSpPr txBox="1"/>
          <p:nvPr/>
        </p:nvSpPr>
        <p:spPr>
          <a:xfrm>
            <a:off x="539552" y="1136933"/>
            <a:ext cx="8208912" cy="4862870"/>
          </a:xfrm>
          <a:prstGeom prst="rect">
            <a:avLst/>
          </a:prstGeom>
          <a:noFill/>
        </p:spPr>
        <p:txBody>
          <a:bodyPr wrap="square" rtlCol="0">
            <a:spAutoFit/>
          </a:bodyPr>
          <a:lstStyle/>
          <a:p>
            <a:pPr marL="355600" indent="-355600">
              <a:buFont typeface="Wingdings" panose="05000000000000000000" pitchFamily="2" charset="2"/>
              <a:buChar char="n"/>
            </a:pPr>
            <a:r>
              <a:rPr lang="ja-JP" altLang="en-US" kern="100" dirty="0">
                <a:latin typeface="HGPｺﾞｼｯｸM" panose="020B0600000000000000" pitchFamily="50" charset="-128"/>
                <a:ea typeface="HGPｺﾞｼｯｸM" panose="020B0600000000000000" pitchFamily="50" charset="-128"/>
                <a:cs typeface="Times New Roman"/>
              </a:rPr>
              <a:t>一般的には</a:t>
            </a:r>
            <a:endParaRPr lang="en-US" altLang="ja-JP" kern="100" dirty="0">
              <a:latin typeface="HGPｺﾞｼｯｸM" panose="020B0600000000000000" pitchFamily="50" charset="-128"/>
              <a:ea typeface="HGPｺﾞｼｯｸM" panose="020B0600000000000000" pitchFamily="50" charset="-128"/>
              <a:cs typeface="Times New Roman"/>
            </a:endParaRPr>
          </a:p>
          <a:p>
            <a:pPr marL="355600" indent="-355600">
              <a:buFont typeface="Wingdings" panose="05000000000000000000" pitchFamily="2" charset="2"/>
              <a:buChar char="n"/>
            </a:pPr>
            <a:endParaRPr lang="en-US" altLang="ja-JP" kern="100" dirty="0">
              <a:latin typeface="HGPｺﾞｼｯｸM" panose="020B0600000000000000" pitchFamily="50" charset="-128"/>
              <a:ea typeface="HGPｺﾞｼｯｸM" panose="020B0600000000000000" pitchFamily="50" charset="-128"/>
              <a:cs typeface="Times New Roman"/>
            </a:endParaRPr>
          </a:p>
          <a:p>
            <a:pPr marL="355600" indent="-355600">
              <a:buFont typeface="Wingdings" panose="05000000000000000000" pitchFamily="2" charset="2"/>
              <a:buChar char="n"/>
            </a:pPr>
            <a:endParaRPr lang="en-US" altLang="ja-JP" kern="100" dirty="0">
              <a:latin typeface="HGPｺﾞｼｯｸM" panose="020B0600000000000000" pitchFamily="50" charset="-128"/>
              <a:ea typeface="HGPｺﾞｼｯｸM" panose="020B0600000000000000" pitchFamily="50" charset="-128"/>
              <a:cs typeface="Times New Roman"/>
            </a:endParaRPr>
          </a:p>
          <a:p>
            <a:pPr marL="355600" indent="-355600">
              <a:buFont typeface="Wingdings" panose="05000000000000000000" pitchFamily="2" charset="2"/>
              <a:buChar char="n"/>
            </a:pPr>
            <a:endParaRPr lang="en-US" altLang="ja-JP" kern="100" dirty="0">
              <a:latin typeface="HGPｺﾞｼｯｸM" panose="020B0600000000000000" pitchFamily="50" charset="-128"/>
              <a:ea typeface="HGPｺﾞｼｯｸM" panose="020B0600000000000000" pitchFamily="50" charset="-128"/>
              <a:cs typeface="Times New Roman"/>
            </a:endParaRPr>
          </a:p>
          <a:p>
            <a:pPr marL="355600" indent="-355600">
              <a:buFont typeface="Wingdings" panose="05000000000000000000" pitchFamily="2" charset="2"/>
              <a:buChar char="n"/>
            </a:pPr>
            <a:endParaRPr lang="en-US" altLang="ja-JP" sz="800" kern="100" dirty="0">
              <a:latin typeface="HGPｺﾞｼｯｸM" panose="020B0600000000000000" pitchFamily="50" charset="-128"/>
              <a:ea typeface="HGPｺﾞｼｯｸM" panose="020B0600000000000000" pitchFamily="50" charset="-128"/>
              <a:cs typeface="Times New Roman"/>
            </a:endParaRPr>
          </a:p>
          <a:p>
            <a:pPr marL="355600" indent="-355600">
              <a:buFont typeface="Wingdings" panose="05000000000000000000" pitchFamily="2" charset="2"/>
              <a:buChar char="n"/>
            </a:pPr>
            <a:r>
              <a:rPr lang="ja-JP" altLang="en-US" kern="100" dirty="0">
                <a:latin typeface="HGPｺﾞｼｯｸM" panose="020B0600000000000000" pitchFamily="50" charset="-128"/>
                <a:ea typeface="HGPｺﾞｼｯｸM" panose="020B0600000000000000" pitchFamily="50" charset="-128"/>
                <a:cs typeface="Times New Roman"/>
              </a:rPr>
              <a:t>システム工学的には</a:t>
            </a:r>
            <a:endParaRPr lang="en-US" altLang="ja-JP" dirty="0">
              <a:latin typeface="HGPｺﾞｼｯｸM" panose="020B0600000000000000" pitchFamily="50" charset="-128"/>
              <a:ea typeface="HGPｺﾞｼｯｸM" panose="020B0600000000000000" pitchFamily="50" charset="-128"/>
            </a:endParaRPr>
          </a:p>
          <a:p>
            <a:pPr marL="358775" indent="-358775">
              <a:buFont typeface="Wingdings" panose="05000000000000000000" pitchFamily="2" charset="2"/>
              <a:buChar char="n"/>
            </a:pPr>
            <a:endParaRPr lang="en-US" altLang="ja-JP" dirty="0">
              <a:latin typeface="HGPｺﾞｼｯｸM" panose="020B0600000000000000" pitchFamily="50" charset="-128"/>
              <a:ea typeface="HGPｺﾞｼｯｸM" panose="020B0600000000000000" pitchFamily="50" charset="-128"/>
            </a:endParaRPr>
          </a:p>
          <a:p>
            <a:pPr marL="358775" indent="-358775">
              <a:buFont typeface="Wingdings" panose="05000000000000000000" pitchFamily="2" charset="2"/>
              <a:buChar char="n"/>
            </a:pPr>
            <a:endParaRPr lang="en-US" altLang="ja-JP" dirty="0">
              <a:latin typeface="HGPｺﾞｼｯｸM" panose="020B0600000000000000" pitchFamily="50" charset="-128"/>
              <a:ea typeface="HGPｺﾞｼｯｸM" panose="020B0600000000000000" pitchFamily="50" charset="-128"/>
            </a:endParaRPr>
          </a:p>
          <a:p>
            <a:pPr marL="358775" indent="-358775">
              <a:buFont typeface="Wingdings" panose="05000000000000000000" pitchFamily="2" charset="2"/>
              <a:buChar char="n"/>
            </a:pPr>
            <a:endParaRPr lang="en-US" altLang="ja-JP" dirty="0">
              <a:latin typeface="HGPｺﾞｼｯｸM" panose="020B0600000000000000" pitchFamily="50" charset="-128"/>
              <a:ea typeface="HGPｺﾞｼｯｸM" panose="020B0600000000000000" pitchFamily="50" charset="-128"/>
            </a:endParaRPr>
          </a:p>
          <a:p>
            <a:pPr marL="358775" indent="-358775">
              <a:buFont typeface="Wingdings" panose="05000000000000000000" pitchFamily="2" charset="2"/>
              <a:buChar char="n"/>
            </a:pPr>
            <a:endParaRPr lang="en-US" altLang="ja-JP" dirty="0">
              <a:latin typeface="HGPｺﾞｼｯｸM" panose="020B0600000000000000" pitchFamily="50" charset="-128"/>
              <a:ea typeface="HGPｺﾞｼｯｸM" panose="020B0600000000000000" pitchFamily="50" charset="-128"/>
            </a:endParaRPr>
          </a:p>
          <a:p>
            <a:pPr marL="358775" indent="-358775">
              <a:buFont typeface="Wingdings" panose="05000000000000000000" pitchFamily="2" charset="2"/>
              <a:buChar char="n"/>
            </a:pPr>
            <a:endParaRPr lang="en-US" altLang="ja-JP" dirty="0">
              <a:latin typeface="HGPｺﾞｼｯｸM" panose="020B0600000000000000" pitchFamily="50" charset="-128"/>
              <a:ea typeface="HGPｺﾞｼｯｸM" panose="020B0600000000000000" pitchFamily="50" charset="-128"/>
            </a:endParaRPr>
          </a:p>
          <a:p>
            <a:pPr marL="358775" indent="-358775">
              <a:buFont typeface="Wingdings" panose="05000000000000000000" pitchFamily="2" charset="2"/>
              <a:buChar char="n"/>
            </a:pPr>
            <a:endParaRPr lang="en-US" altLang="ja-JP" dirty="0">
              <a:latin typeface="HGPｺﾞｼｯｸM" panose="020B0600000000000000" pitchFamily="50" charset="-128"/>
              <a:ea typeface="HGPｺﾞｼｯｸM" panose="020B0600000000000000" pitchFamily="50" charset="-128"/>
            </a:endParaRPr>
          </a:p>
          <a:p>
            <a:pPr marL="358775" indent="-358775">
              <a:buFont typeface="Wingdings" panose="05000000000000000000" pitchFamily="2" charset="2"/>
              <a:buChar char="n"/>
            </a:pPr>
            <a:endParaRPr lang="en-US" altLang="ja-JP" dirty="0">
              <a:latin typeface="HGPｺﾞｼｯｸM" panose="020B0600000000000000" pitchFamily="50" charset="-128"/>
              <a:ea typeface="HGPｺﾞｼｯｸM" panose="020B0600000000000000" pitchFamily="50" charset="-128"/>
            </a:endParaRPr>
          </a:p>
          <a:p>
            <a:pPr marL="358775" indent="-358775">
              <a:buFont typeface="Wingdings" panose="05000000000000000000" pitchFamily="2" charset="2"/>
              <a:buChar char="n"/>
            </a:pPr>
            <a:endParaRPr lang="en-US" altLang="ja-JP" dirty="0">
              <a:latin typeface="HGPｺﾞｼｯｸM" panose="020B0600000000000000" pitchFamily="50" charset="-128"/>
              <a:ea typeface="HGPｺﾞｼｯｸM" panose="020B0600000000000000" pitchFamily="50" charset="-128"/>
            </a:endParaRPr>
          </a:p>
          <a:p>
            <a:pPr marL="358775" indent="-358775">
              <a:buFont typeface="Wingdings" panose="05000000000000000000" pitchFamily="2" charset="2"/>
              <a:buChar char="n"/>
            </a:pPr>
            <a:endParaRPr lang="en-US" altLang="ja-JP" dirty="0">
              <a:latin typeface="HGPｺﾞｼｯｸM" panose="020B0600000000000000" pitchFamily="50" charset="-128"/>
              <a:ea typeface="HGPｺﾞｼｯｸM" panose="020B0600000000000000" pitchFamily="50" charset="-128"/>
            </a:endParaRPr>
          </a:p>
          <a:p>
            <a:pPr marL="358775" indent="-358775">
              <a:buFont typeface="Wingdings" panose="05000000000000000000" pitchFamily="2" charset="2"/>
              <a:buChar char="n"/>
            </a:pPr>
            <a:endParaRPr lang="en-US" altLang="ja-JP" dirty="0">
              <a:latin typeface="HGPｺﾞｼｯｸM" panose="020B0600000000000000" pitchFamily="50" charset="-128"/>
              <a:ea typeface="HGPｺﾞｼｯｸM" panose="020B0600000000000000" pitchFamily="50" charset="-128"/>
            </a:endParaRPr>
          </a:p>
          <a:p>
            <a:endParaRPr lang="en-US" altLang="ja-JP" sz="1400" dirty="0">
              <a:latin typeface="HGPｺﾞｼｯｸM" panose="020B0600000000000000" pitchFamily="50" charset="-128"/>
              <a:ea typeface="HGPｺﾞｼｯｸM" panose="020B0600000000000000" pitchFamily="50" charset="-128"/>
            </a:endParaRPr>
          </a:p>
          <a:p>
            <a:pPr marL="720725"/>
            <a:endParaRPr lang="en-US" altLang="ja-JP" dirty="0">
              <a:latin typeface="HGPｺﾞｼｯｸM" panose="020B0600000000000000" pitchFamily="50" charset="-128"/>
              <a:ea typeface="HGPｺﾞｼｯｸM" panose="020B0600000000000000" pitchFamily="50" charset="-128"/>
            </a:endParaRPr>
          </a:p>
        </p:txBody>
      </p:sp>
      <p:sp>
        <p:nvSpPr>
          <p:cNvPr id="6" name="角丸四角形 5"/>
          <p:cNvSpPr/>
          <p:nvPr/>
        </p:nvSpPr>
        <p:spPr>
          <a:xfrm>
            <a:off x="755576" y="1484784"/>
            <a:ext cx="7992888" cy="648072"/>
          </a:xfrm>
          <a:prstGeom prst="roundRect">
            <a:avLst/>
          </a:prstGeom>
          <a:noFill/>
          <a:ln>
            <a:noFill/>
          </a:ln>
          <a:effectLst/>
        </p:spPr>
        <p:style>
          <a:lnRef idx="1">
            <a:schemeClr val="accent6"/>
          </a:lnRef>
          <a:fillRef idx="3">
            <a:schemeClr val="accent6"/>
          </a:fillRef>
          <a:effectRef idx="2">
            <a:schemeClr val="accent6"/>
          </a:effectRef>
          <a:fontRef idx="minor">
            <a:schemeClr val="lt1"/>
          </a:fontRef>
        </p:style>
        <p:txBody>
          <a:bodyPr rtlCol="0" anchor="ctr"/>
          <a:lstStyle/>
          <a:p>
            <a:pPr marL="88900"/>
            <a:r>
              <a:rPr lang="en-US" altLang="ja-JP" kern="100" dirty="0">
                <a:solidFill>
                  <a:schemeClr val="tx1"/>
                </a:solidFill>
                <a:latin typeface="HGPｺﾞｼｯｸM" panose="020B0600000000000000" pitchFamily="50" charset="-128"/>
                <a:ea typeface="HGPｺﾞｼｯｸM" panose="020B0600000000000000" pitchFamily="50" charset="-128"/>
                <a:cs typeface="Times New Roman"/>
              </a:rPr>
              <a:t>【</a:t>
            </a:r>
            <a:r>
              <a:rPr lang="ja-JP" altLang="en-US" kern="100" dirty="0">
                <a:solidFill>
                  <a:schemeClr val="tx1"/>
                </a:solidFill>
                <a:latin typeface="HGPｺﾞｼｯｸM" panose="020B0600000000000000" pitchFamily="50" charset="-128"/>
                <a:ea typeface="HGPｺﾞｼｯｸM" panose="020B0600000000000000" pitchFamily="50" charset="-128"/>
                <a:cs typeface="Times New Roman"/>
              </a:rPr>
              <a:t>大辞林</a:t>
            </a:r>
            <a:r>
              <a:rPr lang="en-US" altLang="ja-JP" kern="100" dirty="0">
                <a:solidFill>
                  <a:schemeClr val="tx1"/>
                </a:solidFill>
                <a:latin typeface="HGPｺﾞｼｯｸM" panose="020B0600000000000000" pitchFamily="50" charset="-128"/>
                <a:ea typeface="HGPｺﾞｼｯｸM" panose="020B0600000000000000" pitchFamily="50" charset="-128"/>
                <a:cs typeface="Times New Roman"/>
              </a:rPr>
              <a:t>】</a:t>
            </a:r>
          </a:p>
          <a:p>
            <a:pPr marL="358775" indent="-269875">
              <a:buFont typeface="Wingdings" panose="05000000000000000000" pitchFamily="2" charset="2"/>
              <a:buChar char="ü"/>
            </a:pPr>
            <a:r>
              <a:rPr lang="ja-JP" altLang="ja-JP" kern="100" dirty="0">
                <a:solidFill>
                  <a:schemeClr val="tx1"/>
                </a:solidFill>
                <a:latin typeface="HGPｺﾞｼｯｸM" panose="020B0600000000000000" pitchFamily="50" charset="-128"/>
                <a:ea typeface="HGPｺﾞｼｯｸM" panose="020B0600000000000000" pitchFamily="50" charset="-128"/>
                <a:cs typeface="Times New Roman"/>
              </a:rPr>
              <a:t>必要な条件。欠くことのできない条件</a:t>
            </a:r>
            <a:endParaRPr lang="en-US" altLang="ja-JP" kern="100" dirty="0">
              <a:solidFill>
                <a:schemeClr val="tx1"/>
              </a:solidFill>
              <a:latin typeface="HGPｺﾞｼｯｸM" panose="020B0600000000000000" pitchFamily="50" charset="-128"/>
              <a:ea typeface="HGPｺﾞｼｯｸM" panose="020B0600000000000000" pitchFamily="50" charset="-128"/>
              <a:cs typeface="Times New Roman"/>
            </a:endParaRPr>
          </a:p>
        </p:txBody>
      </p:sp>
      <p:sp>
        <p:nvSpPr>
          <p:cNvPr id="7" name="角丸四角形 6"/>
          <p:cNvSpPr/>
          <p:nvPr/>
        </p:nvSpPr>
        <p:spPr>
          <a:xfrm>
            <a:off x="755576" y="2708920"/>
            <a:ext cx="7992888" cy="1800200"/>
          </a:xfrm>
          <a:prstGeom prst="roundRect">
            <a:avLst>
              <a:gd name="adj" fmla="val 6671"/>
            </a:avLst>
          </a:prstGeom>
          <a:noFill/>
          <a:ln>
            <a:noFill/>
          </a:ln>
          <a:effectLst/>
        </p:spPr>
        <p:style>
          <a:lnRef idx="1">
            <a:schemeClr val="accent6"/>
          </a:lnRef>
          <a:fillRef idx="3">
            <a:schemeClr val="accent6"/>
          </a:fillRef>
          <a:effectRef idx="2">
            <a:schemeClr val="accent6"/>
          </a:effectRef>
          <a:fontRef idx="minor">
            <a:schemeClr val="lt1"/>
          </a:fontRef>
        </p:style>
        <p:txBody>
          <a:bodyPr rtlCol="0" anchor="ctr"/>
          <a:lstStyle/>
          <a:p>
            <a:pPr marL="88900"/>
            <a:r>
              <a:rPr lang="en-US" altLang="ja-JP" kern="100" dirty="0">
                <a:solidFill>
                  <a:schemeClr val="tx1"/>
                </a:solidFill>
                <a:latin typeface="HGPｺﾞｼｯｸM" panose="020B0600000000000000" pitchFamily="50" charset="-128"/>
                <a:ea typeface="HGPｺﾞｼｯｸM" panose="020B0600000000000000" pitchFamily="50" charset="-128"/>
                <a:cs typeface="Times New Roman"/>
              </a:rPr>
              <a:t>【</a:t>
            </a:r>
            <a:r>
              <a:rPr lang="ja-JP" altLang="en-US" kern="100" dirty="0">
                <a:solidFill>
                  <a:schemeClr val="tx1"/>
                </a:solidFill>
                <a:latin typeface="HGPｺﾞｼｯｸM" panose="020B0600000000000000" pitchFamily="50" charset="-128"/>
                <a:ea typeface="HGPｺﾞｼｯｸM" panose="020B0600000000000000" pitchFamily="50" charset="-128"/>
                <a:cs typeface="Times New Roman"/>
              </a:rPr>
              <a:t>ＩＥＥＥ８３０</a:t>
            </a:r>
            <a:r>
              <a:rPr lang="en-US" altLang="ja-JP" kern="100" dirty="0">
                <a:solidFill>
                  <a:schemeClr val="tx1"/>
                </a:solidFill>
                <a:latin typeface="HGPｺﾞｼｯｸM" panose="020B0600000000000000" pitchFamily="50" charset="-128"/>
                <a:ea typeface="HGPｺﾞｼｯｸM" panose="020B0600000000000000" pitchFamily="50" charset="-128"/>
                <a:cs typeface="Times New Roman"/>
              </a:rPr>
              <a:t>】</a:t>
            </a:r>
            <a:r>
              <a:rPr lang="ja-JP" altLang="en-US" kern="100" dirty="0">
                <a:solidFill>
                  <a:schemeClr val="tx1"/>
                </a:solidFill>
                <a:latin typeface="HGPｺﾞｼｯｸM" panose="020B0600000000000000" pitchFamily="50" charset="-128"/>
                <a:ea typeface="HGPｺﾞｼｯｸM" panose="020B0600000000000000" pitchFamily="50" charset="-128"/>
                <a:cs typeface="Times New Roman"/>
              </a:rPr>
              <a:t>　</a:t>
            </a:r>
            <a:r>
              <a:rPr lang="en-US" altLang="ja-JP" kern="100" dirty="0">
                <a:solidFill>
                  <a:schemeClr val="tx1"/>
                </a:solidFill>
                <a:latin typeface="HGPｺﾞｼｯｸM" panose="020B0600000000000000" pitchFamily="50" charset="-128"/>
                <a:ea typeface="HGPｺﾞｼｯｸM" panose="020B0600000000000000" pitchFamily="50" charset="-128"/>
                <a:cs typeface="Times New Roman"/>
              </a:rPr>
              <a:t>※</a:t>
            </a:r>
            <a:r>
              <a:rPr lang="ja-JP" altLang="en-US" kern="100" dirty="0">
                <a:solidFill>
                  <a:schemeClr val="tx1"/>
                </a:solidFill>
                <a:latin typeface="HGPｺﾞｼｯｸM" panose="020B0600000000000000" pitchFamily="50" charset="-128"/>
                <a:ea typeface="HGPｺﾞｼｯｸM" panose="020B0600000000000000" pitchFamily="50" charset="-128"/>
                <a:cs typeface="Times New Roman"/>
              </a:rPr>
              <a:t>抜粋</a:t>
            </a:r>
            <a:endParaRPr lang="en-US" altLang="ja-JP" kern="100" dirty="0">
              <a:solidFill>
                <a:schemeClr val="tx1"/>
              </a:solidFill>
              <a:latin typeface="HGPｺﾞｼｯｸM" panose="020B0600000000000000" pitchFamily="50" charset="-128"/>
              <a:ea typeface="HGPｺﾞｼｯｸM" panose="020B0600000000000000" pitchFamily="50" charset="-128"/>
              <a:cs typeface="Times New Roman"/>
            </a:endParaRPr>
          </a:p>
          <a:p>
            <a:pPr marL="355600" indent="-266700">
              <a:buFont typeface="Wingdings" panose="05000000000000000000" pitchFamily="2" charset="2"/>
              <a:buChar char="ü"/>
            </a:pPr>
            <a:r>
              <a:rPr lang="ja-JP" altLang="en-US" b="1" u="sng" kern="100" dirty="0">
                <a:solidFill>
                  <a:srgbClr val="FF0000"/>
                </a:solidFill>
                <a:latin typeface="HGPｺﾞｼｯｸM" panose="020B0600000000000000" pitchFamily="50" charset="-128"/>
                <a:ea typeface="HGPｺﾞｼｯｸM" panose="020B0600000000000000" pitchFamily="50" charset="-128"/>
                <a:cs typeface="Times New Roman"/>
              </a:rPr>
              <a:t>問題を解決したり、目標を達成するため</a:t>
            </a:r>
            <a:r>
              <a:rPr lang="ja-JP" altLang="en-US" kern="100" dirty="0">
                <a:solidFill>
                  <a:schemeClr val="tx1"/>
                </a:solidFill>
                <a:latin typeface="HGPｺﾞｼｯｸM" panose="020B0600000000000000" pitchFamily="50" charset="-128"/>
                <a:ea typeface="HGPｺﾞｼｯｸM" panose="020B0600000000000000" pitchFamily="50" charset="-128"/>
                <a:cs typeface="Times New Roman"/>
              </a:rPr>
              <a:t>に、</a:t>
            </a:r>
            <a:br>
              <a:rPr lang="en-US" altLang="ja-JP" kern="100" dirty="0">
                <a:solidFill>
                  <a:schemeClr val="tx1"/>
                </a:solidFill>
                <a:latin typeface="HGPｺﾞｼｯｸM" panose="020B0600000000000000" pitchFamily="50" charset="-128"/>
                <a:ea typeface="HGPｺﾞｼｯｸM" panose="020B0600000000000000" pitchFamily="50" charset="-128"/>
                <a:cs typeface="Times New Roman"/>
              </a:rPr>
            </a:br>
            <a:r>
              <a:rPr lang="ja-JP" altLang="en-US" kern="100" dirty="0">
                <a:solidFill>
                  <a:schemeClr val="tx1"/>
                </a:solidFill>
                <a:latin typeface="HGPｺﾞｼｯｸM" panose="020B0600000000000000" pitchFamily="50" charset="-128"/>
                <a:ea typeface="HGPｺﾞｼｯｸM" panose="020B0600000000000000" pitchFamily="50" charset="-128"/>
                <a:cs typeface="Times New Roman"/>
              </a:rPr>
              <a:t>ステークホルダーが必要とする条件、あるいは、能力。</a:t>
            </a:r>
            <a:br>
              <a:rPr lang="en-US" altLang="ja-JP" sz="2000" kern="100" dirty="0">
                <a:solidFill>
                  <a:schemeClr val="tx1"/>
                </a:solidFill>
                <a:latin typeface="HGPｺﾞｼｯｸM" panose="020B0600000000000000" pitchFamily="50" charset="-128"/>
                <a:ea typeface="HGPｺﾞｼｯｸM" panose="020B0600000000000000" pitchFamily="50" charset="-128"/>
                <a:cs typeface="Times New Roman"/>
              </a:rPr>
            </a:br>
            <a:endParaRPr lang="en-US" altLang="ja-JP" sz="800" kern="100" dirty="0">
              <a:solidFill>
                <a:schemeClr val="tx1"/>
              </a:solidFill>
              <a:latin typeface="HGPｺﾞｼｯｸM" panose="020B0600000000000000" pitchFamily="50" charset="-128"/>
              <a:ea typeface="HGPｺﾞｼｯｸM" panose="020B0600000000000000" pitchFamily="50" charset="-128"/>
              <a:cs typeface="Times New Roman"/>
            </a:endParaRPr>
          </a:p>
          <a:p>
            <a:pPr marL="355600" indent="-266700">
              <a:buFont typeface="Wingdings" panose="05000000000000000000" pitchFamily="2" charset="2"/>
              <a:buChar char="ü"/>
            </a:pPr>
            <a:r>
              <a:rPr lang="ja-JP" altLang="en-US" kern="100" dirty="0">
                <a:solidFill>
                  <a:schemeClr val="tx1"/>
                </a:solidFill>
                <a:latin typeface="HGPｺﾞｼｯｸM" panose="020B0600000000000000" pitchFamily="50" charset="-128"/>
                <a:ea typeface="HGPｺﾞｼｯｸM" panose="020B0600000000000000" pitchFamily="50" charset="-128"/>
                <a:cs typeface="Times New Roman"/>
              </a:rPr>
              <a:t>契約、標準、仕様、あるいは、その他の</a:t>
            </a:r>
            <a:r>
              <a:rPr lang="ja-JP" altLang="en-US" b="1" u="sng" kern="100" dirty="0">
                <a:solidFill>
                  <a:srgbClr val="FF0000"/>
                </a:solidFill>
                <a:latin typeface="HGPｺﾞｼｯｸM" panose="020B0600000000000000" pitchFamily="50" charset="-128"/>
                <a:ea typeface="HGPｺﾞｼｯｸM" panose="020B0600000000000000" pitchFamily="50" charset="-128"/>
                <a:cs typeface="Times New Roman"/>
              </a:rPr>
              <a:t>正式に要請された文書を満たすため</a:t>
            </a:r>
            <a:r>
              <a:rPr lang="ja-JP" altLang="en-US" kern="100" dirty="0">
                <a:solidFill>
                  <a:schemeClr val="tx1"/>
                </a:solidFill>
                <a:latin typeface="HGPｺﾞｼｯｸM" panose="020B0600000000000000" pitchFamily="50" charset="-128"/>
                <a:ea typeface="HGPｺﾞｼｯｸM" panose="020B0600000000000000" pitchFamily="50" charset="-128"/>
                <a:cs typeface="Times New Roman"/>
              </a:rPr>
              <a:t>に、システム、あるいはシステムコンポーネントが満たすべき条件、もつべき能力。</a:t>
            </a:r>
            <a:endParaRPr lang="en-US" altLang="ja-JP" dirty="0">
              <a:solidFill>
                <a:schemeClr val="tx1"/>
              </a:solidFill>
              <a:latin typeface="HGPｺﾞｼｯｸM" panose="020B0600000000000000" pitchFamily="50" charset="-128"/>
              <a:ea typeface="HGPｺﾞｼｯｸM" panose="020B0600000000000000" pitchFamily="50" charset="-128"/>
            </a:endParaRPr>
          </a:p>
        </p:txBody>
      </p:sp>
      <p:sp>
        <p:nvSpPr>
          <p:cNvPr id="8" name="角丸四角形 7"/>
          <p:cNvSpPr/>
          <p:nvPr/>
        </p:nvSpPr>
        <p:spPr>
          <a:xfrm>
            <a:off x="755576" y="4653136"/>
            <a:ext cx="7992888" cy="1300167"/>
          </a:xfrm>
          <a:prstGeom prst="roundRect">
            <a:avLst>
              <a:gd name="adj" fmla="val 12422"/>
            </a:avLst>
          </a:prstGeom>
          <a:noFill/>
          <a:ln>
            <a:noFill/>
          </a:ln>
          <a:effectLst/>
        </p:spPr>
        <p:style>
          <a:lnRef idx="1">
            <a:schemeClr val="accent6"/>
          </a:lnRef>
          <a:fillRef idx="3">
            <a:schemeClr val="accent6"/>
          </a:fillRef>
          <a:effectRef idx="2">
            <a:schemeClr val="accent6"/>
          </a:effectRef>
          <a:fontRef idx="minor">
            <a:schemeClr val="lt1"/>
          </a:fontRef>
        </p:style>
        <p:txBody>
          <a:bodyPr rtlCol="0" anchor="ctr"/>
          <a:lstStyle/>
          <a:p>
            <a:pPr marL="88900"/>
            <a:r>
              <a:rPr lang="en-US" altLang="ja-JP" kern="100" dirty="0">
                <a:solidFill>
                  <a:schemeClr val="tx1"/>
                </a:solidFill>
                <a:latin typeface="HGPｺﾞｼｯｸM" panose="020B0600000000000000" pitchFamily="50" charset="-128"/>
                <a:ea typeface="HGPｺﾞｼｯｸM" panose="020B0600000000000000" pitchFamily="50" charset="-128"/>
                <a:cs typeface="Times New Roman"/>
              </a:rPr>
              <a:t>【</a:t>
            </a:r>
            <a:r>
              <a:rPr lang="ja-JP" altLang="en-US" dirty="0">
                <a:solidFill>
                  <a:schemeClr val="tx1"/>
                </a:solidFill>
                <a:latin typeface="HGPｺﾞｼｯｸM" panose="020B0600000000000000" pitchFamily="50" charset="-128"/>
                <a:ea typeface="HGPｺﾞｼｯｸM" panose="020B0600000000000000" pitchFamily="50" charset="-128"/>
              </a:rPr>
              <a:t>共通フレーム２０１３ </a:t>
            </a:r>
            <a:r>
              <a:rPr lang="en-US" altLang="ja-JP" kern="100" dirty="0">
                <a:solidFill>
                  <a:schemeClr val="tx1"/>
                </a:solidFill>
                <a:latin typeface="HGPｺﾞｼｯｸM" panose="020B0600000000000000" pitchFamily="50" charset="-128"/>
                <a:ea typeface="HGPｺﾞｼｯｸM" panose="020B0600000000000000" pitchFamily="50" charset="-128"/>
                <a:cs typeface="Times New Roman"/>
              </a:rPr>
              <a:t>】</a:t>
            </a:r>
            <a:r>
              <a:rPr lang="ja-JP" altLang="en-US" kern="100" dirty="0">
                <a:solidFill>
                  <a:schemeClr val="tx1"/>
                </a:solidFill>
                <a:latin typeface="HGPｺﾞｼｯｸM" panose="020B0600000000000000" pitchFamily="50" charset="-128"/>
                <a:ea typeface="HGPｺﾞｼｯｸM" panose="020B0600000000000000" pitchFamily="50" charset="-128"/>
                <a:cs typeface="Times New Roman"/>
              </a:rPr>
              <a:t>　</a:t>
            </a:r>
            <a:r>
              <a:rPr lang="en-US" altLang="ja-JP" kern="100" dirty="0">
                <a:solidFill>
                  <a:schemeClr val="tx1"/>
                </a:solidFill>
                <a:latin typeface="HGPｺﾞｼｯｸM" panose="020B0600000000000000" pitchFamily="50" charset="-128"/>
                <a:ea typeface="HGPｺﾞｼｯｸM" panose="020B0600000000000000" pitchFamily="50" charset="-128"/>
                <a:cs typeface="Times New Roman"/>
              </a:rPr>
              <a:t>※</a:t>
            </a:r>
            <a:r>
              <a:rPr lang="ja-JP" altLang="en-US" kern="100" dirty="0">
                <a:solidFill>
                  <a:schemeClr val="tx1"/>
                </a:solidFill>
                <a:latin typeface="HGPｺﾞｼｯｸM" panose="020B0600000000000000" pitchFamily="50" charset="-128"/>
                <a:ea typeface="HGPｺﾞｼｯｸM" panose="020B0600000000000000" pitchFamily="50" charset="-128"/>
                <a:cs typeface="Times New Roman"/>
              </a:rPr>
              <a:t>抜粋</a:t>
            </a:r>
            <a:endParaRPr lang="en-US" altLang="ja-JP" kern="100" dirty="0">
              <a:solidFill>
                <a:schemeClr val="tx1"/>
              </a:solidFill>
              <a:latin typeface="HGPｺﾞｼｯｸM" panose="020B0600000000000000" pitchFamily="50" charset="-128"/>
              <a:ea typeface="HGPｺﾞｼｯｸM" panose="020B0600000000000000" pitchFamily="50" charset="-128"/>
              <a:cs typeface="Times New Roman"/>
            </a:endParaRPr>
          </a:p>
          <a:p>
            <a:pPr marL="355600" indent="-266700">
              <a:buFont typeface="Wingdings" panose="05000000000000000000" pitchFamily="2" charset="2"/>
              <a:buChar char="ü"/>
            </a:pPr>
            <a:r>
              <a:rPr lang="ja-JP" altLang="en-US" dirty="0">
                <a:solidFill>
                  <a:schemeClr val="tx1"/>
                </a:solidFill>
                <a:latin typeface="HGPｺﾞｼｯｸM" panose="020B0600000000000000" pitchFamily="50" charset="-128"/>
                <a:ea typeface="HGPｺﾞｼｯｸM" panose="020B0600000000000000" pitchFamily="50" charset="-128"/>
              </a:rPr>
              <a:t>製品またはプロセスの運用</a:t>
            </a:r>
            <a:r>
              <a:rPr lang="en-US" altLang="ja-JP" dirty="0">
                <a:solidFill>
                  <a:schemeClr val="tx1"/>
                </a:solidFill>
                <a:latin typeface="HGPｺﾞｼｯｸM" panose="020B0600000000000000" pitchFamily="50" charset="-128"/>
                <a:ea typeface="HGPｺﾞｼｯｸM" panose="020B0600000000000000" pitchFamily="50" charset="-128"/>
              </a:rPr>
              <a:t>/</a:t>
            </a:r>
            <a:r>
              <a:rPr lang="ja-JP" altLang="en-US" dirty="0">
                <a:solidFill>
                  <a:schemeClr val="tx1"/>
                </a:solidFill>
                <a:latin typeface="HGPｺﾞｼｯｸM" panose="020B0600000000000000" pitchFamily="50" charset="-128"/>
                <a:ea typeface="HGPｺﾞｼｯｸM" panose="020B0600000000000000" pitchFamily="50" charset="-128"/>
              </a:rPr>
              <a:t>機能</a:t>
            </a:r>
            <a:r>
              <a:rPr lang="en-US" altLang="ja-JP" dirty="0">
                <a:solidFill>
                  <a:schemeClr val="tx1"/>
                </a:solidFill>
                <a:latin typeface="HGPｺﾞｼｯｸM" panose="020B0600000000000000" pitchFamily="50" charset="-128"/>
                <a:ea typeface="HGPｺﾞｼｯｸM" panose="020B0600000000000000" pitchFamily="50" charset="-128"/>
              </a:rPr>
              <a:t>/</a:t>
            </a:r>
            <a:r>
              <a:rPr lang="ja-JP" altLang="en-US" dirty="0">
                <a:solidFill>
                  <a:schemeClr val="tx1"/>
                </a:solidFill>
                <a:latin typeface="HGPｺﾞｼｯｸM" panose="020B0600000000000000" pitchFamily="50" charset="-128"/>
                <a:ea typeface="HGPｺﾞｼｯｸM" panose="020B0600000000000000" pitchFamily="50" charset="-128"/>
              </a:rPr>
              <a:t>設計上の特性を識別する文で、</a:t>
            </a:r>
            <a:br>
              <a:rPr lang="en-US" altLang="ja-JP" dirty="0">
                <a:solidFill>
                  <a:schemeClr val="tx1"/>
                </a:solidFill>
                <a:latin typeface="HGPｺﾞｼｯｸM" panose="020B0600000000000000" pitchFamily="50" charset="-128"/>
                <a:ea typeface="HGPｺﾞｼｯｸM" panose="020B0600000000000000" pitchFamily="50" charset="-128"/>
              </a:rPr>
            </a:br>
            <a:r>
              <a:rPr lang="ja-JP" altLang="en-US" b="1" u="sng" dirty="0">
                <a:solidFill>
                  <a:srgbClr val="FF0000"/>
                </a:solidFill>
                <a:latin typeface="HGPｺﾞｼｯｸM" panose="020B0600000000000000" pitchFamily="50" charset="-128"/>
                <a:ea typeface="HGPｺﾞｼｯｸM" panose="020B0600000000000000" pitchFamily="50" charset="-128"/>
              </a:rPr>
              <a:t>曖昧性がなく、テスト可能で、測定可能</a:t>
            </a:r>
            <a:r>
              <a:rPr lang="ja-JP" altLang="en-US" dirty="0">
                <a:solidFill>
                  <a:schemeClr val="tx1"/>
                </a:solidFill>
                <a:latin typeface="HGPｺﾞｼｯｸM" panose="020B0600000000000000" pitchFamily="50" charset="-128"/>
                <a:ea typeface="HGPｺﾞｼｯｸM" panose="020B0600000000000000" pitchFamily="50" charset="-128"/>
              </a:rPr>
              <a:t>で、</a:t>
            </a:r>
            <a:br>
              <a:rPr lang="en-US" altLang="ja-JP" dirty="0">
                <a:solidFill>
                  <a:schemeClr val="tx1"/>
                </a:solidFill>
                <a:latin typeface="HGPｺﾞｼｯｸM" panose="020B0600000000000000" pitchFamily="50" charset="-128"/>
                <a:ea typeface="HGPｺﾞｼｯｸM" panose="020B0600000000000000" pitchFamily="50" charset="-128"/>
              </a:rPr>
            </a:br>
            <a:r>
              <a:rPr lang="ja-JP" altLang="en-US" dirty="0">
                <a:solidFill>
                  <a:schemeClr val="tx1"/>
                </a:solidFill>
                <a:latin typeface="HGPｺﾞｼｯｸM" panose="020B0600000000000000" pitchFamily="50" charset="-128"/>
                <a:ea typeface="HGPｺﾞｼｯｸM" panose="020B0600000000000000" pitchFamily="50" charset="-128"/>
              </a:rPr>
              <a:t>顧客に受け入れられるために必要であるもの。</a:t>
            </a:r>
            <a:endParaRPr lang="en-US" altLang="ja-JP" dirty="0">
              <a:solidFill>
                <a:schemeClr val="tx1"/>
              </a:solidFill>
              <a:latin typeface="HGPｺﾞｼｯｸM" panose="020B0600000000000000" pitchFamily="50" charset="-128"/>
              <a:ea typeface="HGPｺﾞｼｯｸM" panose="020B0600000000000000" pitchFamily="50" charset="-128"/>
            </a:endParaRPr>
          </a:p>
        </p:txBody>
      </p:sp>
    </p:spTree>
    <p:extLst>
      <p:ext uri="{BB962C8B-B14F-4D97-AF65-F5344CB8AC3E}">
        <p14:creationId xmlns:p14="http://schemas.microsoft.com/office/powerpoint/2010/main" val="27081261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30</a:t>
            </a:fld>
            <a:endParaRPr lang="ja-JP" altLang="en-US" dirty="0"/>
          </a:p>
        </p:txBody>
      </p:sp>
      <p:sp>
        <p:nvSpPr>
          <p:cNvPr id="3" name="テキスト プレースホルダー 2"/>
          <p:cNvSpPr>
            <a:spLocks noGrp="1"/>
          </p:cNvSpPr>
          <p:nvPr>
            <p:ph type="body" sz="quarter" idx="13"/>
          </p:nvPr>
        </p:nvSpPr>
        <p:spPr/>
        <p:txBody>
          <a:bodyPr/>
          <a:lstStyle/>
          <a:p>
            <a:r>
              <a:rPr lang="ja-JP" altLang="en-US" dirty="0">
                <a:latin typeface="HGPｺﾞｼｯｸM" panose="020B0600000000000000" pitchFamily="50" charset="-128"/>
                <a:ea typeface="HGPｺﾞｼｯｸM" panose="020B0600000000000000" pitchFamily="50" charset="-128"/>
              </a:rPr>
              <a:t>要件の分類①</a:t>
            </a:r>
          </a:p>
        </p:txBody>
      </p:sp>
      <p:graphicFrame>
        <p:nvGraphicFramePr>
          <p:cNvPr id="4" name="表 3"/>
          <p:cNvGraphicFramePr>
            <a:graphicFrameLocks noGrp="1"/>
          </p:cNvGraphicFramePr>
          <p:nvPr>
            <p:extLst>
              <p:ext uri="{D42A27DB-BD31-4B8C-83A1-F6EECF244321}">
                <p14:modId xmlns:p14="http://schemas.microsoft.com/office/powerpoint/2010/main" val="3849160323"/>
              </p:ext>
            </p:extLst>
          </p:nvPr>
        </p:nvGraphicFramePr>
        <p:xfrm>
          <a:off x="467544" y="1720915"/>
          <a:ext cx="8352928" cy="3103240"/>
        </p:xfrm>
        <a:graphic>
          <a:graphicData uri="http://schemas.openxmlformats.org/drawingml/2006/table">
            <a:tbl>
              <a:tblPr firstRow="1" firstCol="1" bandRow="1">
                <a:tableStyleId>{5C22544A-7EE6-4342-B048-85BDC9FD1C3A}</a:tableStyleId>
              </a:tblPr>
              <a:tblGrid>
                <a:gridCol w="1364298">
                  <a:extLst>
                    <a:ext uri="{9D8B030D-6E8A-4147-A177-3AD203B41FA5}">
                      <a16:colId xmlns:a16="http://schemas.microsoft.com/office/drawing/2014/main" val="20000"/>
                    </a:ext>
                  </a:extLst>
                </a:gridCol>
                <a:gridCol w="3550850">
                  <a:extLst>
                    <a:ext uri="{9D8B030D-6E8A-4147-A177-3AD203B41FA5}">
                      <a16:colId xmlns:a16="http://schemas.microsoft.com/office/drawing/2014/main" val="20001"/>
                    </a:ext>
                  </a:extLst>
                </a:gridCol>
                <a:gridCol w="3437780">
                  <a:extLst>
                    <a:ext uri="{9D8B030D-6E8A-4147-A177-3AD203B41FA5}">
                      <a16:colId xmlns:a16="http://schemas.microsoft.com/office/drawing/2014/main" val="20002"/>
                    </a:ext>
                  </a:extLst>
                </a:gridCol>
              </a:tblGrid>
              <a:tr h="360040">
                <a:tc>
                  <a:txBody>
                    <a:bodyPr/>
                    <a:lstStyle/>
                    <a:p>
                      <a:pPr marL="0" indent="0">
                        <a:spcAft>
                          <a:spcPts val="0"/>
                        </a:spcAft>
                      </a:pPr>
                      <a:r>
                        <a:rPr lang="ja-JP" altLang="en-US"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分類</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solidFill>
                      <a:schemeClr val="accent3">
                        <a:lumMod val="60000"/>
                        <a:lumOff val="40000"/>
                      </a:schemeClr>
                    </a:solidFill>
                  </a:tcPr>
                </a:tc>
                <a:tc>
                  <a:txBody>
                    <a:bodyPr/>
                    <a:lstStyle/>
                    <a:p>
                      <a:pPr marL="88900" indent="0">
                        <a:spcAft>
                          <a:spcPts val="0"/>
                        </a:spcAft>
                      </a:pPr>
                      <a:r>
                        <a:rPr lang="ja-JP" altLang="en-US"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説明</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solidFill>
                      <a:schemeClr val="accent3">
                        <a:lumMod val="60000"/>
                        <a:lumOff val="40000"/>
                      </a:schemeClr>
                    </a:solidFill>
                  </a:tcPr>
                </a:tc>
                <a:tc>
                  <a:txBody>
                    <a:bodyPr/>
                    <a:lstStyle/>
                    <a:p>
                      <a:pPr marL="88900" indent="0">
                        <a:spcAft>
                          <a:spcPts val="0"/>
                        </a:spcAft>
                      </a:pPr>
                      <a:r>
                        <a:rPr lang="ja-JP" altLang="en-US" sz="1800" kern="100" dirty="0">
                          <a:solidFill>
                            <a:schemeClr val="tx1"/>
                          </a:solidFill>
                          <a:effectLst/>
                          <a:latin typeface="HGPｺﾞｼｯｸM" panose="020B0600000000000000" pitchFamily="50" charset="-128"/>
                          <a:ea typeface="HGPｺﾞｼｯｸM" panose="020B0600000000000000" pitchFamily="50" charset="-128"/>
                          <a:cs typeface="+mn-cs"/>
                        </a:rPr>
                        <a:t>例</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solidFill>
                      <a:schemeClr val="accent3">
                        <a:lumMod val="60000"/>
                        <a:lumOff val="40000"/>
                      </a:schemeClr>
                    </a:solidFill>
                  </a:tcPr>
                </a:tc>
                <a:extLst>
                  <a:ext uri="{0D108BD9-81ED-4DB2-BD59-A6C34878D82A}">
                    <a16:rowId xmlns:a16="http://schemas.microsoft.com/office/drawing/2014/main" val="10000"/>
                  </a:ext>
                </a:extLst>
              </a:tr>
              <a:tr h="1371600">
                <a:tc>
                  <a:txBody>
                    <a:bodyPr/>
                    <a:lstStyle/>
                    <a:p>
                      <a:pPr marL="0" indent="0">
                        <a:spcAft>
                          <a:spcPts val="0"/>
                        </a:spcAft>
                      </a:pPr>
                      <a:r>
                        <a:rPr lang="ja-JP" altLang="en-US"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機能要件</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solidFill>
                      <a:schemeClr val="accent3">
                        <a:lumMod val="60000"/>
                        <a:lumOff val="40000"/>
                      </a:schemeClr>
                    </a:solidFill>
                  </a:tcPr>
                </a:tc>
                <a:tc>
                  <a:txBody>
                    <a:bodyPr/>
                    <a:lstStyle/>
                    <a:p>
                      <a:pPr marL="88900" indent="0">
                        <a:spcAft>
                          <a:spcPts val="0"/>
                        </a:spcAft>
                      </a:pPr>
                      <a:r>
                        <a:rPr lang="ja-JP" altLang="en-US"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利用者が目的を遂げるために</a:t>
                      </a:r>
                      <a:endPar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p>
                      <a:pPr marL="88900" indent="0">
                        <a:spcAft>
                          <a:spcPts val="0"/>
                        </a:spcAft>
                      </a:pPr>
                      <a:r>
                        <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IT</a:t>
                      </a:r>
                      <a:r>
                        <a:rPr lang="ja-JP" altLang="en-US"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システムが提供するサービス。</a:t>
                      </a:r>
                    </a:p>
                  </a:txBody>
                  <a:tcPr marL="68580" marR="68580" marT="0" marB="0">
                    <a:solidFill>
                      <a:schemeClr val="accent5">
                        <a:lumMod val="40000"/>
                        <a:lumOff val="60000"/>
                      </a:schemeClr>
                    </a:solidFill>
                  </a:tcPr>
                </a:tc>
                <a:tc>
                  <a:txBody>
                    <a:bodyPr/>
                    <a:lstStyle/>
                    <a:p>
                      <a:pPr marL="88900" indent="0">
                        <a:spcAft>
                          <a:spcPts val="0"/>
                        </a:spcAft>
                        <a:buFont typeface="Arial" panose="020B0604020202020204" pitchFamily="34" charset="0"/>
                        <a:buNone/>
                      </a:pPr>
                      <a:r>
                        <a:rPr lang="ja-JP" altLang="en-US"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前日に発生したクレジットカード利用実績をカード番号単位で集計し、◯◯センターへ電送する。</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solidFill>
                      <a:schemeClr val="accent5">
                        <a:lumMod val="40000"/>
                        <a:lumOff val="60000"/>
                      </a:schemeClr>
                    </a:solidFill>
                  </a:tcPr>
                </a:tc>
                <a:extLst>
                  <a:ext uri="{0D108BD9-81ED-4DB2-BD59-A6C34878D82A}">
                    <a16:rowId xmlns:a16="http://schemas.microsoft.com/office/drawing/2014/main" val="10001"/>
                  </a:ext>
                </a:extLst>
              </a:tr>
              <a:tr h="1371600">
                <a:tc>
                  <a:txBody>
                    <a:bodyPr/>
                    <a:lstStyle/>
                    <a:p>
                      <a:pPr marL="25400" indent="-25400">
                        <a:spcAft>
                          <a:spcPts val="0"/>
                        </a:spcAft>
                      </a:pPr>
                      <a:r>
                        <a:rPr lang="ja-JP" altLang="en-US" sz="1800" kern="100" dirty="0">
                          <a:solidFill>
                            <a:schemeClr val="tx1"/>
                          </a:solidFill>
                          <a:effectLst/>
                          <a:latin typeface="HGPｺﾞｼｯｸM" panose="020B0600000000000000" pitchFamily="50" charset="-128"/>
                          <a:ea typeface="HGPｺﾞｼｯｸM" panose="020B0600000000000000" pitchFamily="50" charset="-128"/>
                        </a:rPr>
                        <a:t>非機能</a:t>
                      </a:r>
                      <a:r>
                        <a:rPr lang="ja-JP" sz="1800" kern="100" dirty="0">
                          <a:solidFill>
                            <a:schemeClr val="tx1"/>
                          </a:solidFill>
                          <a:effectLst/>
                          <a:latin typeface="HGPｺﾞｼｯｸM" panose="020B0600000000000000" pitchFamily="50" charset="-128"/>
                          <a:ea typeface="HGPｺﾞｼｯｸM" panose="020B0600000000000000" pitchFamily="50" charset="-128"/>
                        </a:rPr>
                        <a:t>要件</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solidFill>
                      <a:schemeClr val="accent3">
                        <a:lumMod val="60000"/>
                        <a:lumOff val="40000"/>
                      </a:schemeClr>
                    </a:solidFill>
                  </a:tcPr>
                </a:tc>
                <a:tc>
                  <a:txBody>
                    <a:bodyPr/>
                    <a:lstStyle/>
                    <a:p>
                      <a:pPr marL="88900" indent="0">
                        <a:spcAft>
                          <a:spcPts val="0"/>
                        </a:spcAft>
                      </a:pPr>
                      <a:r>
                        <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IT</a:t>
                      </a:r>
                      <a:r>
                        <a:rPr lang="ja-JP" altLang="en-US"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システムの機能要件に付随して必要となる品質要件や制約事項。</a:t>
                      </a:r>
                    </a:p>
                  </a:txBody>
                  <a:tcPr marL="68580" marR="68580" marT="0" marB="0">
                    <a:solidFill>
                      <a:schemeClr val="accent5">
                        <a:lumMod val="40000"/>
                        <a:lumOff val="60000"/>
                      </a:schemeClr>
                    </a:solidFill>
                  </a:tcPr>
                </a:tc>
                <a:tc>
                  <a:txBody>
                    <a:bodyPr/>
                    <a:lstStyle/>
                    <a:p>
                      <a:pPr marL="88900" indent="0">
                        <a:spcAft>
                          <a:spcPts val="0"/>
                        </a:spcAft>
                        <a:buFont typeface="Arial" panose="020B0604020202020204" pitchFamily="34" charset="0"/>
                        <a:buNone/>
                      </a:pPr>
                      <a:r>
                        <a:rPr lang="ja-JP" altLang="en-US"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クレジットカード利用実績集計は、</a:t>
                      </a:r>
                      <a:r>
                        <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3</a:t>
                      </a:r>
                      <a:r>
                        <a:rPr lang="ja-JP" altLang="en-US"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万件</a:t>
                      </a:r>
                      <a:r>
                        <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a:t>
                      </a:r>
                      <a:r>
                        <a:rPr lang="ja-JP" altLang="en-US"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日の実績データを</a:t>
                      </a:r>
                      <a:endPar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p>
                      <a:pPr marL="88900" indent="0">
                        <a:spcAft>
                          <a:spcPts val="0"/>
                        </a:spcAft>
                        <a:buFont typeface="Arial" panose="020B0604020202020204" pitchFamily="34" charset="0"/>
                        <a:buNone/>
                      </a:pPr>
                      <a:r>
                        <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00:00</a:t>
                      </a:r>
                      <a:r>
                        <a:rPr lang="ja-JP" altLang="en-US"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から</a:t>
                      </a:r>
                      <a:r>
                        <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01:00</a:t>
                      </a:r>
                      <a:r>
                        <a:rPr lang="ja-JP" altLang="en-US"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の間で集計する。</a:t>
                      </a:r>
                      <a:endPar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p>
                      <a:pPr marL="88900" indent="0">
                        <a:spcAft>
                          <a:spcPts val="0"/>
                        </a:spcAft>
                        <a:buFont typeface="Arial" panose="020B0604020202020204" pitchFamily="34" charset="0"/>
                        <a:buNone/>
                      </a:pPr>
                      <a:r>
                        <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a:t>
                      </a:r>
                      <a:r>
                        <a:rPr lang="ja-JP" altLang="en-US"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非機能要求グレードのサブ項目「業務処理量」観点の要件</a:t>
                      </a:r>
                    </a:p>
                  </a:txBody>
                  <a:tcPr marL="68580" marR="68580" marT="0" marB="0">
                    <a:solidFill>
                      <a:schemeClr val="accent5">
                        <a:lumMod val="40000"/>
                        <a:lumOff val="60000"/>
                      </a:schemeClr>
                    </a:solidFill>
                  </a:tcPr>
                </a:tc>
                <a:extLst>
                  <a:ext uri="{0D108BD9-81ED-4DB2-BD59-A6C34878D82A}">
                    <a16:rowId xmlns:a16="http://schemas.microsoft.com/office/drawing/2014/main" val="10002"/>
                  </a:ext>
                </a:extLst>
              </a:tr>
            </a:tbl>
          </a:graphicData>
        </a:graphic>
      </p:graphicFrame>
      <p:sp>
        <p:nvSpPr>
          <p:cNvPr id="5" name="正方形/長方形 4"/>
          <p:cNvSpPr/>
          <p:nvPr/>
        </p:nvSpPr>
        <p:spPr>
          <a:xfrm>
            <a:off x="445950" y="5025950"/>
            <a:ext cx="8374521" cy="1046440"/>
          </a:xfrm>
          <a:prstGeom prst="rect">
            <a:avLst/>
          </a:prstGeom>
        </p:spPr>
        <p:txBody>
          <a:bodyPr wrap="square">
            <a:spAutoFit/>
          </a:bodyPr>
          <a:lstStyle/>
          <a:p>
            <a:r>
              <a:rPr lang="ja-JP" altLang="en-US" dirty="0">
                <a:latin typeface="HGPｺﾞｼｯｸM" panose="020B0600000000000000" pitchFamily="50" charset="-128"/>
                <a:ea typeface="HGPｺﾞｼｯｸM" panose="020B0600000000000000" pitchFamily="50" charset="-128"/>
              </a:rPr>
              <a:t>業務特性に応じた適切な非機能要件を定義するには、以下が欠かせない。</a:t>
            </a:r>
            <a:br>
              <a:rPr lang="en-US" altLang="ja-JP" dirty="0">
                <a:latin typeface="HGPｺﾞｼｯｸM" panose="020B0600000000000000" pitchFamily="50" charset="-128"/>
                <a:ea typeface="HGPｺﾞｼｯｸM" panose="020B0600000000000000" pitchFamily="50" charset="-128"/>
              </a:rPr>
            </a:br>
            <a:endParaRPr lang="en-US" altLang="ja-JP" sz="800" dirty="0">
              <a:latin typeface="HGPｺﾞｼｯｸM" panose="020B0600000000000000" pitchFamily="50" charset="-128"/>
              <a:ea typeface="HGPｺﾞｼｯｸM" panose="020B0600000000000000" pitchFamily="50" charset="-128"/>
            </a:endParaRPr>
          </a:p>
          <a:p>
            <a:pPr marL="714375" indent="-285750">
              <a:buFont typeface="Arial" panose="020B0604020202020204" pitchFamily="34" charset="0"/>
              <a:buChar char="•"/>
            </a:pPr>
            <a:r>
              <a:rPr lang="ja-JP" altLang="en-US" dirty="0">
                <a:latin typeface="HGPｺﾞｼｯｸM" panose="020B0600000000000000" pitchFamily="50" charset="-128"/>
                <a:ea typeface="HGPｺﾞｼｯｸM" panose="020B0600000000000000" pitchFamily="50" charset="-128"/>
              </a:rPr>
              <a:t>非機能要件に含まれる要素の体系的な理解</a:t>
            </a:r>
            <a:endParaRPr lang="en-US" altLang="ja-JP" dirty="0">
              <a:latin typeface="HGPｺﾞｼｯｸM" panose="020B0600000000000000" pitchFamily="50" charset="-128"/>
              <a:ea typeface="HGPｺﾞｼｯｸM" panose="020B0600000000000000" pitchFamily="50" charset="-128"/>
            </a:endParaRPr>
          </a:p>
          <a:p>
            <a:pPr marL="714375" indent="-285750">
              <a:buFont typeface="Arial" panose="020B0604020202020204" pitchFamily="34" charset="0"/>
              <a:buChar char="•"/>
            </a:pPr>
            <a:r>
              <a:rPr lang="ja-JP" altLang="en-US" dirty="0">
                <a:latin typeface="HGPｺﾞｼｯｸM" panose="020B0600000000000000" pitchFamily="50" charset="-128"/>
                <a:ea typeface="HGPｺﾞｼｯｸM" panose="020B0600000000000000" pitchFamily="50" charset="-128"/>
              </a:rPr>
              <a:t>お客さまをリードして具体化する</a:t>
            </a:r>
            <a:endParaRPr lang="en-US" altLang="ja-JP" dirty="0">
              <a:latin typeface="HGPｺﾞｼｯｸM" panose="020B0600000000000000" pitchFamily="50" charset="-128"/>
              <a:ea typeface="HGPｺﾞｼｯｸM" panose="020B0600000000000000" pitchFamily="50" charset="-128"/>
            </a:endParaRPr>
          </a:p>
        </p:txBody>
      </p:sp>
      <p:sp>
        <p:nvSpPr>
          <p:cNvPr id="6" name="テキスト ボックス 5"/>
          <p:cNvSpPr txBox="1"/>
          <p:nvPr/>
        </p:nvSpPr>
        <p:spPr>
          <a:xfrm>
            <a:off x="539552" y="1136933"/>
            <a:ext cx="8208912" cy="369332"/>
          </a:xfrm>
          <a:prstGeom prst="rect">
            <a:avLst/>
          </a:prstGeom>
          <a:noFill/>
        </p:spPr>
        <p:txBody>
          <a:bodyPr wrap="square" rtlCol="0">
            <a:spAutoFit/>
          </a:bodyPr>
          <a:lstStyle/>
          <a:p>
            <a:pPr marL="285750" indent="-285750">
              <a:buFont typeface="Wingdings" panose="05000000000000000000" pitchFamily="2" charset="2"/>
              <a:buChar char="n"/>
            </a:pPr>
            <a:r>
              <a:rPr lang="ja-JP" altLang="en-US" dirty="0">
                <a:latin typeface="HGPｺﾞｼｯｸM" panose="020B0600000000000000" pitchFamily="50" charset="-128"/>
                <a:ea typeface="HGPｺﾞｼｯｸM" panose="020B0600000000000000" pitchFamily="50" charset="-128"/>
              </a:rPr>
              <a:t>非機能要件は、ユーザーの関心が部分的で、要求が曖昧になりやすい。</a:t>
            </a:r>
          </a:p>
        </p:txBody>
      </p:sp>
    </p:spTree>
    <p:extLst>
      <p:ext uri="{BB962C8B-B14F-4D97-AF65-F5344CB8AC3E}">
        <p14:creationId xmlns:p14="http://schemas.microsoft.com/office/powerpoint/2010/main" val="5031488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31</a:t>
            </a:fld>
            <a:endParaRPr lang="ja-JP" altLang="en-US" dirty="0"/>
          </a:p>
        </p:txBody>
      </p:sp>
      <p:sp>
        <p:nvSpPr>
          <p:cNvPr id="3" name="テキスト プレースホルダー 2"/>
          <p:cNvSpPr>
            <a:spLocks noGrp="1"/>
          </p:cNvSpPr>
          <p:nvPr>
            <p:ph type="body" sz="quarter" idx="13"/>
          </p:nvPr>
        </p:nvSpPr>
        <p:spPr/>
        <p:txBody>
          <a:bodyPr/>
          <a:lstStyle/>
          <a:p>
            <a:r>
              <a:rPr lang="ja-JP" altLang="en-US" dirty="0">
                <a:latin typeface="HGPｺﾞｼｯｸM" panose="020B0600000000000000" pitchFamily="50" charset="-128"/>
                <a:ea typeface="HGPｺﾞｼｯｸM" panose="020B0600000000000000" pitchFamily="50" charset="-128"/>
              </a:rPr>
              <a:t>要件の分類②</a:t>
            </a:r>
          </a:p>
        </p:txBody>
      </p:sp>
      <p:sp>
        <p:nvSpPr>
          <p:cNvPr id="5" name="正方形/長方形 4"/>
          <p:cNvSpPr/>
          <p:nvPr/>
        </p:nvSpPr>
        <p:spPr>
          <a:xfrm>
            <a:off x="683568" y="5805264"/>
            <a:ext cx="7416824" cy="646331"/>
          </a:xfrm>
          <a:prstGeom prst="rect">
            <a:avLst/>
          </a:prstGeom>
        </p:spPr>
        <p:txBody>
          <a:bodyPr wrap="square">
            <a:spAutoFit/>
          </a:bodyPr>
          <a:lstStyle/>
          <a:p>
            <a:r>
              <a:rPr lang="en-US" altLang="ja-JP" dirty="0"/>
              <a:t>IPA/SEC </a:t>
            </a:r>
            <a:r>
              <a:rPr lang="ja-JP" altLang="ja-JP" dirty="0"/>
              <a:t>非機能要求グレード</a:t>
            </a:r>
            <a:endParaRPr lang="en-US" altLang="ja-JP" dirty="0"/>
          </a:p>
          <a:p>
            <a:r>
              <a:rPr kumimoji="0" lang="ja-JP" altLang="en-US" dirty="0">
                <a:latin typeface="Arial" panose="020B0604020202020204" pitchFamily="34" charset="0"/>
                <a:hlinkClick r:id="rId3">
                  <a:extLst>
                    <a:ext uri="{A12FA001-AC4F-418D-AE19-62706E023703}">
                      <ahyp:hlinkClr xmlns:ahyp="http://schemas.microsoft.com/office/drawing/2018/hyperlinkcolor" val="tx"/>
                    </a:ext>
                  </a:extLst>
                </a:hlinkClick>
              </a:rPr>
              <a:t>：</a:t>
            </a:r>
            <a:r>
              <a:rPr kumimoji="0" lang="ja-JP" altLang="ja-JP" dirty="0">
                <a:latin typeface="Arial" panose="020B0604020202020204" pitchFamily="34" charset="0"/>
                <a:hlinkClick r:id="rId3">
                  <a:extLst>
                    <a:ext uri="{A12FA001-AC4F-418D-AE19-62706E023703}">
                      <ahyp:hlinkClr xmlns:ahyp="http://schemas.microsoft.com/office/drawing/2018/hyperlinkcolor" val="tx"/>
                    </a:ext>
                  </a:extLst>
                </a:hlinkClick>
              </a:rPr>
              <a:t>https://www.ipa.go.jp/sec/softwareengineering/std/ent03-b.html</a:t>
            </a:r>
            <a:endParaRPr kumimoji="0" lang="ja-JP" altLang="ja-JP" dirty="0">
              <a:latin typeface="Arial" panose="020B0604020202020204" pitchFamily="34" charset="0"/>
            </a:endParaRPr>
          </a:p>
        </p:txBody>
      </p:sp>
      <p:graphicFrame>
        <p:nvGraphicFramePr>
          <p:cNvPr id="6" name="表 5"/>
          <p:cNvGraphicFramePr>
            <a:graphicFrameLocks noGrp="1"/>
          </p:cNvGraphicFramePr>
          <p:nvPr>
            <p:extLst>
              <p:ext uri="{D42A27DB-BD31-4B8C-83A1-F6EECF244321}">
                <p14:modId xmlns:p14="http://schemas.microsoft.com/office/powerpoint/2010/main" val="2143774303"/>
              </p:ext>
            </p:extLst>
          </p:nvPr>
        </p:nvGraphicFramePr>
        <p:xfrm>
          <a:off x="434915" y="1772816"/>
          <a:ext cx="8457565" cy="3845560"/>
        </p:xfrm>
        <a:graphic>
          <a:graphicData uri="http://schemas.openxmlformats.org/drawingml/2006/table">
            <a:tbl>
              <a:tblPr firstRow="1" bandRow="1">
                <a:tableStyleId>{00A15C55-8517-42AA-B614-E9B94910E393}</a:tableStyleId>
              </a:tblPr>
              <a:tblGrid>
                <a:gridCol w="1481455">
                  <a:extLst>
                    <a:ext uri="{9D8B030D-6E8A-4147-A177-3AD203B41FA5}">
                      <a16:colId xmlns:a16="http://schemas.microsoft.com/office/drawing/2014/main" val="20000"/>
                    </a:ext>
                  </a:extLst>
                </a:gridCol>
                <a:gridCol w="2827655">
                  <a:extLst>
                    <a:ext uri="{9D8B030D-6E8A-4147-A177-3AD203B41FA5}">
                      <a16:colId xmlns:a16="http://schemas.microsoft.com/office/drawing/2014/main" val="20001"/>
                    </a:ext>
                  </a:extLst>
                </a:gridCol>
                <a:gridCol w="4148455">
                  <a:extLst>
                    <a:ext uri="{9D8B030D-6E8A-4147-A177-3AD203B41FA5}">
                      <a16:colId xmlns:a16="http://schemas.microsoft.com/office/drawing/2014/main" val="20002"/>
                    </a:ext>
                  </a:extLst>
                </a:gridCol>
              </a:tblGrid>
              <a:tr h="370840">
                <a:tc>
                  <a:txBody>
                    <a:bodyPr/>
                    <a:lstStyle/>
                    <a:p>
                      <a:r>
                        <a:rPr kumimoji="1" lang="ja-JP" altLang="en-US" sz="1600" dirty="0">
                          <a:solidFill>
                            <a:schemeClr val="tx1"/>
                          </a:solidFill>
                          <a:latin typeface="HGPｺﾞｼｯｸM" panose="020B0600000000000000" pitchFamily="50" charset="-128"/>
                          <a:ea typeface="HGPｺﾞｼｯｸM" panose="020B0600000000000000" pitchFamily="50" charset="-128"/>
                        </a:rPr>
                        <a:t>大項目</a:t>
                      </a:r>
                    </a:p>
                  </a:txBody>
                  <a:tcPr>
                    <a:solidFill>
                      <a:schemeClr val="accent4">
                        <a:lumMod val="60000"/>
                        <a:lumOff val="40000"/>
                      </a:schemeClr>
                    </a:solidFill>
                  </a:tcPr>
                </a:tc>
                <a:tc>
                  <a:txBody>
                    <a:bodyPr/>
                    <a:lstStyle/>
                    <a:p>
                      <a:r>
                        <a:rPr kumimoji="1" lang="ja-JP" altLang="en-US" sz="1600" dirty="0">
                          <a:solidFill>
                            <a:schemeClr val="tx1"/>
                          </a:solidFill>
                          <a:latin typeface="HGPｺﾞｼｯｸM" panose="020B0600000000000000" pitchFamily="50" charset="-128"/>
                          <a:ea typeface="HGPｺﾞｼｯｸM" panose="020B0600000000000000" pitchFamily="50" charset="-128"/>
                        </a:rPr>
                        <a:t>説明</a:t>
                      </a:r>
                    </a:p>
                  </a:txBody>
                  <a:tcPr>
                    <a:solidFill>
                      <a:schemeClr val="accent4">
                        <a:lumMod val="60000"/>
                        <a:lumOff val="40000"/>
                      </a:schemeClr>
                    </a:solidFill>
                  </a:tcPr>
                </a:tc>
                <a:tc>
                  <a:txBody>
                    <a:bodyPr/>
                    <a:lstStyle/>
                    <a:p>
                      <a:r>
                        <a:rPr kumimoji="1" lang="ja-JP" altLang="en-US" sz="1600" dirty="0">
                          <a:solidFill>
                            <a:schemeClr val="tx1"/>
                          </a:solidFill>
                          <a:latin typeface="HGPｺﾞｼｯｸM" panose="020B0600000000000000" pitchFamily="50" charset="-128"/>
                          <a:ea typeface="HGPｺﾞｼｯｸM" panose="020B0600000000000000" pitchFamily="50" charset="-128"/>
                        </a:rPr>
                        <a:t>例</a:t>
                      </a:r>
                    </a:p>
                  </a:txBody>
                  <a:tcPr>
                    <a:solidFill>
                      <a:schemeClr val="accent4">
                        <a:lumMod val="60000"/>
                        <a:lumOff val="40000"/>
                      </a:schemeClr>
                    </a:solidFill>
                  </a:tcPr>
                </a:tc>
                <a:extLst>
                  <a:ext uri="{0D108BD9-81ED-4DB2-BD59-A6C34878D82A}">
                    <a16:rowId xmlns:a16="http://schemas.microsoft.com/office/drawing/2014/main" val="10000"/>
                  </a:ext>
                </a:extLst>
              </a:tr>
              <a:tr h="370840">
                <a:tc>
                  <a:txBody>
                    <a:bodyPr/>
                    <a:lstStyle/>
                    <a:p>
                      <a:r>
                        <a:rPr kumimoji="1" lang="ja-JP" altLang="en-US" sz="1600" dirty="0">
                          <a:solidFill>
                            <a:schemeClr val="tx1"/>
                          </a:solidFill>
                          <a:latin typeface="HGPｺﾞｼｯｸM" panose="020B0600000000000000" pitchFamily="50" charset="-128"/>
                          <a:ea typeface="HGPｺﾞｼｯｸM" panose="020B0600000000000000" pitchFamily="50" charset="-128"/>
                        </a:rPr>
                        <a:t>可用性</a:t>
                      </a:r>
                    </a:p>
                  </a:txBody>
                  <a:tcPr/>
                </a:tc>
                <a:tc>
                  <a:txBody>
                    <a:bodyPr/>
                    <a:lstStyle/>
                    <a:p>
                      <a:r>
                        <a:rPr kumimoji="1" lang="ja-JP" altLang="en-US" sz="1600" dirty="0">
                          <a:solidFill>
                            <a:schemeClr val="tx1"/>
                          </a:solidFill>
                          <a:latin typeface="HGPｺﾞｼｯｸM" panose="020B0600000000000000" pitchFamily="50" charset="-128"/>
                          <a:ea typeface="HGPｺﾞｼｯｸM" panose="020B0600000000000000" pitchFamily="50" charset="-128"/>
                        </a:rPr>
                        <a:t>システムサービスを継続的に</a:t>
                      </a:r>
                      <a:endParaRPr kumimoji="1" lang="en-US" altLang="ja-JP" sz="1600" dirty="0">
                        <a:solidFill>
                          <a:schemeClr val="tx1"/>
                        </a:solidFill>
                        <a:latin typeface="HGPｺﾞｼｯｸM" panose="020B0600000000000000" pitchFamily="50" charset="-128"/>
                        <a:ea typeface="HGPｺﾞｼｯｸM" panose="020B0600000000000000" pitchFamily="50" charset="-128"/>
                      </a:endParaRPr>
                    </a:p>
                    <a:p>
                      <a:r>
                        <a:rPr kumimoji="1" lang="ja-JP" altLang="en-US" sz="1600" dirty="0">
                          <a:solidFill>
                            <a:schemeClr val="tx1"/>
                          </a:solidFill>
                          <a:latin typeface="HGPｺﾞｼｯｸM" panose="020B0600000000000000" pitchFamily="50" charset="-128"/>
                          <a:ea typeface="HGPｺﾞｼｯｸM" panose="020B0600000000000000" pitchFamily="50" charset="-128"/>
                        </a:rPr>
                        <a:t>利用可能とする要求</a:t>
                      </a:r>
                    </a:p>
                  </a:txBody>
                  <a:tcPr/>
                </a:tc>
                <a:tc>
                  <a:txBody>
                    <a:bodyPr/>
                    <a:lstStyle/>
                    <a:p>
                      <a:r>
                        <a:rPr kumimoji="1" lang="ja-JP" altLang="en-US" sz="1600" dirty="0">
                          <a:solidFill>
                            <a:schemeClr val="tx1"/>
                          </a:solidFill>
                          <a:latin typeface="HGPｺﾞｼｯｸM" panose="020B0600000000000000" pitchFamily="50" charset="-128"/>
                          <a:ea typeface="HGPｺﾞｼｯｸM" panose="020B0600000000000000" pitchFamily="50" charset="-128"/>
                        </a:rPr>
                        <a:t>運用スケジュール</a:t>
                      </a:r>
                      <a:r>
                        <a:rPr kumimoji="1" lang="en-US" altLang="ja-JP" sz="1600" dirty="0">
                          <a:solidFill>
                            <a:schemeClr val="tx1"/>
                          </a:solidFill>
                          <a:latin typeface="HGPｺﾞｼｯｸM" panose="020B0600000000000000" pitchFamily="50" charset="-128"/>
                          <a:ea typeface="HGPｺﾞｼｯｸM" panose="020B0600000000000000" pitchFamily="50" charset="-128"/>
                        </a:rPr>
                        <a:t>(</a:t>
                      </a:r>
                      <a:r>
                        <a:rPr kumimoji="1" lang="ja-JP" altLang="en-US" sz="1600" dirty="0">
                          <a:solidFill>
                            <a:schemeClr val="tx1"/>
                          </a:solidFill>
                          <a:latin typeface="HGPｺﾞｼｯｸM" panose="020B0600000000000000" pitchFamily="50" charset="-128"/>
                          <a:ea typeface="HGPｺﾞｼｯｸM" panose="020B0600000000000000" pitchFamily="50" charset="-128"/>
                        </a:rPr>
                        <a:t>稼働時間・停止予定など</a:t>
                      </a:r>
                      <a:r>
                        <a:rPr kumimoji="1" lang="en-US" altLang="ja-JP" sz="1600" dirty="0">
                          <a:solidFill>
                            <a:schemeClr val="tx1"/>
                          </a:solidFill>
                          <a:latin typeface="HGPｺﾞｼｯｸM" panose="020B0600000000000000" pitchFamily="50" charset="-128"/>
                          <a:ea typeface="HGPｺﾞｼｯｸM" panose="020B0600000000000000" pitchFamily="50" charset="-128"/>
                        </a:rPr>
                        <a:t>)</a:t>
                      </a:r>
                    </a:p>
                    <a:p>
                      <a:r>
                        <a:rPr kumimoji="1" lang="ja-JP" altLang="en-US" sz="1600" dirty="0">
                          <a:solidFill>
                            <a:schemeClr val="tx1"/>
                          </a:solidFill>
                          <a:latin typeface="HGPｺﾞｼｯｸM" panose="020B0600000000000000" pitchFamily="50" charset="-128"/>
                          <a:ea typeface="HGPｺﾞｼｯｸM" panose="020B0600000000000000" pitchFamily="50" charset="-128"/>
                        </a:rPr>
                        <a:t>障害、災害時における可動目標</a:t>
                      </a:r>
                    </a:p>
                  </a:txBody>
                  <a:tcPr/>
                </a:tc>
                <a:extLst>
                  <a:ext uri="{0D108BD9-81ED-4DB2-BD59-A6C34878D82A}">
                    <a16:rowId xmlns:a16="http://schemas.microsoft.com/office/drawing/2014/main" val="10001"/>
                  </a:ext>
                </a:extLst>
              </a:tr>
              <a:tr h="370840">
                <a:tc>
                  <a:txBody>
                    <a:bodyPr/>
                    <a:lstStyle/>
                    <a:p>
                      <a:r>
                        <a:rPr kumimoji="1" lang="ja-JP" altLang="en-US" sz="1600" dirty="0">
                          <a:solidFill>
                            <a:schemeClr val="tx1"/>
                          </a:solidFill>
                          <a:latin typeface="HGPｺﾞｼｯｸM" panose="020B0600000000000000" pitchFamily="50" charset="-128"/>
                          <a:ea typeface="HGPｺﾞｼｯｸM" panose="020B0600000000000000" pitchFamily="50" charset="-128"/>
                        </a:rPr>
                        <a:t>性能・拡張性</a:t>
                      </a:r>
                    </a:p>
                  </a:txBody>
                  <a:tcPr/>
                </a:tc>
                <a:tc>
                  <a:txBody>
                    <a:bodyPr/>
                    <a:lstStyle/>
                    <a:p>
                      <a:r>
                        <a:rPr kumimoji="1" lang="ja-JP" altLang="en-US" sz="1600" dirty="0">
                          <a:solidFill>
                            <a:schemeClr val="tx1"/>
                          </a:solidFill>
                          <a:latin typeface="HGPｺﾞｼｯｸM" panose="020B0600000000000000" pitchFamily="50" charset="-128"/>
                          <a:ea typeface="HGPｺﾞｼｯｸM" panose="020B0600000000000000" pitchFamily="50" charset="-128"/>
                        </a:rPr>
                        <a:t>システムの性能および将来の</a:t>
                      </a:r>
                      <a:endParaRPr kumimoji="1" lang="en-US" altLang="ja-JP" sz="1600" dirty="0">
                        <a:solidFill>
                          <a:schemeClr val="tx1"/>
                        </a:solidFill>
                        <a:latin typeface="HGPｺﾞｼｯｸM" panose="020B0600000000000000" pitchFamily="50" charset="-128"/>
                        <a:ea typeface="HGPｺﾞｼｯｸM" panose="020B0600000000000000" pitchFamily="50" charset="-128"/>
                      </a:endParaRPr>
                    </a:p>
                    <a:p>
                      <a:r>
                        <a:rPr kumimoji="1" lang="ja-JP" altLang="en-US" sz="1600" dirty="0">
                          <a:solidFill>
                            <a:schemeClr val="tx1"/>
                          </a:solidFill>
                          <a:latin typeface="HGPｺﾞｼｯｸM" panose="020B0600000000000000" pitchFamily="50" charset="-128"/>
                          <a:ea typeface="HGPｺﾞｼｯｸM" panose="020B0600000000000000" pitchFamily="50" charset="-128"/>
                        </a:rPr>
                        <a:t>システム拡張に関する要求</a:t>
                      </a:r>
                    </a:p>
                  </a:txBody>
                  <a:tcPr/>
                </a:tc>
                <a:tc>
                  <a:txBody>
                    <a:bodyPr/>
                    <a:lstStyle/>
                    <a:p>
                      <a:r>
                        <a:rPr kumimoji="1" lang="ja-JP" altLang="en-US" sz="1600" dirty="0">
                          <a:solidFill>
                            <a:schemeClr val="tx1"/>
                          </a:solidFill>
                          <a:latin typeface="HGPｺﾞｼｯｸM" panose="020B0600000000000000" pitchFamily="50" charset="-128"/>
                          <a:ea typeface="HGPｺﾞｼｯｸM" panose="020B0600000000000000" pitchFamily="50" charset="-128"/>
                        </a:rPr>
                        <a:t>業務量および今後の増加見積</a:t>
                      </a:r>
                    </a:p>
                    <a:p>
                      <a:r>
                        <a:rPr kumimoji="1" lang="ja-JP" altLang="en-US" sz="1600" dirty="0">
                          <a:solidFill>
                            <a:schemeClr val="tx1"/>
                          </a:solidFill>
                          <a:latin typeface="HGPｺﾞｼｯｸM" panose="020B0600000000000000" pitchFamily="50" charset="-128"/>
                          <a:ea typeface="HGPｺﾞｼｯｸM" panose="020B0600000000000000" pitchFamily="50" charset="-128"/>
                        </a:rPr>
                        <a:t>システム化対象業務の特性</a:t>
                      </a:r>
                      <a:r>
                        <a:rPr kumimoji="1" lang="en-US" altLang="ja-JP" sz="1600" dirty="0">
                          <a:solidFill>
                            <a:schemeClr val="tx1"/>
                          </a:solidFill>
                          <a:latin typeface="HGPｺﾞｼｯｸM" panose="020B0600000000000000" pitchFamily="50" charset="-128"/>
                          <a:ea typeface="HGPｺﾞｼｯｸM" panose="020B0600000000000000" pitchFamily="50" charset="-128"/>
                        </a:rPr>
                        <a:t>(</a:t>
                      </a:r>
                      <a:r>
                        <a:rPr kumimoji="1" lang="ja-JP" altLang="en-US" sz="1600" dirty="0">
                          <a:solidFill>
                            <a:schemeClr val="tx1"/>
                          </a:solidFill>
                          <a:latin typeface="HGPｺﾞｼｯｸM" panose="020B0600000000000000" pitchFamily="50" charset="-128"/>
                          <a:ea typeface="HGPｺﾞｼｯｸM" panose="020B0600000000000000" pitchFamily="50" charset="-128"/>
                        </a:rPr>
                        <a:t>通常時</a:t>
                      </a:r>
                      <a:r>
                        <a:rPr kumimoji="1" lang="en-US" altLang="ja-JP" sz="1600" dirty="0">
                          <a:solidFill>
                            <a:schemeClr val="tx1"/>
                          </a:solidFill>
                          <a:latin typeface="HGPｺﾞｼｯｸM" panose="020B0600000000000000" pitchFamily="50" charset="-128"/>
                          <a:ea typeface="HGPｺﾞｼｯｸM" panose="020B0600000000000000" pitchFamily="50" charset="-128"/>
                        </a:rPr>
                        <a:t>/</a:t>
                      </a:r>
                      <a:r>
                        <a:rPr kumimoji="1" lang="ja-JP" altLang="en-US" sz="1600" dirty="0">
                          <a:solidFill>
                            <a:schemeClr val="tx1"/>
                          </a:solidFill>
                          <a:latin typeface="HGPｺﾞｼｯｸM" panose="020B0600000000000000" pitchFamily="50" charset="-128"/>
                          <a:ea typeface="HGPｺﾞｼｯｸM" panose="020B0600000000000000" pitchFamily="50" charset="-128"/>
                        </a:rPr>
                        <a:t>ピーク時</a:t>
                      </a:r>
                      <a:r>
                        <a:rPr kumimoji="1" lang="en-US" altLang="ja-JP" sz="1600" dirty="0">
                          <a:solidFill>
                            <a:schemeClr val="tx1"/>
                          </a:solidFill>
                          <a:latin typeface="HGPｺﾞｼｯｸM" panose="020B0600000000000000" pitchFamily="50" charset="-128"/>
                          <a:ea typeface="HGPｺﾞｼｯｸM" panose="020B0600000000000000" pitchFamily="50" charset="-128"/>
                        </a:rPr>
                        <a:t>)</a:t>
                      </a:r>
                    </a:p>
                  </a:txBody>
                  <a:tcPr/>
                </a:tc>
                <a:extLst>
                  <a:ext uri="{0D108BD9-81ED-4DB2-BD59-A6C34878D82A}">
                    <a16:rowId xmlns:a16="http://schemas.microsoft.com/office/drawing/2014/main" val="10002"/>
                  </a:ext>
                </a:extLst>
              </a:tr>
              <a:tr h="370840">
                <a:tc>
                  <a:txBody>
                    <a:bodyPr/>
                    <a:lstStyle/>
                    <a:p>
                      <a:r>
                        <a:rPr kumimoji="1" lang="ja-JP" altLang="en-US" sz="1600" dirty="0">
                          <a:solidFill>
                            <a:schemeClr val="tx1"/>
                          </a:solidFill>
                          <a:latin typeface="HGPｺﾞｼｯｸM" panose="020B0600000000000000" pitchFamily="50" charset="-128"/>
                          <a:ea typeface="HGPｺﾞｼｯｸM" panose="020B0600000000000000" pitchFamily="50" charset="-128"/>
                        </a:rPr>
                        <a:t>運用・保守性</a:t>
                      </a:r>
                    </a:p>
                  </a:txBody>
                  <a:tcPr/>
                </a:tc>
                <a:tc>
                  <a:txBody>
                    <a:bodyPr/>
                    <a:lstStyle/>
                    <a:p>
                      <a:r>
                        <a:rPr kumimoji="1" lang="ja-JP" altLang="en-US" sz="1600" dirty="0">
                          <a:solidFill>
                            <a:schemeClr val="tx1"/>
                          </a:solidFill>
                          <a:latin typeface="HGPｺﾞｼｯｸM" panose="020B0600000000000000" pitchFamily="50" charset="-128"/>
                          <a:ea typeface="HGPｺﾞｼｯｸM" panose="020B0600000000000000" pitchFamily="50" charset="-128"/>
                        </a:rPr>
                        <a:t>システムの運用と保守サービス</a:t>
                      </a:r>
                      <a:endParaRPr kumimoji="1" lang="en-US" altLang="ja-JP" sz="1600" dirty="0">
                        <a:solidFill>
                          <a:schemeClr val="tx1"/>
                        </a:solidFill>
                        <a:latin typeface="HGPｺﾞｼｯｸM" panose="020B0600000000000000" pitchFamily="50" charset="-128"/>
                        <a:ea typeface="HGPｺﾞｼｯｸM" panose="020B0600000000000000" pitchFamily="50" charset="-128"/>
                      </a:endParaRPr>
                    </a:p>
                    <a:p>
                      <a:r>
                        <a:rPr kumimoji="1" lang="ja-JP" altLang="en-US" sz="1600" dirty="0">
                          <a:solidFill>
                            <a:schemeClr val="tx1"/>
                          </a:solidFill>
                          <a:latin typeface="HGPｺﾞｼｯｸM" panose="020B0600000000000000" pitchFamily="50" charset="-128"/>
                          <a:ea typeface="HGPｺﾞｼｯｸM" panose="020B0600000000000000" pitchFamily="50" charset="-128"/>
                        </a:rPr>
                        <a:t>に関する要求</a:t>
                      </a:r>
                    </a:p>
                  </a:txBody>
                  <a:tcPr/>
                </a:tc>
                <a:tc>
                  <a:txBody>
                    <a:bodyPr/>
                    <a:lstStyle/>
                    <a:p>
                      <a:r>
                        <a:rPr kumimoji="1" lang="ja-JP" altLang="en-US" sz="1600" dirty="0">
                          <a:solidFill>
                            <a:schemeClr val="tx1"/>
                          </a:solidFill>
                          <a:latin typeface="HGPｺﾞｼｯｸM" panose="020B0600000000000000" pitchFamily="50" charset="-128"/>
                          <a:ea typeface="HGPｺﾞｼｯｸM" panose="020B0600000000000000" pitchFamily="50" charset="-128"/>
                        </a:rPr>
                        <a:t>運用中に求められるシステム稼働レベル</a:t>
                      </a:r>
                    </a:p>
                    <a:p>
                      <a:r>
                        <a:rPr kumimoji="1" lang="ja-JP" altLang="en-US" sz="1600" dirty="0">
                          <a:solidFill>
                            <a:schemeClr val="tx1"/>
                          </a:solidFill>
                          <a:latin typeface="HGPｺﾞｼｯｸM" panose="020B0600000000000000" pitchFamily="50" charset="-128"/>
                          <a:ea typeface="HGPｺﾞｼｯｸM" panose="020B0600000000000000" pitchFamily="50" charset="-128"/>
                        </a:rPr>
                        <a:t>問題発生時の対応レベル</a:t>
                      </a:r>
                    </a:p>
                  </a:txBody>
                  <a:tcPr/>
                </a:tc>
                <a:extLst>
                  <a:ext uri="{0D108BD9-81ED-4DB2-BD59-A6C34878D82A}">
                    <a16:rowId xmlns:a16="http://schemas.microsoft.com/office/drawing/2014/main" val="10003"/>
                  </a:ext>
                </a:extLst>
              </a:tr>
              <a:tr h="370840">
                <a:tc>
                  <a:txBody>
                    <a:bodyPr/>
                    <a:lstStyle/>
                    <a:p>
                      <a:r>
                        <a:rPr kumimoji="1" lang="ja-JP" altLang="en-US" sz="1600" dirty="0">
                          <a:solidFill>
                            <a:schemeClr val="tx1"/>
                          </a:solidFill>
                          <a:latin typeface="HGPｺﾞｼｯｸM" panose="020B0600000000000000" pitchFamily="50" charset="-128"/>
                          <a:ea typeface="HGPｺﾞｼｯｸM" panose="020B0600000000000000" pitchFamily="50" charset="-128"/>
                        </a:rPr>
                        <a:t>移行性</a:t>
                      </a:r>
                    </a:p>
                  </a:txBody>
                  <a:tcPr/>
                </a:tc>
                <a:tc>
                  <a:txBody>
                    <a:bodyPr/>
                    <a:lstStyle/>
                    <a:p>
                      <a:r>
                        <a:rPr kumimoji="1" lang="ja-JP" altLang="en-US" sz="1600" dirty="0">
                          <a:solidFill>
                            <a:schemeClr val="tx1"/>
                          </a:solidFill>
                          <a:latin typeface="HGPｺﾞｼｯｸM" panose="020B0600000000000000" pitchFamily="50" charset="-128"/>
                          <a:ea typeface="HGPｺﾞｼｯｸM" panose="020B0600000000000000" pitchFamily="50" charset="-128"/>
                        </a:rPr>
                        <a:t>現行システム資産の移行に</a:t>
                      </a:r>
                      <a:endParaRPr kumimoji="1" lang="en-US" altLang="ja-JP" sz="1600" dirty="0">
                        <a:solidFill>
                          <a:schemeClr val="tx1"/>
                        </a:solidFill>
                        <a:latin typeface="HGPｺﾞｼｯｸM" panose="020B0600000000000000" pitchFamily="50" charset="-128"/>
                        <a:ea typeface="HGPｺﾞｼｯｸM" panose="020B0600000000000000" pitchFamily="50" charset="-128"/>
                      </a:endParaRPr>
                    </a:p>
                    <a:p>
                      <a:r>
                        <a:rPr kumimoji="1" lang="ja-JP" altLang="en-US" sz="1600" dirty="0">
                          <a:solidFill>
                            <a:schemeClr val="tx1"/>
                          </a:solidFill>
                          <a:latin typeface="HGPｺﾞｼｯｸM" panose="020B0600000000000000" pitchFamily="50" charset="-128"/>
                          <a:ea typeface="HGPｺﾞｼｯｸM" panose="020B0600000000000000" pitchFamily="50" charset="-128"/>
                        </a:rPr>
                        <a:t>関する要求</a:t>
                      </a:r>
                    </a:p>
                  </a:txBody>
                  <a:tcPr/>
                </a:tc>
                <a:tc>
                  <a:txBody>
                    <a:bodyPr/>
                    <a:lstStyle/>
                    <a:p>
                      <a:r>
                        <a:rPr kumimoji="1" lang="ja-JP" altLang="en-US" sz="1600" dirty="0">
                          <a:solidFill>
                            <a:schemeClr val="tx1"/>
                          </a:solidFill>
                          <a:latin typeface="HGPｺﾞｼｯｸM" panose="020B0600000000000000" pitchFamily="50" charset="-128"/>
                          <a:ea typeface="HGPｺﾞｼｯｸM" panose="020B0600000000000000" pitchFamily="50" charset="-128"/>
                        </a:rPr>
                        <a:t>新システムへの移行期間、移行方法</a:t>
                      </a:r>
                    </a:p>
                    <a:p>
                      <a:r>
                        <a:rPr kumimoji="1" lang="ja-JP" altLang="en-US" sz="1600" dirty="0">
                          <a:solidFill>
                            <a:schemeClr val="tx1"/>
                          </a:solidFill>
                          <a:latin typeface="HGPｺﾞｼｯｸM" panose="020B0600000000000000" pitchFamily="50" charset="-128"/>
                          <a:ea typeface="HGPｺﾞｼｯｸM" panose="020B0600000000000000" pitchFamily="50" charset="-128"/>
                        </a:rPr>
                        <a:t>移行対象資産の種類および量</a:t>
                      </a:r>
                    </a:p>
                  </a:txBody>
                  <a:tcPr/>
                </a:tc>
                <a:extLst>
                  <a:ext uri="{0D108BD9-81ED-4DB2-BD59-A6C34878D82A}">
                    <a16:rowId xmlns:a16="http://schemas.microsoft.com/office/drawing/2014/main" val="10004"/>
                  </a:ext>
                </a:extLst>
              </a:tr>
              <a:tr h="370840">
                <a:tc>
                  <a:txBody>
                    <a:bodyPr/>
                    <a:lstStyle/>
                    <a:p>
                      <a:r>
                        <a:rPr kumimoji="1" lang="ja-JP" altLang="en-US" sz="1600" dirty="0">
                          <a:solidFill>
                            <a:schemeClr val="tx1"/>
                          </a:solidFill>
                          <a:latin typeface="HGPｺﾞｼｯｸM" panose="020B0600000000000000" pitchFamily="50" charset="-128"/>
                          <a:ea typeface="HGPｺﾞｼｯｸM" panose="020B0600000000000000" pitchFamily="50" charset="-128"/>
                        </a:rPr>
                        <a:t>セキュリティ</a:t>
                      </a:r>
                    </a:p>
                  </a:txBody>
                  <a:tcPr/>
                </a:tc>
                <a:tc>
                  <a:txBody>
                    <a:bodyPr/>
                    <a:lstStyle/>
                    <a:p>
                      <a:r>
                        <a:rPr kumimoji="1" lang="ja-JP" altLang="en-US" sz="1600" dirty="0">
                          <a:solidFill>
                            <a:schemeClr val="tx1"/>
                          </a:solidFill>
                          <a:latin typeface="HGPｺﾞｼｯｸM" panose="020B0600000000000000" pitchFamily="50" charset="-128"/>
                          <a:ea typeface="HGPｺﾞｼｯｸM" panose="020B0600000000000000" pitchFamily="50" charset="-128"/>
                        </a:rPr>
                        <a:t>情報システムの安全性の</a:t>
                      </a:r>
                      <a:endParaRPr kumimoji="1" lang="en-US" altLang="ja-JP" sz="1600" dirty="0">
                        <a:solidFill>
                          <a:schemeClr val="tx1"/>
                        </a:solidFill>
                        <a:latin typeface="HGPｺﾞｼｯｸM" panose="020B0600000000000000" pitchFamily="50" charset="-128"/>
                        <a:ea typeface="HGPｺﾞｼｯｸM" panose="020B0600000000000000" pitchFamily="50" charset="-128"/>
                      </a:endParaRPr>
                    </a:p>
                    <a:p>
                      <a:r>
                        <a:rPr kumimoji="1" lang="ja-JP" altLang="en-US" sz="1600" dirty="0">
                          <a:solidFill>
                            <a:schemeClr val="tx1"/>
                          </a:solidFill>
                          <a:latin typeface="HGPｺﾞｼｯｸM" panose="020B0600000000000000" pitchFamily="50" charset="-128"/>
                          <a:ea typeface="HGPｺﾞｼｯｸM" panose="020B0600000000000000" pitchFamily="50" charset="-128"/>
                        </a:rPr>
                        <a:t>確保に関する要求</a:t>
                      </a:r>
                    </a:p>
                  </a:txBody>
                  <a:tcPr/>
                </a:tc>
                <a:tc>
                  <a:txBody>
                    <a:bodyPr/>
                    <a:lstStyle/>
                    <a:p>
                      <a:r>
                        <a:rPr kumimoji="1" lang="ja-JP" altLang="en-US" sz="1600" dirty="0">
                          <a:solidFill>
                            <a:schemeClr val="tx1"/>
                          </a:solidFill>
                          <a:latin typeface="HGPｺﾞｼｯｸM" panose="020B0600000000000000" pitchFamily="50" charset="-128"/>
                          <a:ea typeface="HGPｺﾞｼｯｸM" panose="020B0600000000000000" pitchFamily="50" charset="-128"/>
                        </a:rPr>
                        <a:t>利用制限</a:t>
                      </a:r>
                    </a:p>
                    <a:p>
                      <a:r>
                        <a:rPr kumimoji="1" lang="ja-JP" altLang="en-US" sz="1600" dirty="0">
                          <a:solidFill>
                            <a:schemeClr val="tx1"/>
                          </a:solidFill>
                          <a:latin typeface="HGPｺﾞｼｯｸM" panose="020B0600000000000000" pitchFamily="50" charset="-128"/>
                          <a:ea typeface="HGPｺﾞｼｯｸM" panose="020B0600000000000000" pitchFamily="50" charset="-128"/>
                        </a:rPr>
                        <a:t>不正アクセスの防止</a:t>
                      </a:r>
                    </a:p>
                  </a:txBody>
                  <a:tcPr/>
                </a:tc>
                <a:extLst>
                  <a:ext uri="{0D108BD9-81ED-4DB2-BD59-A6C34878D82A}">
                    <a16:rowId xmlns:a16="http://schemas.microsoft.com/office/drawing/2014/main" val="10005"/>
                  </a:ext>
                </a:extLst>
              </a:tr>
              <a:tr h="370840">
                <a:tc>
                  <a:txBody>
                    <a:bodyPr/>
                    <a:lstStyle/>
                    <a:p>
                      <a:r>
                        <a:rPr kumimoji="1" lang="ja-JP" altLang="en-US" sz="1600" dirty="0">
                          <a:solidFill>
                            <a:schemeClr val="tx1"/>
                          </a:solidFill>
                          <a:latin typeface="HGPｺﾞｼｯｸM" panose="020B0600000000000000" pitchFamily="50" charset="-128"/>
                          <a:ea typeface="HGPｺﾞｼｯｸM" panose="020B0600000000000000" pitchFamily="50" charset="-128"/>
                        </a:rPr>
                        <a:t>システム環境・</a:t>
                      </a:r>
                      <a:endParaRPr kumimoji="1" lang="en-US" altLang="ja-JP" sz="1600" dirty="0">
                        <a:solidFill>
                          <a:schemeClr val="tx1"/>
                        </a:solidFill>
                        <a:latin typeface="HGPｺﾞｼｯｸM" panose="020B0600000000000000" pitchFamily="50" charset="-128"/>
                        <a:ea typeface="HGPｺﾞｼｯｸM" panose="020B0600000000000000" pitchFamily="50" charset="-128"/>
                      </a:endParaRPr>
                    </a:p>
                    <a:p>
                      <a:r>
                        <a:rPr kumimoji="1" lang="ja-JP" altLang="en-US" sz="1600" dirty="0">
                          <a:solidFill>
                            <a:schemeClr val="tx1"/>
                          </a:solidFill>
                          <a:latin typeface="HGPｺﾞｼｯｸM" panose="020B0600000000000000" pitchFamily="50" charset="-128"/>
                          <a:ea typeface="HGPｺﾞｼｯｸM" panose="020B0600000000000000" pitchFamily="50" charset="-128"/>
                        </a:rPr>
                        <a:t>エコロジー</a:t>
                      </a:r>
                    </a:p>
                  </a:txBody>
                  <a:tcPr/>
                </a:tc>
                <a:tc>
                  <a:txBody>
                    <a:bodyPr/>
                    <a:lstStyle/>
                    <a:p>
                      <a:r>
                        <a:rPr kumimoji="1" lang="ja-JP" altLang="en-US" sz="1600" dirty="0">
                          <a:solidFill>
                            <a:schemeClr val="tx1"/>
                          </a:solidFill>
                          <a:latin typeface="HGPｺﾞｼｯｸM" panose="020B0600000000000000" pitchFamily="50" charset="-128"/>
                          <a:ea typeface="HGPｺﾞｼｯｸM" panose="020B0600000000000000" pitchFamily="50" charset="-128"/>
                        </a:rPr>
                        <a:t>システムの設置環境や</a:t>
                      </a:r>
                      <a:endParaRPr kumimoji="1" lang="en-US" altLang="ja-JP" sz="1600" dirty="0">
                        <a:solidFill>
                          <a:schemeClr val="tx1"/>
                        </a:solidFill>
                        <a:latin typeface="HGPｺﾞｼｯｸM" panose="020B0600000000000000" pitchFamily="50" charset="-128"/>
                        <a:ea typeface="HGPｺﾞｼｯｸM" panose="020B0600000000000000" pitchFamily="50" charset="-128"/>
                      </a:endParaRPr>
                    </a:p>
                    <a:p>
                      <a:r>
                        <a:rPr kumimoji="1" lang="ja-JP" altLang="en-US" sz="1600" dirty="0">
                          <a:solidFill>
                            <a:schemeClr val="tx1"/>
                          </a:solidFill>
                          <a:latin typeface="HGPｺﾞｼｯｸM" panose="020B0600000000000000" pitchFamily="50" charset="-128"/>
                          <a:ea typeface="HGPｺﾞｼｯｸM" panose="020B0600000000000000" pitchFamily="50" charset="-128"/>
                        </a:rPr>
                        <a:t>エコロジーに関する要求</a:t>
                      </a:r>
                    </a:p>
                  </a:txBody>
                  <a:tcPr/>
                </a:tc>
                <a:tc>
                  <a:txBody>
                    <a:bodyPr/>
                    <a:lstStyle/>
                    <a:p>
                      <a:r>
                        <a:rPr kumimoji="1" lang="ja-JP" altLang="en-US" sz="1600" dirty="0">
                          <a:solidFill>
                            <a:schemeClr val="tx1"/>
                          </a:solidFill>
                          <a:latin typeface="HGPｺﾞｼｯｸM" panose="020B0600000000000000" pitchFamily="50" charset="-128"/>
                          <a:ea typeface="HGPｺﾞｼｯｸM" panose="020B0600000000000000" pitchFamily="50" charset="-128"/>
                        </a:rPr>
                        <a:t>耐震</a:t>
                      </a:r>
                      <a:r>
                        <a:rPr kumimoji="1" lang="en-US" altLang="ja-JP" sz="1600" dirty="0">
                          <a:solidFill>
                            <a:schemeClr val="tx1"/>
                          </a:solidFill>
                          <a:latin typeface="HGPｺﾞｼｯｸM" panose="020B0600000000000000" pitchFamily="50" charset="-128"/>
                          <a:ea typeface="HGPｺﾞｼｯｸM" panose="020B0600000000000000" pitchFamily="50" charset="-128"/>
                        </a:rPr>
                        <a:t>/</a:t>
                      </a:r>
                      <a:r>
                        <a:rPr kumimoji="1" lang="ja-JP" altLang="en-US" sz="1600" dirty="0">
                          <a:solidFill>
                            <a:schemeClr val="tx1"/>
                          </a:solidFill>
                          <a:latin typeface="HGPｺﾞｼｯｸM" panose="020B0600000000000000" pitchFamily="50" charset="-128"/>
                          <a:ea typeface="HGPｺﾞｼｯｸM" panose="020B0600000000000000" pitchFamily="50" charset="-128"/>
                        </a:rPr>
                        <a:t>免震、温度</a:t>
                      </a:r>
                      <a:r>
                        <a:rPr kumimoji="1" lang="en-US" altLang="ja-JP" sz="1600" dirty="0">
                          <a:solidFill>
                            <a:schemeClr val="tx1"/>
                          </a:solidFill>
                          <a:latin typeface="HGPｺﾞｼｯｸM" panose="020B0600000000000000" pitchFamily="50" charset="-128"/>
                          <a:ea typeface="HGPｺﾞｼｯｸM" panose="020B0600000000000000" pitchFamily="50" charset="-128"/>
                        </a:rPr>
                        <a:t>/</a:t>
                      </a:r>
                      <a:r>
                        <a:rPr kumimoji="1" lang="ja-JP" altLang="en-US" sz="1600" dirty="0">
                          <a:solidFill>
                            <a:schemeClr val="tx1"/>
                          </a:solidFill>
                          <a:latin typeface="HGPｺﾞｼｯｸM" panose="020B0600000000000000" pitchFamily="50" charset="-128"/>
                          <a:ea typeface="HGPｺﾞｼｯｸM" panose="020B0600000000000000" pitchFamily="50" charset="-128"/>
                        </a:rPr>
                        <a:t>湿度などのシステム環境</a:t>
                      </a:r>
                    </a:p>
                    <a:p>
                      <a:r>
                        <a:rPr kumimoji="1" lang="en-US" altLang="ja-JP" sz="1600" dirty="0">
                          <a:solidFill>
                            <a:schemeClr val="tx1"/>
                          </a:solidFill>
                          <a:latin typeface="HGPｺﾞｼｯｸM" panose="020B0600000000000000" pitchFamily="50" charset="-128"/>
                          <a:ea typeface="HGPｺﾞｼｯｸM" panose="020B0600000000000000" pitchFamily="50" charset="-128"/>
                        </a:rPr>
                        <a:t>CO2</a:t>
                      </a:r>
                      <a:r>
                        <a:rPr kumimoji="1" lang="ja-JP" altLang="en-US" sz="1600" dirty="0">
                          <a:solidFill>
                            <a:schemeClr val="tx1"/>
                          </a:solidFill>
                          <a:latin typeface="HGPｺﾞｼｯｸM" panose="020B0600000000000000" pitchFamily="50" charset="-128"/>
                          <a:ea typeface="HGPｺﾞｼｯｸM" panose="020B0600000000000000" pitchFamily="50" charset="-128"/>
                        </a:rPr>
                        <a:t>排出量などのエコロジー関連</a:t>
                      </a:r>
                    </a:p>
                  </a:txBody>
                  <a:tcPr/>
                </a:tc>
                <a:extLst>
                  <a:ext uri="{0D108BD9-81ED-4DB2-BD59-A6C34878D82A}">
                    <a16:rowId xmlns:a16="http://schemas.microsoft.com/office/drawing/2014/main" val="10006"/>
                  </a:ext>
                </a:extLst>
              </a:tr>
            </a:tbl>
          </a:graphicData>
        </a:graphic>
      </p:graphicFrame>
      <p:sp>
        <p:nvSpPr>
          <p:cNvPr id="10" name="テキスト ボックス 9"/>
          <p:cNvSpPr txBox="1"/>
          <p:nvPr/>
        </p:nvSpPr>
        <p:spPr>
          <a:xfrm>
            <a:off x="539552" y="1136933"/>
            <a:ext cx="8208912" cy="369332"/>
          </a:xfrm>
          <a:prstGeom prst="rect">
            <a:avLst/>
          </a:prstGeom>
          <a:noFill/>
        </p:spPr>
        <p:txBody>
          <a:bodyPr wrap="square" rtlCol="0">
            <a:spAutoFit/>
          </a:bodyPr>
          <a:lstStyle/>
          <a:p>
            <a:pPr marL="285750" indent="-285750">
              <a:buFont typeface="Wingdings" panose="05000000000000000000" pitchFamily="2" charset="2"/>
              <a:buChar char="n"/>
            </a:pPr>
            <a:r>
              <a:rPr lang="ja-JP" altLang="en-US" dirty="0">
                <a:latin typeface="HGPｺﾞｼｯｸM" panose="020B0600000000000000" pitchFamily="50" charset="-128"/>
                <a:ea typeface="HGPｺﾞｼｯｸM" panose="020B0600000000000000" pitchFamily="50" charset="-128"/>
              </a:rPr>
              <a:t>網羅的な非機能要件定義には、</a:t>
            </a:r>
            <a:r>
              <a:rPr lang="ja-JP" altLang="ja-JP" dirty="0">
                <a:latin typeface="HGPｺﾞｼｯｸM" panose="020B0600000000000000" pitchFamily="50" charset="-128"/>
                <a:ea typeface="HGPｺﾞｼｯｸM" panose="020B0600000000000000" pitchFamily="50" charset="-128"/>
              </a:rPr>
              <a:t>「非機能要求グレード」等のフレームワークが有効</a:t>
            </a:r>
            <a:endParaRPr lang="ja-JP" altLang="en-US" dirty="0">
              <a:latin typeface="HGPｺﾞｼｯｸM" panose="020B0600000000000000" pitchFamily="50" charset="-128"/>
              <a:ea typeface="HGPｺﾞｼｯｸM" panose="020B0600000000000000" pitchFamily="50" charset="-128"/>
            </a:endParaRPr>
          </a:p>
        </p:txBody>
      </p:sp>
    </p:spTree>
    <p:extLst>
      <p:ext uri="{BB962C8B-B14F-4D97-AF65-F5344CB8AC3E}">
        <p14:creationId xmlns:p14="http://schemas.microsoft.com/office/powerpoint/2010/main" val="10381769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Rectangle 3"/>
          <p:cNvSpPr>
            <a:spLocks noChangeArrowheads="1"/>
          </p:cNvSpPr>
          <p:nvPr/>
        </p:nvSpPr>
        <p:spPr bwMode="gray">
          <a:xfrm>
            <a:off x="323428" y="1489993"/>
            <a:ext cx="8642350" cy="2016125"/>
          </a:xfrm>
          <a:prstGeom prst="rect">
            <a:avLst/>
          </a:prstGeom>
          <a:solidFill>
            <a:srgbClr val="CCDBF0"/>
          </a:solidFill>
          <a:ln w="9525" algn="ctr">
            <a:solidFill>
              <a:srgbClr val="3E3E8E"/>
            </a:solidFill>
            <a:miter lim="800000"/>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362" name="Rectangle 2" descr="70%"/>
          <p:cNvSpPr>
            <a:spLocks noChangeArrowheads="1"/>
          </p:cNvSpPr>
          <p:nvPr/>
        </p:nvSpPr>
        <p:spPr bwMode="gray">
          <a:xfrm>
            <a:off x="325016" y="3506118"/>
            <a:ext cx="8642350" cy="2881312"/>
          </a:xfrm>
          <a:prstGeom prst="rect">
            <a:avLst/>
          </a:prstGeom>
          <a:pattFill prst="pct70">
            <a:fgClr>
              <a:srgbClr val="DDDDDD"/>
            </a:fgClr>
            <a:bgClr>
              <a:schemeClr val="bg1"/>
            </a:bgClr>
          </a:pattFill>
          <a:ln w="9525">
            <a:solidFill>
              <a:schemeClr val="tx1"/>
            </a:solidFill>
            <a:miter lim="800000"/>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364" name="Rectangle 4"/>
          <p:cNvSpPr>
            <a:spLocks noChangeArrowheads="1"/>
          </p:cNvSpPr>
          <p:nvPr/>
        </p:nvSpPr>
        <p:spPr bwMode="gray">
          <a:xfrm>
            <a:off x="323428" y="3506118"/>
            <a:ext cx="565150" cy="2881312"/>
          </a:xfrm>
          <a:prstGeom prst="rect">
            <a:avLst/>
          </a:prstGeom>
          <a:solidFill>
            <a:srgbClr val="C0C0C0"/>
          </a:solidFill>
          <a:ln w="9525">
            <a:solidFill>
              <a:schemeClr val="tx1"/>
            </a:solidFill>
            <a:miter lim="800000"/>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365" name="Rectangle 5"/>
          <p:cNvSpPr>
            <a:spLocks noChangeArrowheads="1"/>
          </p:cNvSpPr>
          <p:nvPr/>
        </p:nvSpPr>
        <p:spPr bwMode="gray">
          <a:xfrm>
            <a:off x="323428" y="1489993"/>
            <a:ext cx="565150" cy="2016125"/>
          </a:xfrm>
          <a:prstGeom prst="rect">
            <a:avLst/>
          </a:prstGeom>
          <a:solidFill>
            <a:srgbClr val="A5BFE5"/>
          </a:solidFill>
          <a:ln w="9525" algn="ctr">
            <a:solidFill>
              <a:srgbClr val="3E3E8E"/>
            </a:solidFill>
            <a:miter lim="800000"/>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367" name="Text Box 7"/>
          <p:cNvSpPr txBox="1">
            <a:spLocks noChangeArrowheads="1"/>
          </p:cNvSpPr>
          <p:nvPr/>
        </p:nvSpPr>
        <p:spPr bwMode="gray">
          <a:xfrm>
            <a:off x="321880" y="3723605"/>
            <a:ext cx="553998" cy="2281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spAutoFit/>
          </a:bodyP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spcBef>
                <a:spcPct val="50000"/>
              </a:spcBef>
            </a:pPr>
            <a:r>
              <a:rPr lang="ja-JP" altLang="en-US" sz="2400" dirty="0">
                <a:solidFill>
                  <a:srgbClr val="131A1F"/>
                </a:solidFill>
                <a:latin typeface="HGPｺﾞｼｯｸM" panose="020B0600000000000000" pitchFamily="50" charset="-128"/>
                <a:ea typeface="HGPｺﾞｼｯｸM" panose="020B0600000000000000" pitchFamily="50" charset="-128"/>
              </a:rPr>
              <a:t>非機能要求</a:t>
            </a:r>
          </a:p>
        </p:txBody>
      </p:sp>
      <p:grpSp>
        <p:nvGrpSpPr>
          <p:cNvPr id="15368" name="Group 1098"/>
          <p:cNvGrpSpPr>
            <a:grpSpLocks/>
          </p:cNvGrpSpPr>
          <p:nvPr/>
        </p:nvGrpSpPr>
        <p:grpSpPr bwMode="auto">
          <a:xfrm>
            <a:off x="1531516" y="3363243"/>
            <a:ext cx="6740525" cy="3060700"/>
            <a:chOff x="923" y="2060"/>
            <a:chExt cx="4246" cy="1928"/>
          </a:xfrm>
        </p:grpSpPr>
        <p:sp>
          <p:nvSpPr>
            <p:cNvPr id="15477" name="Rectangle 9"/>
            <p:cNvSpPr>
              <a:spLocks noChangeArrowheads="1"/>
            </p:cNvSpPr>
            <p:nvPr/>
          </p:nvSpPr>
          <p:spPr bwMode="gray">
            <a:xfrm>
              <a:off x="2066" y="2755"/>
              <a:ext cx="71"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478" name="Rectangle 10"/>
            <p:cNvSpPr>
              <a:spLocks noChangeArrowheads="1"/>
            </p:cNvSpPr>
            <p:nvPr/>
          </p:nvSpPr>
          <p:spPr bwMode="gray">
            <a:xfrm>
              <a:off x="2066" y="3225"/>
              <a:ext cx="71" cy="66"/>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479" name="Rectangle 11"/>
            <p:cNvSpPr>
              <a:spLocks noChangeArrowheads="1"/>
            </p:cNvSpPr>
            <p:nvPr/>
          </p:nvSpPr>
          <p:spPr bwMode="gray">
            <a:xfrm>
              <a:off x="2274" y="2280"/>
              <a:ext cx="70"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480" name="Rectangle 12"/>
            <p:cNvSpPr>
              <a:spLocks noChangeArrowheads="1"/>
            </p:cNvSpPr>
            <p:nvPr/>
          </p:nvSpPr>
          <p:spPr bwMode="gray">
            <a:xfrm>
              <a:off x="2336" y="2379"/>
              <a:ext cx="70" cy="66"/>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481" name="Rectangle 13"/>
            <p:cNvSpPr>
              <a:spLocks noChangeArrowheads="1"/>
            </p:cNvSpPr>
            <p:nvPr/>
          </p:nvSpPr>
          <p:spPr bwMode="gray">
            <a:xfrm>
              <a:off x="2274" y="2727"/>
              <a:ext cx="70" cy="66"/>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482" name="Rectangle 14"/>
            <p:cNvSpPr>
              <a:spLocks noChangeArrowheads="1"/>
            </p:cNvSpPr>
            <p:nvPr/>
          </p:nvSpPr>
          <p:spPr bwMode="gray">
            <a:xfrm>
              <a:off x="2336" y="2824"/>
              <a:ext cx="70"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483" name="Rectangle 15"/>
            <p:cNvSpPr>
              <a:spLocks noChangeArrowheads="1"/>
            </p:cNvSpPr>
            <p:nvPr/>
          </p:nvSpPr>
          <p:spPr bwMode="gray">
            <a:xfrm>
              <a:off x="2274" y="3172"/>
              <a:ext cx="70"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484" name="Rectangle 16"/>
            <p:cNvSpPr>
              <a:spLocks noChangeArrowheads="1"/>
            </p:cNvSpPr>
            <p:nvPr/>
          </p:nvSpPr>
          <p:spPr bwMode="gray">
            <a:xfrm>
              <a:off x="2336" y="3271"/>
              <a:ext cx="70" cy="66"/>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485" name="Rectangle 17"/>
            <p:cNvSpPr>
              <a:spLocks noChangeArrowheads="1"/>
            </p:cNvSpPr>
            <p:nvPr/>
          </p:nvSpPr>
          <p:spPr bwMode="gray">
            <a:xfrm>
              <a:off x="2274" y="3620"/>
              <a:ext cx="70"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486" name="Rectangle 18"/>
            <p:cNvSpPr>
              <a:spLocks noChangeArrowheads="1"/>
            </p:cNvSpPr>
            <p:nvPr/>
          </p:nvSpPr>
          <p:spPr bwMode="gray">
            <a:xfrm>
              <a:off x="2336" y="3720"/>
              <a:ext cx="70" cy="66"/>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cxnSp>
          <p:nvCxnSpPr>
            <p:cNvPr id="15487" name="AutoShape 19"/>
            <p:cNvCxnSpPr>
              <a:cxnSpLocks noChangeShapeType="1"/>
              <a:stCxn id="15477" idx="0"/>
              <a:endCxn id="15479" idx="1"/>
            </p:cNvCxnSpPr>
            <p:nvPr/>
          </p:nvCxnSpPr>
          <p:spPr bwMode="gray">
            <a:xfrm flipV="1">
              <a:off x="2102" y="2314"/>
              <a:ext cx="172" cy="441"/>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488" name="AutoShape 20"/>
            <p:cNvCxnSpPr>
              <a:cxnSpLocks noChangeShapeType="1"/>
              <a:stCxn id="15477" idx="0"/>
              <a:endCxn id="15480" idx="1"/>
            </p:cNvCxnSpPr>
            <p:nvPr/>
          </p:nvCxnSpPr>
          <p:spPr bwMode="gray">
            <a:xfrm flipV="1">
              <a:off x="2102" y="2412"/>
              <a:ext cx="234" cy="343"/>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489" name="AutoShape 21"/>
            <p:cNvCxnSpPr>
              <a:cxnSpLocks noChangeShapeType="1"/>
              <a:stCxn id="15477" idx="3"/>
              <a:endCxn id="15481" idx="1"/>
            </p:cNvCxnSpPr>
            <p:nvPr/>
          </p:nvCxnSpPr>
          <p:spPr bwMode="gray">
            <a:xfrm flipV="1">
              <a:off x="2137" y="2760"/>
              <a:ext cx="137" cy="29"/>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490" name="AutoShape 22"/>
            <p:cNvCxnSpPr>
              <a:cxnSpLocks noChangeShapeType="1"/>
              <a:stCxn id="15477" idx="3"/>
              <a:endCxn id="15482" idx="1"/>
            </p:cNvCxnSpPr>
            <p:nvPr/>
          </p:nvCxnSpPr>
          <p:spPr bwMode="gray">
            <a:xfrm>
              <a:off x="2137" y="2789"/>
              <a:ext cx="199" cy="69"/>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491" name="AutoShape 23"/>
            <p:cNvCxnSpPr>
              <a:cxnSpLocks noChangeShapeType="1"/>
              <a:stCxn id="15477" idx="3"/>
              <a:endCxn id="15483" idx="0"/>
            </p:cNvCxnSpPr>
            <p:nvPr/>
          </p:nvCxnSpPr>
          <p:spPr bwMode="gray">
            <a:xfrm>
              <a:off x="2137" y="2789"/>
              <a:ext cx="173" cy="383"/>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492" name="AutoShape 24"/>
            <p:cNvCxnSpPr>
              <a:cxnSpLocks noChangeShapeType="1"/>
              <a:stCxn id="15477" idx="2"/>
              <a:endCxn id="15485" idx="0"/>
            </p:cNvCxnSpPr>
            <p:nvPr/>
          </p:nvCxnSpPr>
          <p:spPr bwMode="gray">
            <a:xfrm>
              <a:off x="2102" y="2822"/>
              <a:ext cx="208" cy="798"/>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493" name="AutoShape 25"/>
            <p:cNvCxnSpPr>
              <a:cxnSpLocks noChangeShapeType="1"/>
              <a:stCxn id="15478" idx="0"/>
              <a:endCxn id="15480" idx="2"/>
            </p:cNvCxnSpPr>
            <p:nvPr/>
          </p:nvCxnSpPr>
          <p:spPr bwMode="gray">
            <a:xfrm flipV="1">
              <a:off x="2102" y="2445"/>
              <a:ext cx="269" cy="78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494" name="AutoShape 26"/>
            <p:cNvCxnSpPr>
              <a:cxnSpLocks noChangeShapeType="1"/>
              <a:stCxn id="15478" idx="3"/>
              <a:endCxn id="15482" idx="1"/>
            </p:cNvCxnSpPr>
            <p:nvPr/>
          </p:nvCxnSpPr>
          <p:spPr bwMode="gray">
            <a:xfrm flipV="1">
              <a:off x="2137" y="2858"/>
              <a:ext cx="199" cy="40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495" name="AutoShape 27"/>
            <p:cNvCxnSpPr>
              <a:cxnSpLocks noChangeShapeType="1"/>
              <a:stCxn id="15478" idx="3"/>
              <a:endCxn id="15483" idx="1"/>
            </p:cNvCxnSpPr>
            <p:nvPr/>
          </p:nvCxnSpPr>
          <p:spPr bwMode="gray">
            <a:xfrm flipV="1">
              <a:off x="2137" y="3207"/>
              <a:ext cx="137" cy="51"/>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496" name="AutoShape 28"/>
            <p:cNvCxnSpPr>
              <a:cxnSpLocks noChangeShapeType="1"/>
              <a:stCxn id="15478" idx="3"/>
              <a:endCxn id="15484" idx="1"/>
            </p:cNvCxnSpPr>
            <p:nvPr/>
          </p:nvCxnSpPr>
          <p:spPr bwMode="gray">
            <a:xfrm>
              <a:off x="2137" y="3258"/>
              <a:ext cx="199" cy="46"/>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497" name="AutoShape 29"/>
            <p:cNvCxnSpPr>
              <a:cxnSpLocks noChangeShapeType="1"/>
              <a:stCxn id="15478" idx="2"/>
              <a:endCxn id="15485" idx="0"/>
            </p:cNvCxnSpPr>
            <p:nvPr/>
          </p:nvCxnSpPr>
          <p:spPr bwMode="gray">
            <a:xfrm>
              <a:off x="2102" y="3291"/>
              <a:ext cx="208" cy="329"/>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sp>
          <p:nvSpPr>
            <p:cNvPr id="15498" name="Rectangle 30"/>
            <p:cNvSpPr>
              <a:spLocks noChangeArrowheads="1"/>
            </p:cNvSpPr>
            <p:nvPr/>
          </p:nvSpPr>
          <p:spPr bwMode="gray">
            <a:xfrm>
              <a:off x="2709" y="2280"/>
              <a:ext cx="72"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499" name="Rectangle 31"/>
            <p:cNvSpPr>
              <a:spLocks noChangeArrowheads="1"/>
            </p:cNvSpPr>
            <p:nvPr/>
          </p:nvSpPr>
          <p:spPr bwMode="gray">
            <a:xfrm>
              <a:off x="2709" y="2379"/>
              <a:ext cx="72" cy="66"/>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00" name="Rectangle 32"/>
            <p:cNvSpPr>
              <a:spLocks noChangeArrowheads="1"/>
            </p:cNvSpPr>
            <p:nvPr/>
          </p:nvSpPr>
          <p:spPr bwMode="gray">
            <a:xfrm>
              <a:off x="2709" y="2727"/>
              <a:ext cx="72" cy="66"/>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01" name="Rectangle 33"/>
            <p:cNvSpPr>
              <a:spLocks noChangeArrowheads="1"/>
            </p:cNvSpPr>
            <p:nvPr/>
          </p:nvSpPr>
          <p:spPr bwMode="gray">
            <a:xfrm>
              <a:off x="2709" y="2824"/>
              <a:ext cx="72"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02" name="Rectangle 34"/>
            <p:cNvSpPr>
              <a:spLocks noChangeArrowheads="1"/>
            </p:cNvSpPr>
            <p:nvPr/>
          </p:nvSpPr>
          <p:spPr bwMode="gray">
            <a:xfrm>
              <a:off x="2709" y="3172"/>
              <a:ext cx="72"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03" name="Rectangle 35"/>
            <p:cNvSpPr>
              <a:spLocks noChangeArrowheads="1"/>
            </p:cNvSpPr>
            <p:nvPr/>
          </p:nvSpPr>
          <p:spPr bwMode="gray">
            <a:xfrm>
              <a:off x="2709" y="3271"/>
              <a:ext cx="72" cy="66"/>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04" name="Rectangle 36"/>
            <p:cNvSpPr>
              <a:spLocks noChangeArrowheads="1"/>
            </p:cNvSpPr>
            <p:nvPr/>
          </p:nvSpPr>
          <p:spPr bwMode="gray">
            <a:xfrm>
              <a:off x="2709" y="3620"/>
              <a:ext cx="72"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05" name="Rectangle 37"/>
            <p:cNvSpPr>
              <a:spLocks noChangeArrowheads="1"/>
            </p:cNvSpPr>
            <p:nvPr/>
          </p:nvSpPr>
          <p:spPr bwMode="gray">
            <a:xfrm>
              <a:off x="2709" y="3720"/>
              <a:ext cx="72" cy="66"/>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cxnSp>
          <p:nvCxnSpPr>
            <p:cNvPr id="15506" name="AutoShape 38"/>
            <p:cNvCxnSpPr>
              <a:cxnSpLocks noChangeShapeType="1"/>
              <a:stCxn id="15479" idx="3"/>
              <a:endCxn id="15498" idx="1"/>
            </p:cNvCxnSpPr>
            <p:nvPr/>
          </p:nvCxnSpPr>
          <p:spPr bwMode="gray">
            <a:xfrm>
              <a:off x="2344" y="2314"/>
              <a:ext cx="365" cy="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07" name="AutoShape 39"/>
            <p:cNvCxnSpPr>
              <a:cxnSpLocks noChangeShapeType="1"/>
              <a:stCxn id="15480" idx="3"/>
              <a:endCxn id="15499" idx="1"/>
            </p:cNvCxnSpPr>
            <p:nvPr/>
          </p:nvCxnSpPr>
          <p:spPr bwMode="gray">
            <a:xfrm>
              <a:off x="2406" y="2412"/>
              <a:ext cx="303" cy="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08" name="AutoShape 40"/>
            <p:cNvCxnSpPr>
              <a:cxnSpLocks noChangeShapeType="1"/>
              <a:stCxn id="15481" idx="3"/>
              <a:endCxn id="15500" idx="1"/>
            </p:cNvCxnSpPr>
            <p:nvPr/>
          </p:nvCxnSpPr>
          <p:spPr bwMode="gray">
            <a:xfrm>
              <a:off x="2344" y="2760"/>
              <a:ext cx="365" cy="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09" name="AutoShape 41"/>
            <p:cNvCxnSpPr>
              <a:cxnSpLocks noChangeShapeType="1"/>
              <a:stCxn id="15482" idx="3"/>
              <a:endCxn id="15501" idx="1"/>
            </p:cNvCxnSpPr>
            <p:nvPr/>
          </p:nvCxnSpPr>
          <p:spPr bwMode="gray">
            <a:xfrm>
              <a:off x="2406" y="2858"/>
              <a:ext cx="303" cy="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10" name="AutoShape 42"/>
            <p:cNvCxnSpPr>
              <a:cxnSpLocks noChangeShapeType="1"/>
              <a:stCxn id="15483" idx="3"/>
              <a:endCxn id="15502" idx="1"/>
            </p:cNvCxnSpPr>
            <p:nvPr/>
          </p:nvCxnSpPr>
          <p:spPr bwMode="gray">
            <a:xfrm>
              <a:off x="2344" y="3207"/>
              <a:ext cx="365" cy="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11" name="AutoShape 43"/>
            <p:cNvCxnSpPr>
              <a:cxnSpLocks noChangeShapeType="1"/>
              <a:stCxn id="15484" idx="3"/>
              <a:endCxn id="15503" idx="1"/>
            </p:cNvCxnSpPr>
            <p:nvPr/>
          </p:nvCxnSpPr>
          <p:spPr bwMode="gray">
            <a:xfrm>
              <a:off x="2406" y="3304"/>
              <a:ext cx="303" cy="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12" name="AutoShape 44"/>
            <p:cNvCxnSpPr>
              <a:cxnSpLocks noChangeShapeType="1"/>
              <a:stCxn id="15485" idx="3"/>
              <a:endCxn id="15504" idx="1"/>
            </p:cNvCxnSpPr>
            <p:nvPr/>
          </p:nvCxnSpPr>
          <p:spPr bwMode="gray">
            <a:xfrm>
              <a:off x="2344" y="3654"/>
              <a:ext cx="365" cy="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13" name="AutoShape 45"/>
            <p:cNvCxnSpPr>
              <a:cxnSpLocks noChangeShapeType="1"/>
              <a:stCxn id="15486" idx="3"/>
              <a:endCxn id="15505" idx="1"/>
            </p:cNvCxnSpPr>
            <p:nvPr/>
          </p:nvCxnSpPr>
          <p:spPr bwMode="gray">
            <a:xfrm>
              <a:off x="2406" y="3754"/>
              <a:ext cx="303" cy="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sp>
          <p:nvSpPr>
            <p:cNvPr id="15514" name="Rectangle 46"/>
            <p:cNvSpPr>
              <a:spLocks noChangeArrowheads="1"/>
            </p:cNvSpPr>
            <p:nvPr/>
          </p:nvSpPr>
          <p:spPr bwMode="gray">
            <a:xfrm>
              <a:off x="3109" y="2280"/>
              <a:ext cx="73"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15" name="Rectangle 47"/>
            <p:cNvSpPr>
              <a:spLocks noChangeArrowheads="1"/>
            </p:cNvSpPr>
            <p:nvPr/>
          </p:nvSpPr>
          <p:spPr bwMode="gray">
            <a:xfrm>
              <a:off x="3109" y="2379"/>
              <a:ext cx="73" cy="66"/>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16" name="Rectangle 48"/>
            <p:cNvSpPr>
              <a:spLocks noChangeArrowheads="1"/>
            </p:cNvSpPr>
            <p:nvPr/>
          </p:nvSpPr>
          <p:spPr bwMode="gray">
            <a:xfrm>
              <a:off x="3109" y="2727"/>
              <a:ext cx="73" cy="66"/>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17" name="Rectangle 49"/>
            <p:cNvSpPr>
              <a:spLocks noChangeArrowheads="1"/>
            </p:cNvSpPr>
            <p:nvPr/>
          </p:nvSpPr>
          <p:spPr bwMode="gray">
            <a:xfrm>
              <a:off x="3109" y="2824"/>
              <a:ext cx="73"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18" name="Rectangle 50"/>
            <p:cNvSpPr>
              <a:spLocks noChangeArrowheads="1"/>
            </p:cNvSpPr>
            <p:nvPr/>
          </p:nvSpPr>
          <p:spPr bwMode="gray">
            <a:xfrm>
              <a:off x="3109" y="3172"/>
              <a:ext cx="73"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19" name="Rectangle 51"/>
            <p:cNvSpPr>
              <a:spLocks noChangeArrowheads="1"/>
            </p:cNvSpPr>
            <p:nvPr/>
          </p:nvSpPr>
          <p:spPr bwMode="gray">
            <a:xfrm>
              <a:off x="3109" y="3271"/>
              <a:ext cx="73" cy="66"/>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20" name="Rectangle 52"/>
            <p:cNvSpPr>
              <a:spLocks noChangeArrowheads="1"/>
            </p:cNvSpPr>
            <p:nvPr/>
          </p:nvSpPr>
          <p:spPr bwMode="gray">
            <a:xfrm>
              <a:off x="3109" y="3620"/>
              <a:ext cx="73"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21" name="Rectangle 53"/>
            <p:cNvSpPr>
              <a:spLocks noChangeArrowheads="1"/>
            </p:cNvSpPr>
            <p:nvPr/>
          </p:nvSpPr>
          <p:spPr bwMode="gray">
            <a:xfrm>
              <a:off x="3109" y="3720"/>
              <a:ext cx="73" cy="66"/>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cxnSp>
          <p:nvCxnSpPr>
            <p:cNvPr id="15522" name="AutoShape 54"/>
            <p:cNvCxnSpPr>
              <a:cxnSpLocks noChangeShapeType="1"/>
              <a:stCxn id="15498" idx="3"/>
              <a:endCxn id="15514" idx="1"/>
            </p:cNvCxnSpPr>
            <p:nvPr/>
          </p:nvCxnSpPr>
          <p:spPr bwMode="gray">
            <a:xfrm>
              <a:off x="2781" y="2314"/>
              <a:ext cx="328" cy="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23" name="AutoShape 55"/>
            <p:cNvCxnSpPr>
              <a:cxnSpLocks noChangeShapeType="1"/>
              <a:stCxn id="15499" idx="3"/>
              <a:endCxn id="15515" idx="1"/>
            </p:cNvCxnSpPr>
            <p:nvPr/>
          </p:nvCxnSpPr>
          <p:spPr bwMode="gray">
            <a:xfrm>
              <a:off x="2781" y="2412"/>
              <a:ext cx="328" cy="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24" name="AutoShape 56"/>
            <p:cNvCxnSpPr>
              <a:cxnSpLocks noChangeShapeType="1"/>
              <a:stCxn id="15498" idx="3"/>
              <a:endCxn id="15516" idx="0"/>
            </p:cNvCxnSpPr>
            <p:nvPr/>
          </p:nvCxnSpPr>
          <p:spPr bwMode="gray">
            <a:xfrm>
              <a:off x="2781" y="2314"/>
              <a:ext cx="365" cy="413"/>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25" name="AutoShape 57"/>
            <p:cNvCxnSpPr>
              <a:cxnSpLocks noChangeShapeType="1"/>
              <a:stCxn id="15499" idx="3"/>
              <a:endCxn id="15517" idx="0"/>
            </p:cNvCxnSpPr>
            <p:nvPr/>
          </p:nvCxnSpPr>
          <p:spPr bwMode="gray">
            <a:xfrm>
              <a:off x="2781" y="2412"/>
              <a:ext cx="365" cy="412"/>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26" name="AutoShape 58"/>
            <p:cNvCxnSpPr>
              <a:cxnSpLocks noChangeShapeType="1"/>
              <a:stCxn id="15500" idx="3"/>
              <a:endCxn id="15516" idx="1"/>
            </p:cNvCxnSpPr>
            <p:nvPr/>
          </p:nvCxnSpPr>
          <p:spPr bwMode="gray">
            <a:xfrm>
              <a:off x="2781" y="2760"/>
              <a:ext cx="328" cy="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27" name="AutoShape 59"/>
            <p:cNvCxnSpPr>
              <a:cxnSpLocks noChangeShapeType="1"/>
              <a:stCxn id="15501" idx="3"/>
              <a:endCxn id="15517" idx="1"/>
            </p:cNvCxnSpPr>
            <p:nvPr/>
          </p:nvCxnSpPr>
          <p:spPr bwMode="gray">
            <a:xfrm>
              <a:off x="2781" y="2858"/>
              <a:ext cx="328" cy="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28" name="AutoShape 60"/>
            <p:cNvCxnSpPr>
              <a:cxnSpLocks noChangeShapeType="1"/>
              <a:stCxn id="15500" idx="3"/>
              <a:endCxn id="15514" idx="1"/>
            </p:cNvCxnSpPr>
            <p:nvPr/>
          </p:nvCxnSpPr>
          <p:spPr bwMode="gray">
            <a:xfrm flipV="1">
              <a:off x="2781" y="2314"/>
              <a:ext cx="328" cy="446"/>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29" name="AutoShape 61"/>
            <p:cNvCxnSpPr>
              <a:cxnSpLocks noChangeShapeType="1"/>
              <a:stCxn id="15501" idx="3"/>
              <a:endCxn id="15515" idx="1"/>
            </p:cNvCxnSpPr>
            <p:nvPr/>
          </p:nvCxnSpPr>
          <p:spPr bwMode="gray">
            <a:xfrm flipV="1">
              <a:off x="2781" y="2412"/>
              <a:ext cx="328" cy="446"/>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30" name="AutoShape 62"/>
            <p:cNvCxnSpPr>
              <a:cxnSpLocks noChangeShapeType="1"/>
              <a:stCxn id="15502" idx="3"/>
              <a:endCxn id="15518" idx="1"/>
            </p:cNvCxnSpPr>
            <p:nvPr/>
          </p:nvCxnSpPr>
          <p:spPr bwMode="gray">
            <a:xfrm>
              <a:off x="2781" y="3207"/>
              <a:ext cx="328" cy="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31" name="AutoShape 63"/>
            <p:cNvCxnSpPr>
              <a:cxnSpLocks noChangeShapeType="1"/>
              <a:stCxn id="15503" idx="3"/>
              <a:endCxn id="15519" idx="1"/>
            </p:cNvCxnSpPr>
            <p:nvPr/>
          </p:nvCxnSpPr>
          <p:spPr bwMode="gray">
            <a:xfrm>
              <a:off x="2781" y="3304"/>
              <a:ext cx="328" cy="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32" name="AutoShape 64"/>
            <p:cNvCxnSpPr>
              <a:cxnSpLocks noChangeShapeType="1"/>
              <a:stCxn id="15502" idx="3"/>
              <a:endCxn id="15520" idx="0"/>
            </p:cNvCxnSpPr>
            <p:nvPr/>
          </p:nvCxnSpPr>
          <p:spPr bwMode="gray">
            <a:xfrm>
              <a:off x="2781" y="3207"/>
              <a:ext cx="365" cy="413"/>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33" name="AutoShape 65"/>
            <p:cNvCxnSpPr>
              <a:cxnSpLocks noChangeShapeType="1"/>
              <a:stCxn id="15504" idx="3"/>
              <a:endCxn id="15520" idx="1"/>
            </p:cNvCxnSpPr>
            <p:nvPr/>
          </p:nvCxnSpPr>
          <p:spPr bwMode="gray">
            <a:xfrm>
              <a:off x="2781" y="3654"/>
              <a:ext cx="328" cy="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34" name="AutoShape 66"/>
            <p:cNvCxnSpPr>
              <a:cxnSpLocks noChangeShapeType="1"/>
              <a:stCxn id="15505" idx="3"/>
              <a:endCxn id="15521" idx="1"/>
            </p:cNvCxnSpPr>
            <p:nvPr/>
          </p:nvCxnSpPr>
          <p:spPr bwMode="gray">
            <a:xfrm>
              <a:off x="2781" y="3754"/>
              <a:ext cx="328" cy="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35" name="AutoShape 67"/>
            <p:cNvCxnSpPr>
              <a:cxnSpLocks noChangeShapeType="1"/>
              <a:stCxn id="15504" idx="3"/>
              <a:endCxn id="15518" idx="1"/>
            </p:cNvCxnSpPr>
            <p:nvPr/>
          </p:nvCxnSpPr>
          <p:spPr bwMode="gray">
            <a:xfrm flipV="1">
              <a:off x="2781" y="3207"/>
              <a:ext cx="328" cy="447"/>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36" name="AutoShape 68"/>
            <p:cNvCxnSpPr>
              <a:cxnSpLocks noChangeShapeType="1"/>
              <a:stCxn id="15505" idx="3"/>
              <a:endCxn id="15519" idx="1"/>
            </p:cNvCxnSpPr>
            <p:nvPr/>
          </p:nvCxnSpPr>
          <p:spPr bwMode="gray">
            <a:xfrm flipV="1">
              <a:off x="2781" y="3304"/>
              <a:ext cx="328" cy="45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sp>
          <p:nvSpPr>
            <p:cNvPr id="15537" name="Rectangle 69"/>
            <p:cNvSpPr>
              <a:spLocks noChangeArrowheads="1"/>
            </p:cNvSpPr>
            <p:nvPr/>
          </p:nvSpPr>
          <p:spPr bwMode="gray">
            <a:xfrm>
              <a:off x="3457" y="2219"/>
              <a:ext cx="70" cy="66"/>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38" name="Rectangle 70"/>
            <p:cNvSpPr>
              <a:spLocks noChangeArrowheads="1"/>
            </p:cNvSpPr>
            <p:nvPr/>
          </p:nvSpPr>
          <p:spPr bwMode="gray">
            <a:xfrm>
              <a:off x="3457" y="3876"/>
              <a:ext cx="70"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39" name="Rectangle 71"/>
            <p:cNvSpPr>
              <a:spLocks noChangeArrowheads="1"/>
            </p:cNvSpPr>
            <p:nvPr/>
          </p:nvSpPr>
          <p:spPr bwMode="gray">
            <a:xfrm>
              <a:off x="3457" y="3544"/>
              <a:ext cx="70"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40" name="Rectangle 72"/>
            <p:cNvSpPr>
              <a:spLocks noChangeArrowheads="1"/>
            </p:cNvSpPr>
            <p:nvPr/>
          </p:nvSpPr>
          <p:spPr bwMode="gray">
            <a:xfrm>
              <a:off x="3457" y="3213"/>
              <a:ext cx="70"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41" name="Rectangle 73"/>
            <p:cNvSpPr>
              <a:spLocks noChangeArrowheads="1"/>
            </p:cNvSpPr>
            <p:nvPr/>
          </p:nvSpPr>
          <p:spPr bwMode="gray">
            <a:xfrm>
              <a:off x="3457" y="2882"/>
              <a:ext cx="70"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42" name="Rectangle 74"/>
            <p:cNvSpPr>
              <a:spLocks noChangeArrowheads="1"/>
            </p:cNvSpPr>
            <p:nvPr/>
          </p:nvSpPr>
          <p:spPr bwMode="gray">
            <a:xfrm>
              <a:off x="3457" y="2551"/>
              <a:ext cx="70" cy="66"/>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cxnSp>
          <p:nvCxnSpPr>
            <p:cNvPr id="15543" name="AutoShape 75"/>
            <p:cNvCxnSpPr>
              <a:cxnSpLocks noChangeShapeType="1"/>
              <a:stCxn id="15514" idx="3"/>
              <a:endCxn id="15537" idx="1"/>
            </p:cNvCxnSpPr>
            <p:nvPr/>
          </p:nvCxnSpPr>
          <p:spPr bwMode="gray">
            <a:xfrm flipV="1">
              <a:off x="3182" y="2254"/>
              <a:ext cx="275" cy="6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44" name="AutoShape 76"/>
            <p:cNvCxnSpPr>
              <a:cxnSpLocks noChangeShapeType="1"/>
              <a:stCxn id="15516" idx="3"/>
              <a:endCxn id="15537" idx="1"/>
            </p:cNvCxnSpPr>
            <p:nvPr/>
          </p:nvCxnSpPr>
          <p:spPr bwMode="gray">
            <a:xfrm flipV="1">
              <a:off x="3182" y="2254"/>
              <a:ext cx="275" cy="506"/>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45" name="AutoShape 77"/>
            <p:cNvCxnSpPr>
              <a:cxnSpLocks noChangeShapeType="1"/>
              <a:stCxn id="15515" idx="3"/>
              <a:endCxn id="15542" idx="1"/>
            </p:cNvCxnSpPr>
            <p:nvPr/>
          </p:nvCxnSpPr>
          <p:spPr bwMode="gray">
            <a:xfrm>
              <a:off x="3182" y="2412"/>
              <a:ext cx="275" cy="173"/>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46" name="AutoShape 78"/>
            <p:cNvCxnSpPr>
              <a:cxnSpLocks noChangeShapeType="1"/>
              <a:stCxn id="15517" idx="3"/>
              <a:endCxn id="15542" idx="1"/>
            </p:cNvCxnSpPr>
            <p:nvPr/>
          </p:nvCxnSpPr>
          <p:spPr bwMode="gray">
            <a:xfrm flipV="1">
              <a:off x="3182" y="2585"/>
              <a:ext cx="275" cy="273"/>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47" name="AutoShape 79"/>
            <p:cNvCxnSpPr>
              <a:cxnSpLocks noChangeShapeType="1"/>
              <a:stCxn id="15518" idx="3"/>
              <a:endCxn id="15541" idx="1"/>
            </p:cNvCxnSpPr>
            <p:nvPr/>
          </p:nvCxnSpPr>
          <p:spPr bwMode="gray">
            <a:xfrm flipV="1">
              <a:off x="3182" y="2916"/>
              <a:ext cx="275" cy="291"/>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48" name="AutoShape 80"/>
            <p:cNvCxnSpPr>
              <a:cxnSpLocks noChangeShapeType="1"/>
              <a:stCxn id="15520" idx="3"/>
              <a:endCxn id="15541" idx="1"/>
            </p:cNvCxnSpPr>
            <p:nvPr/>
          </p:nvCxnSpPr>
          <p:spPr bwMode="gray">
            <a:xfrm flipV="1">
              <a:off x="3182" y="2916"/>
              <a:ext cx="275" cy="738"/>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49" name="AutoShape 81"/>
            <p:cNvCxnSpPr>
              <a:cxnSpLocks noChangeShapeType="1"/>
              <a:stCxn id="15519" idx="3"/>
              <a:endCxn id="15540" idx="1"/>
            </p:cNvCxnSpPr>
            <p:nvPr/>
          </p:nvCxnSpPr>
          <p:spPr bwMode="gray">
            <a:xfrm flipV="1">
              <a:off x="3182" y="3247"/>
              <a:ext cx="275" cy="57"/>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50" name="AutoShape 82"/>
            <p:cNvCxnSpPr>
              <a:cxnSpLocks noChangeShapeType="1"/>
              <a:stCxn id="15521" idx="3"/>
              <a:endCxn id="15540" idx="1"/>
            </p:cNvCxnSpPr>
            <p:nvPr/>
          </p:nvCxnSpPr>
          <p:spPr bwMode="gray">
            <a:xfrm flipV="1">
              <a:off x="3182" y="3247"/>
              <a:ext cx="275" cy="507"/>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51" name="AutoShape 83"/>
            <p:cNvCxnSpPr>
              <a:cxnSpLocks noChangeShapeType="1"/>
              <a:stCxn id="15520" idx="3"/>
              <a:endCxn id="15539" idx="1"/>
            </p:cNvCxnSpPr>
            <p:nvPr/>
          </p:nvCxnSpPr>
          <p:spPr bwMode="gray">
            <a:xfrm flipV="1">
              <a:off x="3182" y="3578"/>
              <a:ext cx="275" cy="76"/>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52" name="AutoShape 84"/>
            <p:cNvCxnSpPr>
              <a:cxnSpLocks noChangeShapeType="1"/>
              <a:stCxn id="15519" idx="3"/>
              <a:endCxn id="15538" idx="1"/>
            </p:cNvCxnSpPr>
            <p:nvPr/>
          </p:nvCxnSpPr>
          <p:spPr bwMode="gray">
            <a:xfrm>
              <a:off x="3182" y="3304"/>
              <a:ext cx="275" cy="606"/>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53" name="AutoShape 85"/>
            <p:cNvCxnSpPr>
              <a:cxnSpLocks noChangeShapeType="1"/>
              <a:stCxn id="15521" idx="3"/>
              <a:endCxn id="15538" idx="1"/>
            </p:cNvCxnSpPr>
            <p:nvPr/>
          </p:nvCxnSpPr>
          <p:spPr bwMode="gray">
            <a:xfrm>
              <a:off x="3182" y="3754"/>
              <a:ext cx="275" cy="156"/>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sp>
          <p:nvSpPr>
            <p:cNvPr id="15554" name="Rectangle 86"/>
            <p:cNvSpPr>
              <a:spLocks noChangeArrowheads="1"/>
            </p:cNvSpPr>
            <p:nvPr/>
          </p:nvSpPr>
          <p:spPr bwMode="gray">
            <a:xfrm>
              <a:off x="3714" y="2219"/>
              <a:ext cx="70" cy="66"/>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55" name="Rectangle 87"/>
            <p:cNvSpPr>
              <a:spLocks noChangeArrowheads="1"/>
            </p:cNvSpPr>
            <p:nvPr/>
          </p:nvSpPr>
          <p:spPr bwMode="gray">
            <a:xfrm>
              <a:off x="3714" y="3876"/>
              <a:ext cx="70"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56" name="Rectangle 88"/>
            <p:cNvSpPr>
              <a:spLocks noChangeArrowheads="1"/>
            </p:cNvSpPr>
            <p:nvPr/>
          </p:nvSpPr>
          <p:spPr bwMode="gray">
            <a:xfrm>
              <a:off x="3714" y="3544"/>
              <a:ext cx="70"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57" name="Rectangle 89"/>
            <p:cNvSpPr>
              <a:spLocks noChangeArrowheads="1"/>
            </p:cNvSpPr>
            <p:nvPr/>
          </p:nvSpPr>
          <p:spPr bwMode="gray">
            <a:xfrm>
              <a:off x="3714" y="3213"/>
              <a:ext cx="70"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58" name="Rectangle 90"/>
            <p:cNvSpPr>
              <a:spLocks noChangeArrowheads="1"/>
            </p:cNvSpPr>
            <p:nvPr/>
          </p:nvSpPr>
          <p:spPr bwMode="gray">
            <a:xfrm>
              <a:off x="3714" y="2882"/>
              <a:ext cx="70"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59" name="Rectangle 91"/>
            <p:cNvSpPr>
              <a:spLocks noChangeArrowheads="1"/>
            </p:cNvSpPr>
            <p:nvPr/>
          </p:nvSpPr>
          <p:spPr bwMode="gray">
            <a:xfrm>
              <a:off x="3714" y="2551"/>
              <a:ext cx="70" cy="66"/>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cxnSp>
          <p:nvCxnSpPr>
            <p:cNvPr id="15560" name="AutoShape 92"/>
            <p:cNvCxnSpPr>
              <a:cxnSpLocks noChangeShapeType="1"/>
              <a:stCxn id="15537" idx="3"/>
              <a:endCxn id="15554" idx="1"/>
            </p:cNvCxnSpPr>
            <p:nvPr/>
          </p:nvCxnSpPr>
          <p:spPr bwMode="gray">
            <a:xfrm>
              <a:off x="3527" y="2254"/>
              <a:ext cx="187" cy="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61" name="AutoShape 93"/>
            <p:cNvCxnSpPr>
              <a:cxnSpLocks noChangeShapeType="1"/>
              <a:stCxn id="15537" idx="3"/>
              <a:endCxn id="15559" idx="1"/>
            </p:cNvCxnSpPr>
            <p:nvPr/>
          </p:nvCxnSpPr>
          <p:spPr bwMode="gray">
            <a:xfrm>
              <a:off x="3527" y="2254"/>
              <a:ext cx="187" cy="331"/>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62" name="AutoShape 94"/>
            <p:cNvCxnSpPr>
              <a:cxnSpLocks noChangeShapeType="1"/>
              <a:stCxn id="15542" idx="3"/>
              <a:endCxn id="15559" idx="1"/>
            </p:cNvCxnSpPr>
            <p:nvPr/>
          </p:nvCxnSpPr>
          <p:spPr bwMode="gray">
            <a:xfrm>
              <a:off x="3527" y="2585"/>
              <a:ext cx="187" cy="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63" name="AutoShape 95"/>
            <p:cNvCxnSpPr>
              <a:cxnSpLocks noChangeShapeType="1"/>
              <a:stCxn id="15542" idx="3"/>
              <a:endCxn id="15554" idx="1"/>
            </p:cNvCxnSpPr>
            <p:nvPr/>
          </p:nvCxnSpPr>
          <p:spPr bwMode="gray">
            <a:xfrm flipV="1">
              <a:off x="3527" y="2254"/>
              <a:ext cx="187" cy="331"/>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64" name="AutoShape 96"/>
            <p:cNvCxnSpPr>
              <a:cxnSpLocks noChangeShapeType="1"/>
              <a:stCxn id="15541" idx="3"/>
              <a:endCxn id="15558" idx="1"/>
            </p:cNvCxnSpPr>
            <p:nvPr/>
          </p:nvCxnSpPr>
          <p:spPr bwMode="gray">
            <a:xfrm>
              <a:off x="3527" y="2916"/>
              <a:ext cx="187" cy="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65" name="AutoShape 97"/>
            <p:cNvCxnSpPr>
              <a:cxnSpLocks noChangeShapeType="1"/>
              <a:stCxn id="15541" idx="3"/>
              <a:endCxn id="15557" idx="1"/>
            </p:cNvCxnSpPr>
            <p:nvPr/>
          </p:nvCxnSpPr>
          <p:spPr bwMode="gray">
            <a:xfrm>
              <a:off x="3527" y="2916"/>
              <a:ext cx="187" cy="331"/>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66" name="AutoShape 98"/>
            <p:cNvCxnSpPr>
              <a:cxnSpLocks noChangeShapeType="1"/>
              <a:stCxn id="15540" idx="3"/>
              <a:endCxn id="15557" idx="1"/>
            </p:cNvCxnSpPr>
            <p:nvPr/>
          </p:nvCxnSpPr>
          <p:spPr bwMode="gray">
            <a:xfrm>
              <a:off x="3527" y="3247"/>
              <a:ext cx="187" cy="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67" name="AutoShape 99"/>
            <p:cNvCxnSpPr>
              <a:cxnSpLocks noChangeShapeType="1"/>
              <a:stCxn id="15540" idx="3"/>
              <a:endCxn id="15558" idx="1"/>
            </p:cNvCxnSpPr>
            <p:nvPr/>
          </p:nvCxnSpPr>
          <p:spPr bwMode="gray">
            <a:xfrm flipV="1">
              <a:off x="3527" y="2916"/>
              <a:ext cx="187" cy="331"/>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68" name="AutoShape 100"/>
            <p:cNvCxnSpPr>
              <a:cxnSpLocks noChangeShapeType="1"/>
              <a:stCxn id="15539" idx="3"/>
              <a:endCxn id="15556" idx="1"/>
            </p:cNvCxnSpPr>
            <p:nvPr/>
          </p:nvCxnSpPr>
          <p:spPr bwMode="gray">
            <a:xfrm>
              <a:off x="3527" y="3578"/>
              <a:ext cx="187" cy="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69" name="AutoShape 101"/>
            <p:cNvCxnSpPr>
              <a:cxnSpLocks noChangeShapeType="1"/>
              <a:stCxn id="15539" idx="3"/>
              <a:endCxn id="15555" idx="1"/>
            </p:cNvCxnSpPr>
            <p:nvPr/>
          </p:nvCxnSpPr>
          <p:spPr bwMode="gray">
            <a:xfrm>
              <a:off x="3527" y="3578"/>
              <a:ext cx="187" cy="332"/>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70" name="AutoShape 102"/>
            <p:cNvCxnSpPr>
              <a:cxnSpLocks noChangeShapeType="1"/>
              <a:stCxn id="15538" idx="3"/>
              <a:endCxn id="15555" idx="1"/>
            </p:cNvCxnSpPr>
            <p:nvPr/>
          </p:nvCxnSpPr>
          <p:spPr bwMode="gray">
            <a:xfrm>
              <a:off x="3527" y="3910"/>
              <a:ext cx="187" cy="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71" name="AutoShape 103"/>
            <p:cNvCxnSpPr>
              <a:cxnSpLocks noChangeShapeType="1"/>
              <a:stCxn id="15538" idx="3"/>
              <a:endCxn id="15556" idx="1"/>
            </p:cNvCxnSpPr>
            <p:nvPr/>
          </p:nvCxnSpPr>
          <p:spPr bwMode="gray">
            <a:xfrm flipV="1">
              <a:off x="3527" y="3578"/>
              <a:ext cx="187" cy="332"/>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sp>
          <p:nvSpPr>
            <p:cNvPr id="15572" name="Rectangle 104"/>
            <p:cNvSpPr>
              <a:spLocks noChangeArrowheads="1"/>
            </p:cNvSpPr>
            <p:nvPr/>
          </p:nvSpPr>
          <p:spPr bwMode="gray">
            <a:xfrm>
              <a:off x="4007" y="2280"/>
              <a:ext cx="72"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73" name="Rectangle 105"/>
            <p:cNvSpPr>
              <a:spLocks noChangeArrowheads="1"/>
            </p:cNvSpPr>
            <p:nvPr/>
          </p:nvSpPr>
          <p:spPr bwMode="gray">
            <a:xfrm>
              <a:off x="4070" y="2379"/>
              <a:ext cx="71" cy="66"/>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74" name="Rectangle 106"/>
            <p:cNvSpPr>
              <a:spLocks noChangeArrowheads="1"/>
            </p:cNvSpPr>
            <p:nvPr/>
          </p:nvSpPr>
          <p:spPr bwMode="gray">
            <a:xfrm>
              <a:off x="4007" y="2727"/>
              <a:ext cx="72" cy="66"/>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75" name="Rectangle 107"/>
            <p:cNvSpPr>
              <a:spLocks noChangeArrowheads="1"/>
            </p:cNvSpPr>
            <p:nvPr/>
          </p:nvSpPr>
          <p:spPr bwMode="gray">
            <a:xfrm>
              <a:off x="4070" y="2824"/>
              <a:ext cx="71"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76" name="Rectangle 108"/>
            <p:cNvSpPr>
              <a:spLocks noChangeArrowheads="1"/>
            </p:cNvSpPr>
            <p:nvPr/>
          </p:nvSpPr>
          <p:spPr bwMode="gray">
            <a:xfrm>
              <a:off x="4007" y="3172"/>
              <a:ext cx="72"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77" name="Rectangle 109"/>
            <p:cNvSpPr>
              <a:spLocks noChangeArrowheads="1"/>
            </p:cNvSpPr>
            <p:nvPr/>
          </p:nvSpPr>
          <p:spPr bwMode="gray">
            <a:xfrm>
              <a:off x="4070" y="3271"/>
              <a:ext cx="71" cy="66"/>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78" name="Rectangle 110"/>
            <p:cNvSpPr>
              <a:spLocks noChangeArrowheads="1"/>
            </p:cNvSpPr>
            <p:nvPr/>
          </p:nvSpPr>
          <p:spPr bwMode="gray">
            <a:xfrm>
              <a:off x="4007" y="3620"/>
              <a:ext cx="72"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79" name="Rectangle 111"/>
            <p:cNvSpPr>
              <a:spLocks noChangeArrowheads="1"/>
            </p:cNvSpPr>
            <p:nvPr/>
          </p:nvSpPr>
          <p:spPr bwMode="gray">
            <a:xfrm>
              <a:off x="4070" y="3720"/>
              <a:ext cx="71" cy="66"/>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cxnSp>
          <p:nvCxnSpPr>
            <p:cNvPr id="15580" name="AutoShape 112"/>
            <p:cNvCxnSpPr>
              <a:cxnSpLocks noChangeShapeType="1"/>
              <a:stCxn id="15554" idx="3"/>
              <a:endCxn id="15572" idx="1"/>
            </p:cNvCxnSpPr>
            <p:nvPr/>
          </p:nvCxnSpPr>
          <p:spPr bwMode="gray">
            <a:xfrm>
              <a:off x="3784" y="2254"/>
              <a:ext cx="223" cy="6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81" name="AutoShape 113"/>
            <p:cNvCxnSpPr>
              <a:cxnSpLocks noChangeShapeType="1"/>
              <a:stCxn id="15554" idx="3"/>
              <a:endCxn id="15573" idx="1"/>
            </p:cNvCxnSpPr>
            <p:nvPr/>
          </p:nvCxnSpPr>
          <p:spPr bwMode="gray">
            <a:xfrm>
              <a:off x="3784" y="2254"/>
              <a:ext cx="286" cy="158"/>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82" name="AutoShape 114"/>
            <p:cNvCxnSpPr>
              <a:cxnSpLocks noChangeShapeType="1"/>
              <a:stCxn id="15554" idx="3"/>
              <a:endCxn id="15574" idx="0"/>
            </p:cNvCxnSpPr>
            <p:nvPr/>
          </p:nvCxnSpPr>
          <p:spPr bwMode="gray">
            <a:xfrm>
              <a:off x="3784" y="2254"/>
              <a:ext cx="260" cy="473"/>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83" name="AutoShape 115"/>
            <p:cNvCxnSpPr>
              <a:cxnSpLocks noChangeShapeType="1"/>
              <a:stCxn id="15559" idx="3"/>
              <a:endCxn id="15572" idx="1"/>
            </p:cNvCxnSpPr>
            <p:nvPr/>
          </p:nvCxnSpPr>
          <p:spPr bwMode="gray">
            <a:xfrm flipV="1">
              <a:off x="3784" y="2314"/>
              <a:ext cx="223" cy="271"/>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84" name="AutoShape 116"/>
            <p:cNvCxnSpPr>
              <a:cxnSpLocks noChangeShapeType="1"/>
              <a:stCxn id="15559" idx="3"/>
              <a:endCxn id="15573" idx="1"/>
            </p:cNvCxnSpPr>
            <p:nvPr/>
          </p:nvCxnSpPr>
          <p:spPr bwMode="gray">
            <a:xfrm flipV="1">
              <a:off x="3784" y="2412"/>
              <a:ext cx="286" cy="173"/>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85" name="AutoShape 117"/>
            <p:cNvCxnSpPr>
              <a:cxnSpLocks noChangeShapeType="1"/>
              <a:stCxn id="15559" idx="3"/>
              <a:endCxn id="15574" idx="1"/>
            </p:cNvCxnSpPr>
            <p:nvPr/>
          </p:nvCxnSpPr>
          <p:spPr bwMode="gray">
            <a:xfrm>
              <a:off x="3784" y="2585"/>
              <a:ext cx="223" cy="175"/>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86" name="AutoShape 118"/>
            <p:cNvCxnSpPr>
              <a:cxnSpLocks noChangeShapeType="1"/>
              <a:stCxn id="15559" idx="3"/>
              <a:endCxn id="15577" idx="1"/>
            </p:cNvCxnSpPr>
            <p:nvPr/>
          </p:nvCxnSpPr>
          <p:spPr bwMode="gray">
            <a:xfrm>
              <a:off x="3784" y="2585"/>
              <a:ext cx="286" cy="719"/>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87" name="AutoShape 119"/>
            <p:cNvCxnSpPr>
              <a:cxnSpLocks noChangeShapeType="1"/>
              <a:stCxn id="15558" idx="3"/>
              <a:endCxn id="15577" idx="1"/>
            </p:cNvCxnSpPr>
            <p:nvPr/>
          </p:nvCxnSpPr>
          <p:spPr bwMode="gray">
            <a:xfrm>
              <a:off x="3784" y="2916"/>
              <a:ext cx="286" cy="388"/>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88" name="AutoShape 120"/>
            <p:cNvCxnSpPr>
              <a:cxnSpLocks noChangeShapeType="1"/>
              <a:stCxn id="15557" idx="3"/>
              <a:endCxn id="15576" idx="1"/>
            </p:cNvCxnSpPr>
            <p:nvPr/>
          </p:nvCxnSpPr>
          <p:spPr bwMode="gray">
            <a:xfrm flipV="1">
              <a:off x="3784" y="3207"/>
              <a:ext cx="223" cy="4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89" name="AutoShape 121"/>
            <p:cNvCxnSpPr>
              <a:cxnSpLocks noChangeShapeType="1"/>
              <a:stCxn id="15557" idx="3"/>
              <a:endCxn id="15577" idx="1"/>
            </p:cNvCxnSpPr>
            <p:nvPr/>
          </p:nvCxnSpPr>
          <p:spPr bwMode="gray">
            <a:xfrm>
              <a:off x="3784" y="3247"/>
              <a:ext cx="286" cy="57"/>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90" name="AutoShape 122"/>
            <p:cNvCxnSpPr>
              <a:cxnSpLocks noChangeShapeType="1"/>
              <a:stCxn id="15556" idx="3"/>
              <a:endCxn id="15575" idx="1"/>
            </p:cNvCxnSpPr>
            <p:nvPr/>
          </p:nvCxnSpPr>
          <p:spPr bwMode="gray">
            <a:xfrm flipV="1">
              <a:off x="3784" y="2858"/>
              <a:ext cx="286" cy="720"/>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91" name="AutoShape 123"/>
            <p:cNvCxnSpPr>
              <a:cxnSpLocks noChangeShapeType="1"/>
              <a:stCxn id="15556" idx="3"/>
              <a:endCxn id="15576" idx="2"/>
            </p:cNvCxnSpPr>
            <p:nvPr/>
          </p:nvCxnSpPr>
          <p:spPr bwMode="gray">
            <a:xfrm flipV="1">
              <a:off x="3784" y="3239"/>
              <a:ext cx="260" cy="339"/>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92" name="AutoShape 124"/>
            <p:cNvCxnSpPr>
              <a:cxnSpLocks noChangeShapeType="1"/>
              <a:stCxn id="15556" idx="3"/>
              <a:endCxn id="15577" idx="2"/>
            </p:cNvCxnSpPr>
            <p:nvPr/>
          </p:nvCxnSpPr>
          <p:spPr bwMode="gray">
            <a:xfrm flipV="1">
              <a:off x="3784" y="3337"/>
              <a:ext cx="322" cy="241"/>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93" name="AutoShape 125"/>
            <p:cNvCxnSpPr>
              <a:cxnSpLocks noChangeShapeType="1"/>
              <a:stCxn id="15556" idx="3"/>
              <a:endCxn id="15578" idx="1"/>
            </p:cNvCxnSpPr>
            <p:nvPr/>
          </p:nvCxnSpPr>
          <p:spPr bwMode="gray">
            <a:xfrm>
              <a:off x="3784" y="3578"/>
              <a:ext cx="223" cy="76"/>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94" name="AutoShape 126"/>
            <p:cNvCxnSpPr>
              <a:cxnSpLocks noChangeShapeType="1"/>
              <a:stCxn id="15556" idx="3"/>
              <a:endCxn id="15579" idx="1"/>
            </p:cNvCxnSpPr>
            <p:nvPr/>
          </p:nvCxnSpPr>
          <p:spPr bwMode="gray">
            <a:xfrm>
              <a:off x="3784" y="3578"/>
              <a:ext cx="286" cy="176"/>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95" name="AutoShape 127"/>
            <p:cNvCxnSpPr>
              <a:cxnSpLocks noChangeShapeType="1"/>
              <a:stCxn id="15555" idx="3"/>
              <a:endCxn id="15576" idx="1"/>
            </p:cNvCxnSpPr>
            <p:nvPr/>
          </p:nvCxnSpPr>
          <p:spPr bwMode="gray">
            <a:xfrm flipV="1">
              <a:off x="3784" y="3207"/>
              <a:ext cx="223" cy="703"/>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96" name="AutoShape 128"/>
            <p:cNvCxnSpPr>
              <a:cxnSpLocks noChangeShapeType="1"/>
              <a:stCxn id="15555" idx="3"/>
              <a:endCxn id="15578" idx="1"/>
            </p:cNvCxnSpPr>
            <p:nvPr/>
          </p:nvCxnSpPr>
          <p:spPr bwMode="gray">
            <a:xfrm flipV="1">
              <a:off x="3784" y="3654"/>
              <a:ext cx="223" cy="256"/>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597" name="AutoShape 129"/>
            <p:cNvCxnSpPr>
              <a:cxnSpLocks noChangeShapeType="1"/>
              <a:stCxn id="15555" idx="3"/>
              <a:endCxn id="15579" idx="1"/>
            </p:cNvCxnSpPr>
            <p:nvPr/>
          </p:nvCxnSpPr>
          <p:spPr bwMode="gray">
            <a:xfrm flipV="1">
              <a:off x="3784" y="3754"/>
              <a:ext cx="286" cy="156"/>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sp>
          <p:nvSpPr>
            <p:cNvPr id="15598" name="Rectangle 130"/>
            <p:cNvSpPr>
              <a:spLocks noChangeArrowheads="1"/>
            </p:cNvSpPr>
            <p:nvPr/>
          </p:nvSpPr>
          <p:spPr bwMode="gray">
            <a:xfrm>
              <a:off x="4484" y="2599"/>
              <a:ext cx="72" cy="66"/>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599" name="Rectangle 131"/>
            <p:cNvSpPr>
              <a:spLocks noChangeArrowheads="1"/>
            </p:cNvSpPr>
            <p:nvPr/>
          </p:nvSpPr>
          <p:spPr bwMode="gray">
            <a:xfrm>
              <a:off x="4484" y="3435"/>
              <a:ext cx="72" cy="67"/>
            </a:xfrm>
            <a:prstGeom prst="rect">
              <a:avLst/>
            </a:prstGeom>
            <a:solidFill>
              <a:schemeClr val="bg1"/>
            </a:solidFill>
            <a:ln w="9525" algn="ctr">
              <a:solidFill>
                <a:schemeClr val="bg2"/>
              </a:solidFill>
              <a:miter lim="800000"/>
              <a:headEnd/>
              <a:tailEnd/>
            </a:ln>
          </p:spPr>
          <p:txBody>
            <a:bodyPr wrap="none" lIns="0" tIns="46800" rIns="0" bIns="46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cxnSp>
          <p:nvCxnSpPr>
            <p:cNvPr id="15600" name="AutoShape 132"/>
            <p:cNvCxnSpPr>
              <a:cxnSpLocks noChangeShapeType="1"/>
              <a:stCxn id="15572" idx="3"/>
              <a:endCxn id="15598" idx="1"/>
            </p:cNvCxnSpPr>
            <p:nvPr/>
          </p:nvCxnSpPr>
          <p:spPr bwMode="gray">
            <a:xfrm>
              <a:off x="4079" y="2314"/>
              <a:ext cx="405" cy="319"/>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601" name="AutoShape 133"/>
            <p:cNvCxnSpPr>
              <a:cxnSpLocks noChangeShapeType="1"/>
              <a:stCxn id="15573" idx="3"/>
              <a:endCxn id="15598" idx="1"/>
            </p:cNvCxnSpPr>
            <p:nvPr/>
          </p:nvCxnSpPr>
          <p:spPr bwMode="gray">
            <a:xfrm>
              <a:off x="4141" y="2412"/>
              <a:ext cx="343" cy="221"/>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602" name="AutoShape 134"/>
            <p:cNvCxnSpPr>
              <a:cxnSpLocks noChangeShapeType="1"/>
              <a:stCxn id="15574" idx="3"/>
              <a:endCxn id="15598" idx="1"/>
            </p:cNvCxnSpPr>
            <p:nvPr/>
          </p:nvCxnSpPr>
          <p:spPr bwMode="gray">
            <a:xfrm flipV="1">
              <a:off x="4079" y="2633"/>
              <a:ext cx="405" cy="127"/>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603" name="AutoShape 135"/>
            <p:cNvCxnSpPr>
              <a:cxnSpLocks noChangeShapeType="1"/>
              <a:stCxn id="15575" idx="3"/>
              <a:endCxn id="15598" idx="1"/>
            </p:cNvCxnSpPr>
            <p:nvPr/>
          </p:nvCxnSpPr>
          <p:spPr bwMode="gray">
            <a:xfrm flipV="1">
              <a:off x="4141" y="2633"/>
              <a:ext cx="343" cy="225"/>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604" name="AutoShape 136"/>
            <p:cNvCxnSpPr>
              <a:cxnSpLocks noChangeShapeType="1"/>
              <a:stCxn id="15576" idx="3"/>
              <a:endCxn id="15599" idx="1"/>
            </p:cNvCxnSpPr>
            <p:nvPr/>
          </p:nvCxnSpPr>
          <p:spPr bwMode="gray">
            <a:xfrm>
              <a:off x="4079" y="3207"/>
              <a:ext cx="405" cy="262"/>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605" name="AutoShape 137"/>
            <p:cNvCxnSpPr>
              <a:cxnSpLocks noChangeShapeType="1"/>
              <a:stCxn id="15578" idx="3"/>
              <a:endCxn id="15599" idx="1"/>
            </p:cNvCxnSpPr>
            <p:nvPr/>
          </p:nvCxnSpPr>
          <p:spPr bwMode="gray">
            <a:xfrm flipV="1">
              <a:off x="4079" y="3469"/>
              <a:ext cx="405" cy="185"/>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cxnSp>
          <p:nvCxnSpPr>
            <p:cNvPr id="15606" name="AutoShape 138"/>
            <p:cNvCxnSpPr>
              <a:cxnSpLocks noChangeShapeType="1"/>
              <a:stCxn id="15579" idx="3"/>
              <a:endCxn id="15599" idx="1"/>
            </p:cNvCxnSpPr>
            <p:nvPr/>
          </p:nvCxnSpPr>
          <p:spPr bwMode="gray">
            <a:xfrm flipV="1">
              <a:off x="4141" y="3469"/>
              <a:ext cx="343" cy="285"/>
            </a:xfrm>
            <a:prstGeom prst="straightConnector1">
              <a:avLst/>
            </a:prstGeom>
            <a:noFill/>
            <a:ln w="9525">
              <a:solidFill>
                <a:schemeClr val="bg2"/>
              </a:solidFill>
              <a:round/>
              <a:headEnd/>
              <a:tailEnd/>
            </a:ln>
            <a:extLst>
              <a:ext uri="{909E8E84-426E-40DD-AFC4-6F175D3DCCD1}">
                <a14:hiddenFill xmlns:a14="http://schemas.microsoft.com/office/drawing/2010/main">
                  <a:noFill/>
                </a14:hiddenFill>
              </a:ext>
            </a:extLst>
          </p:spPr>
        </p:cxnSp>
        <p:grpSp>
          <p:nvGrpSpPr>
            <p:cNvPr id="15607" name="Group 1097"/>
            <p:cNvGrpSpPr>
              <a:grpSpLocks/>
            </p:cNvGrpSpPr>
            <p:nvPr/>
          </p:nvGrpSpPr>
          <p:grpSpPr bwMode="auto">
            <a:xfrm>
              <a:off x="923" y="2060"/>
              <a:ext cx="4246" cy="1928"/>
              <a:chOff x="923" y="2060"/>
              <a:chExt cx="4246" cy="1928"/>
            </a:xfrm>
          </p:grpSpPr>
          <p:pic>
            <p:nvPicPr>
              <p:cNvPr id="15608" name="Picture 140" descr="DB"/>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gray">
              <a:xfrm>
                <a:off x="4746" y="2405"/>
                <a:ext cx="348" cy="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609" name="Picture 141" descr="DB"/>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gray">
              <a:xfrm>
                <a:off x="4820" y="2538"/>
                <a:ext cx="349" cy="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5610" name="Group 142"/>
              <p:cNvGrpSpPr>
                <a:grpSpLocks/>
              </p:cNvGrpSpPr>
              <p:nvPr/>
            </p:nvGrpSpPr>
            <p:grpSpPr bwMode="auto">
              <a:xfrm>
                <a:off x="1996" y="2260"/>
                <a:ext cx="404" cy="187"/>
                <a:chOff x="1537" y="2990"/>
                <a:chExt cx="165" cy="328"/>
              </a:xfrm>
            </p:grpSpPr>
            <p:sp>
              <p:nvSpPr>
                <p:cNvPr id="177295" name="AutoShape 143"/>
                <p:cNvSpPr>
                  <a:spLocks noChangeArrowheads="1"/>
                </p:cNvSpPr>
                <p:nvPr/>
              </p:nvSpPr>
              <p:spPr bwMode="gray">
                <a:xfrm>
                  <a:off x="1537" y="2990"/>
                  <a:ext cx="165" cy="326"/>
                </a:xfrm>
                <a:prstGeom prst="cube">
                  <a:avLst>
                    <a:gd name="adj" fmla="val 21625"/>
                  </a:avLst>
                </a:prstGeom>
                <a:gradFill rotWithShape="0">
                  <a:gsLst>
                    <a:gs pos="0">
                      <a:srgbClr val="C0C0C0"/>
                    </a:gs>
                    <a:gs pos="100000">
                      <a:srgbClr val="777777"/>
                    </a:gs>
                  </a:gsLst>
                  <a:lin ang="2700000" scaled="1"/>
                </a:gra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6372" name="Oval 144"/>
                <p:cNvSpPr>
                  <a:spLocks noChangeArrowheads="1"/>
                </p:cNvSpPr>
                <p:nvPr/>
              </p:nvSpPr>
              <p:spPr bwMode="gray">
                <a:xfrm>
                  <a:off x="1558" y="3289"/>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73" name="Oval 145"/>
                <p:cNvSpPr>
                  <a:spLocks noChangeArrowheads="1"/>
                </p:cNvSpPr>
                <p:nvPr/>
              </p:nvSpPr>
              <p:spPr bwMode="gray">
                <a:xfrm>
                  <a:off x="1577" y="3289"/>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74" name="Oval 146"/>
                <p:cNvSpPr>
                  <a:spLocks noChangeArrowheads="1"/>
                </p:cNvSpPr>
                <p:nvPr/>
              </p:nvSpPr>
              <p:spPr bwMode="gray">
                <a:xfrm>
                  <a:off x="1596" y="3289"/>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75" name="Oval 147"/>
                <p:cNvSpPr>
                  <a:spLocks noChangeArrowheads="1"/>
                </p:cNvSpPr>
                <p:nvPr/>
              </p:nvSpPr>
              <p:spPr bwMode="gray">
                <a:xfrm>
                  <a:off x="1615" y="3289"/>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76" name="Oval 148"/>
                <p:cNvSpPr>
                  <a:spLocks noChangeArrowheads="1"/>
                </p:cNvSpPr>
                <p:nvPr/>
              </p:nvSpPr>
              <p:spPr bwMode="gray">
                <a:xfrm>
                  <a:off x="1634" y="3289"/>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77" name="Oval 149"/>
                <p:cNvSpPr>
                  <a:spLocks noChangeArrowheads="1"/>
                </p:cNvSpPr>
                <p:nvPr/>
              </p:nvSpPr>
              <p:spPr bwMode="gray">
                <a:xfrm>
                  <a:off x="1558" y="3268"/>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78" name="Oval 150"/>
                <p:cNvSpPr>
                  <a:spLocks noChangeArrowheads="1"/>
                </p:cNvSpPr>
                <p:nvPr/>
              </p:nvSpPr>
              <p:spPr bwMode="gray">
                <a:xfrm>
                  <a:off x="1577" y="3268"/>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79" name="Oval 151"/>
                <p:cNvSpPr>
                  <a:spLocks noChangeArrowheads="1"/>
                </p:cNvSpPr>
                <p:nvPr/>
              </p:nvSpPr>
              <p:spPr bwMode="gray">
                <a:xfrm>
                  <a:off x="1596" y="3268"/>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80" name="Oval 152"/>
                <p:cNvSpPr>
                  <a:spLocks noChangeArrowheads="1"/>
                </p:cNvSpPr>
                <p:nvPr/>
              </p:nvSpPr>
              <p:spPr bwMode="gray">
                <a:xfrm>
                  <a:off x="1615" y="3268"/>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81" name="Oval 153"/>
                <p:cNvSpPr>
                  <a:spLocks noChangeArrowheads="1"/>
                </p:cNvSpPr>
                <p:nvPr/>
              </p:nvSpPr>
              <p:spPr bwMode="gray">
                <a:xfrm>
                  <a:off x="1634" y="3268"/>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82" name="Oval 154"/>
                <p:cNvSpPr>
                  <a:spLocks noChangeArrowheads="1"/>
                </p:cNvSpPr>
                <p:nvPr/>
              </p:nvSpPr>
              <p:spPr bwMode="gray">
                <a:xfrm>
                  <a:off x="1558" y="3247"/>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83" name="Oval 155"/>
                <p:cNvSpPr>
                  <a:spLocks noChangeArrowheads="1"/>
                </p:cNvSpPr>
                <p:nvPr/>
              </p:nvSpPr>
              <p:spPr bwMode="gray">
                <a:xfrm>
                  <a:off x="1577" y="3247"/>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84" name="Oval 156"/>
                <p:cNvSpPr>
                  <a:spLocks noChangeArrowheads="1"/>
                </p:cNvSpPr>
                <p:nvPr/>
              </p:nvSpPr>
              <p:spPr bwMode="gray">
                <a:xfrm>
                  <a:off x="1596" y="3247"/>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85" name="Oval 157"/>
                <p:cNvSpPr>
                  <a:spLocks noChangeArrowheads="1"/>
                </p:cNvSpPr>
                <p:nvPr/>
              </p:nvSpPr>
              <p:spPr bwMode="gray">
                <a:xfrm>
                  <a:off x="1615" y="3247"/>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86" name="Oval 158"/>
                <p:cNvSpPr>
                  <a:spLocks noChangeArrowheads="1"/>
                </p:cNvSpPr>
                <p:nvPr/>
              </p:nvSpPr>
              <p:spPr bwMode="gray">
                <a:xfrm>
                  <a:off x="1634" y="3247"/>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87" name="Oval 159"/>
                <p:cNvSpPr>
                  <a:spLocks noChangeArrowheads="1"/>
                </p:cNvSpPr>
                <p:nvPr/>
              </p:nvSpPr>
              <p:spPr bwMode="gray">
                <a:xfrm>
                  <a:off x="1558" y="3226"/>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88" name="Oval 160"/>
                <p:cNvSpPr>
                  <a:spLocks noChangeArrowheads="1"/>
                </p:cNvSpPr>
                <p:nvPr/>
              </p:nvSpPr>
              <p:spPr bwMode="gray">
                <a:xfrm>
                  <a:off x="1577" y="3226"/>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89" name="Oval 161"/>
                <p:cNvSpPr>
                  <a:spLocks noChangeArrowheads="1"/>
                </p:cNvSpPr>
                <p:nvPr/>
              </p:nvSpPr>
              <p:spPr bwMode="gray">
                <a:xfrm>
                  <a:off x="1596" y="3226"/>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90" name="Oval 162"/>
                <p:cNvSpPr>
                  <a:spLocks noChangeArrowheads="1"/>
                </p:cNvSpPr>
                <p:nvPr/>
              </p:nvSpPr>
              <p:spPr bwMode="gray">
                <a:xfrm>
                  <a:off x="1615" y="3226"/>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91" name="Oval 163"/>
                <p:cNvSpPr>
                  <a:spLocks noChangeArrowheads="1"/>
                </p:cNvSpPr>
                <p:nvPr/>
              </p:nvSpPr>
              <p:spPr bwMode="gray">
                <a:xfrm>
                  <a:off x="1634" y="3226"/>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nvGrpSpPr>
              <p:cNvPr id="15611" name="Group 164"/>
              <p:cNvGrpSpPr>
                <a:grpSpLocks/>
              </p:cNvGrpSpPr>
              <p:nvPr/>
            </p:nvGrpSpPr>
            <p:grpSpPr bwMode="auto">
              <a:xfrm>
                <a:off x="1996" y="2706"/>
                <a:ext cx="404" cy="188"/>
                <a:chOff x="1537" y="2990"/>
                <a:chExt cx="165" cy="328"/>
              </a:xfrm>
            </p:grpSpPr>
            <p:sp>
              <p:nvSpPr>
                <p:cNvPr id="177317" name="AutoShape 165"/>
                <p:cNvSpPr>
                  <a:spLocks noChangeArrowheads="1"/>
                </p:cNvSpPr>
                <p:nvPr/>
              </p:nvSpPr>
              <p:spPr bwMode="gray">
                <a:xfrm>
                  <a:off x="1537" y="2990"/>
                  <a:ext cx="165" cy="333"/>
                </a:xfrm>
                <a:prstGeom prst="cube">
                  <a:avLst>
                    <a:gd name="adj" fmla="val 21625"/>
                  </a:avLst>
                </a:prstGeom>
                <a:gradFill rotWithShape="0">
                  <a:gsLst>
                    <a:gs pos="0">
                      <a:srgbClr val="C0C0C0"/>
                    </a:gs>
                    <a:gs pos="100000">
                      <a:srgbClr val="777777"/>
                    </a:gs>
                  </a:gsLst>
                  <a:lin ang="2700000" scaled="1"/>
                </a:gra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6351" name="Oval 166"/>
                <p:cNvSpPr>
                  <a:spLocks noChangeArrowheads="1"/>
                </p:cNvSpPr>
                <p:nvPr/>
              </p:nvSpPr>
              <p:spPr bwMode="gray">
                <a:xfrm>
                  <a:off x="1558" y="3289"/>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52" name="Oval 167"/>
                <p:cNvSpPr>
                  <a:spLocks noChangeArrowheads="1"/>
                </p:cNvSpPr>
                <p:nvPr/>
              </p:nvSpPr>
              <p:spPr bwMode="gray">
                <a:xfrm>
                  <a:off x="1577" y="3289"/>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53" name="Oval 168"/>
                <p:cNvSpPr>
                  <a:spLocks noChangeArrowheads="1"/>
                </p:cNvSpPr>
                <p:nvPr/>
              </p:nvSpPr>
              <p:spPr bwMode="gray">
                <a:xfrm>
                  <a:off x="1596" y="3289"/>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54" name="Oval 169"/>
                <p:cNvSpPr>
                  <a:spLocks noChangeArrowheads="1"/>
                </p:cNvSpPr>
                <p:nvPr/>
              </p:nvSpPr>
              <p:spPr bwMode="gray">
                <a:xfrm>
                  <a:off x="1615" y="3289"/>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55" name="Oval 170"/>
                <p:cNvSpPr>
                  <a:spLocks noChangeArrowheads="1"/>
                </p:cNvSpPr>
                <p:nvPr/>
              </p:nvSpPr>
              <p:spPr bwMode="gray">
                <a:xfrm>
                  <a:off x="1634" y="3289"/>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56" name="Oval 171"/>
                <p:cNvSpPr>
                  <a:spLocks noChangeArrowheads="1"/>
                </p:cNvSpPr>
                <p:nvPr/>
              </p:nvSpPr>
              <p:spPr bwMode="gray">
                <a:xfrm>
                  <a:off x="1558" y="3268"/>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57" name="Oval 172"/>
                <p:cNvSpPr>
                  <a:spLocks noChangeArrowheads="1"/>
                </p:cNvSpPr>
                <p:nvPr/>
              </p:nvSpPr>
              <p:spPr bwMode="gray">
                <a:xfrm>
                  <a:off x="1577" y="3268"/>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58" name="Oval 173"/>
                <p:cNvSpPr>
                  <a:spLocks noChangeArrowheads="1"/>
                </p:cNvSpPr>
                <p:nvPr/>
              </p:nvSpPr>
              <p:spPr bwMode="gray">
                <a:xfrm>
                  <a:off x="1596" y="3268"/>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59" name="Oval 174"/>
                <p:cNvSpPr>
                  <a:spLocks noChangeArrowheads="1"/>
                </p:cNvSpPr>
                <p:nvPr/>
              </p:nvSpPr>
              <p:spPr bwMode="gray">
                <a:xfrm>
                  <a:off x="1615" y="3268"/>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60" name="Oval 175"/>
                <p:cNvSpPr>
                  <a:spLocks noChangeArrowheads="1"/>
                </p:cNvSpPr>
                <p:nvPr/>
              </p:nvSpPr>
              <p:spPr bwMode="gray">
                <a:xfrm>
                  <a:off x="1634" y="3268"/>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61" name="Oval 176"/>
                <p:cNvSpPr>
                  <a:spLocks noChangeArrowheads="1"/>
                </p:cNvSpPr>
                <p:nvPr/>
              </p:nvSpPr>
              <p:spPr bwMode="gray">
                <a:xfrm>
                  <a:off x="1558" y="3247"/>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62" name="Oval 177"/>
                <p:cNvSpPr>
                  <a:spLocks noChangeArrowheads="1"/>
                </p:cNvSpPr>
                <p:nvPr/>
              </p:nvSpPr>
              <p:spPr bwMode="gray">
                <a:xfrm>
                  <a:off x="1577" y="3247"/>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63" name="Oval 178"/>
                <p:cNvSpPr>
                  <a:spLocks noChangeArrowheads="1"/>
                </p:cNvSpPr>
                <p:nvPr/>
              </p:nvSpPr>
              <p:spPr bwMode="gray">
                <a:xfrm>
                  <a:off x="1596" y="3247"/>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64" name="Oval 179"/>
                <p:cNvSpPr>
                  <a:spLocks noChangeArrowheads="1"/>
                </p:cNvSpPr>
                <p:nvPr/>
              </p:nvSpPr>
              <p:spPr bwMode="gray">
                <a:xfrm>
                  <a:off x="1615" y="3247"/>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65" name="Oval 180"/>
                <p:cNvSpPr>
                  <a:spLocks noChangeArrowheads="1"/>
                </p:cNvSpPr>
                <p:nvPr/>
              </p:nvSpPr>
              <p:spPr bwMode="gray">
                <a:xfrm>
                  <a:off x="1634" y="3247"/>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66" name="Oval 181"/>
                <p:cNvSpPr>
                  <a:spLocks noChangeArrowheads="1"/>
                </p:cNvSpPr>
                <p:nvPr/>
              </p:nvSpPr>
              <p:spPr bwMode="gray">
                <a:xfrm>
                  <a:off x="1558" y="3226"/>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67" name="Oval 182"/>
                <p:cNvSpPr>
                  <a:spLocks noChangeArrowheads="1"/>
                </p:cNvSpPr>
                <p:nvPr/>
              </p:nvSpPr>
              <p:spPr bwMode="gray">
                <a:xfrm>
                  <a:off x="1577" y="3226"/>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68" name="Oval 183"/>
                <p:cNvSpPr>
                  <a:spLocks noChangeArrowheads="1"/>
                </p:cNvSpPr>
                <p:nvPr/>
              </p:nvSpPr>
              <p:spPr bwMode="gray">
                <a:xfrm>
                  <a:off x="1596" y="3226"/>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69" name="Oval 184"/>
                <p:cNvSpPr>
                  <a:spLocks noChangeArrowheads="1"/>
                </p:cNvSpPr>
                <p:nvPr/>
              </p:nvSpPr>
              <p:spPr bwMode="gray">
                <a:xfrm>
                  <a:off x="1615" y="3226"/>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70" name="Oval 185"/>
                <p:cNvSpPr>
                  <a:spLocks noChangeArrowheads="1"/>
                </p:cNvSpPr>
                <p:nvPr/>
              </p:nvSpPr>
              <p:spPr bwMode="gray">
                <a:xfrm>
                  <a:off x="1634" y="3226"/>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nvGrpSpPr>
              <p:cNvPr id="15612" name="Group 186"/>
              <p:cNvGrpSpPr>
                <a:grpSpLocks/>
              </p:cNvGrpSpPr>
              <p:nvPr/>
            </p:nvGrpSpPr>
            <p:grpSpPr bwMode="auto">
              <a:xfrm>
                <a:off x="1996" y="3153"/>
                <a:ext cx="404" cy="188"/>
                <a:chOff x="1537" y="2990"/>
                <a:chExt cx="165" cy="328"/>
              </a:xfrm>
            </p:grpSpPr>
            <p:sp>
              <p:nvSpPr>
                <p:cNvPr id="177339" name="AutoShape 187"/>
                <p:cNvSpPr>
                  <a:spLocks noChangeArrowheads="1"/>
                </p:cNvSpPr>
                <p:nvPr/>
              </p:nvSpPr>
              <p:spPr bwMode="gray">
                <a:xfrm>
                  <a:off x="1537" y="2987"/>
                  <a:ext cx="165" cy="333"/>
                </a:xfrm>
                <a:prstGeom prst="cube">
                  <a:avLst>
                    <a:gd name="adj" fmla="val 21625"/>
                  </a:avLst>
                </a:prstGeom>
                <a:gradFill rotWithShape="0">
                  <a:gsLst>
                    <a:gs pos="0">
                      <a:srgbClr val="C0C0C0"/>
                    </a:gs>
                    <a:gs pos="100000">
                      <a:srgbClr val="777777"/>
                    </a:gs>
                  </a:gsLst>
                  <a:lin ang="2700000" scaled="1"/>
                </a:gra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6330" name="Oval 188"/>
                <p:cNvSpPr>
                  <a:spLocks noChangeArrowheads="1"/>
                </p:cNvSpPr>
                <p:nvPr/>
              </p:nvSpPr>
              <p:spPr bwMode="gray">
                <a:xfrm>
                  <a:off x="1558" y="3289"/>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31" name="Oval 189"/>
                <p:cNvSpPr>
                  <a:spLocks noChangeArrowheads="1"/>
                </p:cNvSpPr>
                <p:nvPr/>
              </p:nvSpPr>
              <p:spPr bwMode="gray">
                <a:xfrm>
                  <a:off x="1577" y="3289"/>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32" name="Oval 190"/>
                <p:cNvSpPr>
                  <a:spLocks noChangeArrowheads="1"/>
                </p:cNvSpPr>
                <p:nvPr/>
              </p:nvSpPr>
              <p:spPr bwMode="gray">
                <a:xfrm>
                  <a:off x="1596" y="3289"/>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33" name="Oval 191"/>
                <p:cNvSpPr>
                  <a:spLocks noChangeArrowheads="1"/>
                </p:cNvSpPr>
                <p:nvPr/>
              </p:nvSpPr>
              <p:spPr bwMode="gray">
                <a:xfrm>
                  <a:off x="1615" y="3289"/>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34" name="Oval 192"/>
                <p:cNvSpPr>
                  <a:spLocks noChangeArrowheads="1"/>
                </p:cNvSpPr>
                <p:nvPr/>
              </p:nvSpPr>
              <p:spPr bwMode="gray">
                <a:xfrm>
                  <a:off x="1634" y="3289"/>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35" name="Oval 193"/>
                <p:cNvSpPr>
                  <a:spLocks noChangeArrowheads="1"/>
                </p:cNvSpPr>
                <p:nvPr/>
              </p:nvSpPr>
              <p:spPr bwMode="gray">
                <a:xfrm>
                  <a:off x="1558" y="3268"/>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36" name="Oval 194"/>
                <p:cNvSpPr>
                  <a:spLocks noChangeArrowheads="1"/>
                </p:cNvSpPr>
                <p:nvPr/>
              </p:nvSpPr>
              <p:spPr bwMode="gray">
                <a:xfrm>
                  <a:off x="1577" y="3268"/>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37" name="Oval 195"/>
                <p:cNvSpPr>
                  <a:spLocks noChangeArrowheads="1"/>
                </p:cNvSpPr>
                <p:nvPr/>
              </p:nvSpPr>
              <p:spPr bwMode="gray">
                <a:xfrm>
                  <a:off x="1596" y="3268"/>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38" name="Oval 196"/>
                <p:cNvSpPr>
                  <a:spLocks noChangeArrowheads="1"/>
                </p:cNvSpPr>
                <p:nvPr/>
              </p:nvSpPr>
              <p:spPr bwMode="gray">
                <a:xfrm>
                  <a:off x="1615" y="3268"/>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39" name="Oval 197"/>
                <p:cNvSpPr>
                  <a:spLocks noChangeArrowheads="1"/>
                </p:cNvSpPr>
                <p:nvPr/>
              </p:nvSpPr>
              <p:spPr bwMode="gray">
                <a:xfrm>
                  <a:off x="1634" y="3268"/>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40" name="Oval 198"/>
                <p:cNvSpPr>
                  <a:spLocks noChangeArrowheads="1"/>
                </p:cNvSpPr>
                <p:nvPr/>
              </p:nvSpPr>
              <p:spPr bwMode="gray">
                <a:xfrm>
                  <a:off x="1558" y="3247"/>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41" name="Oval 199"/>
                <p:cNvSpPr>
                  <a:spLocks noChangeArrowheads="1"/>
                </p:cNvSpPr>
                <p:nvPr/>
              </p:nvSpPr>
              <p:spPr bwMode="gray">
                <a:xfrm>
                  <a:off x="1577" y="3247"/>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42" name="Oval 200"/>
                <p:cNvSpPr>
                  <a:spLocks noChangeArrowheads="1"/>
                </p:cNvSpPr>
                <p:nvPr/>
              </p:nvSpPr>
              <p:spPr bwMode="gray">
                <a:xfrm>
                  <a:off x="1596" y="3247"/>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43" name="Oval 201"/>
                <p:cNvSpPr>
                  <a:spLocks noChangeArrowheads="1"/>
                </p:cNvSpPr>
                <p:nvPr/>
              </p:nvSpPr>
              <p:spPr bwMode="gray">
                <a:xfrm>
                  <a:off x="1615" y="3247"/>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44" name="Oval 202"/>
                <p:cNvSpPr>
                  <a:spLocks noChangeArrowheads="1"/>
                </p:cNvSpPr>
                <p:nvPr/>
              </p:nvSpPr>
              <p:spPr bwMode="gray">
                <a:xfrm>
                  <a:off x="1634" y="3247"/>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45" name="Oval 203"/>
                <p:cNvSpPr>
                  <a:spLocks noChangeArrowheads="1"/>
                </p:cNvSpPr>
                <p:nvPr/>
              </p:nvSpPr>
              <p:spPr bwMode="gray">
                <a:xfrm>
                  <a:off x="1558" y="3226"/>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46" name="Oval 204"/>
                <p:cNvSpPr>
                  <a:spLocks noChangeArrowheads="1"/>
                </p:cNvSpPr>
                <p:nvPr/>
              </p:nvSpPr>
              <p:spPr bwMode="gray">
                <a:xfrm>
                  <a:off x="1577" y="3226"/>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47" name="Oval 205"/>
                <p:cNvSpPr>
                  <a:spLocks noChangeArrowheads="1"/>
                </p:cNvSpPr>
                <p:nvPr/>
              </p:nvSpPr>
              <p:spPr bwMode="gray">
                <a:xfrm>
                  <a:off x="1596" y="3226"/>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48" name="Oval 206"/>
                <p:cNvSpPr>
                  <a:spLocks noChangeArrowheads="1"/>
                </p:cNvSpPr>
                <p:nvPr/>
              </p:nvSpPr>
              <p:spPr bwMode="gray">
                <a:xfrm>
                  <a:off x="1615" y="3226"/>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49" name="Oval 207"/>
                <p:cNvSpPr>
                  <a:spLocks noChangeArrowheads="1"/>
                </p:cNvSpPr>
                <p:nvPr/>
              </p:nvSpPr>
              <p:spPr bwMode="gray">
                <a:xfrm>
                  <a:off x="1634" y="3226"/>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nvGrpSpPr>
              <p:cNvPr id="15613" name="Group 208"/>
              <p:cNvGrpSpPr>
                <a:grpSpLocks/>
              </p:cNvGrpSpPr>
              <p:nvPr/>
            </p:nvGrpSpPr>
            <p:grpSpPr bwMode="auto">
              <a:xfrm>
                <a:off x="1996" y="3601"/>
                <a:ext cx="404" cy="187"/>
                <a:chOff x="1537" y="2990"/>
                <a:chExt cx="165" cy="328"/>
              </a:xfrm>
            </p:grpSpPr>
            <p:sp>
              <p:nvSpPr>
                <p:cNvPr id="177361" name="AutoShape 209"/>
                <p:cNvSpPr>
                  <a:spLocks noChangeArrowheads="1"/>
                </p:cNvSpPr>
                <p:nvPr/>
              </p:nvSpPr>
              <p:spPr bwMode="gray">
                <a:xfrm>
                  <a:off x="1537" y="2992"/>
                  <a:ext cx="165" cy="326"/>
                </a:xfrm>
                <a:prstGeom prst="cube">
                  <a:avLst>
                    <a:gd name="adj" fmla="val 21625"/>
                  </a:avLst>
                </a:prstGeom>
                <a:gradFill rotWithShape="0">
                  <a:gsLst>
                    <a:gs pos="0">
                      <a:srgbClr val="C0C0C0"/>
                    </a:gs>
                    <a:gs pos="100000">
                      <a:srgbClr val="777777"/>
                    </a:gs>
                  </a:gsLst>
                  <a:lin ang="2700000" scaled="1"/>
                </a:gra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6309" name="Oval 210"/>
                <p:cNvSpPr>
                  <a:spLocks noChangeArrowheads="1"/>
                </p:cNvSpPr>
                <p:nvPr/>
              </p:nvSpPr>
              <p:spPr bwMode="gray">
                <a:xfrm>
                  <a:off x="1558" y="3289"/>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10" name="Oval 211"/>
                <p:cNvSpPr>
                  <a:spLocks noChangeArrowheads="1"/>
                </p:cNvSpPr>
                <p:nvPr/>
              </p:nvSpPr>
              <p:spPr bwMode="gray">
                <a:xfrm>
                  <a:off x="1577" y="3289"/>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11" name="Oval 212"/>
                <p:cNvSpPr>
                  <a:spLocks noChangeArrowheads="1"/>
                </p:cNvSpPr>
                <p:nvPr/>
              </p:nvSpPr>
              <p:spPr bwMode="gray">
                <a:xfrm>
                  <a:off x="1596" y="3289"/>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12" name="Oval 213"/>
                <p:cNvSpPr>
                  <a:spLocks noChangeArrowheads="1"/>
                </p:cNvSpPr>
                <p:nvPr/>
              </p:nvSpPr>
              <p:spPr bwMode="gray">
                <a:xfrm>
                  <a:off x="1615" y="3289"/>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13" name="Oval 214"/>
                <p:cNvSpPr>
                  <a:spLocks noChangeArrowheads="1"/>
                </p:cNvSpPr>
                <p:nvPr/>
              </p:nvSpPr>
              <p:spPr bwMode="gray">
                <a:xfrm>
                  <a:off x="1634" y="3289"/>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14" name="Oval 215"/>
                <p:cNvSpPr>
                  <a:spLocks noChangeArrowheads="1"/>
                </p:cNvSpPr>
                <p:nvPr/>
              </p:nvSpPr>
              <p:spPr bwMode="gray">
                <a:xfrm>
                  <a:off x="1558" y="3268"/>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15" name="Oval 216"/>
                <p:cNvSpPr>
                  <a:spLocks noChangeArrowheads="1"/>
                </p:cNvSpPr>
                <p:nvPr/>
              </p:nvSpPr>
              <p:spPr bwMode="gray">
                <a:xfrm>
                  <a:off x="1577" y="3268"/>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16" name="Oval 217"/>
                <p:cNvSpPr>
                  <a:spLocks noChangeArrowheads="1"/>
                </p:cNvSpPr>
                <p:nvPr/>
              </p:nvSpPr>
              <p:spPr bwMode="gray">
                <a:xfrm>
                  <a:off x="1596" y="3268"/>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17" name="Oval 218"/>
                <p:cNvSpPr>
                  <a:spLocks noChangeArrowheads="1"/>
                </p:cNvSpPr>
                <p:nvPr/>
              </p:nvSpPr>
              <p:spPr bwMode="gray">
                <a:xfrm>
                  <a:off x="1615" y="3268"/>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18" name="Oval 219"/>
                <p:cNvSpPr>
                  <a:spLocks noChangeArrowheads="1"/>
                </p:cNvSpPr>
                <p:nvPr/>
              </p:nvSpPr>
              <p:spPr bwMode="gray">
                <a:xfrm>
                  <a:off x="1634" y="3268"/>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19" name="Oval 220"/>
                <p:cNvSpPr>
                  <a:spLocks noChangeArrowheads="1"/>
                </p:cNvSpPr>
                <p:nvPr/>
              </p:nvSpPr>
              <p:spPr bwMode="gray">
                <a:xfrm>
                  <a:off x="1558" y="3247"/>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20" name="Oval 221"/>
                <p:cNvSpPr>
                  <a:spLocks noChangeArrowheads="1"/>
                </p:cNvSpPr>
                <p:nvPr/>
              </p:nvSpPr>
              <p:spPr bwMode="gray">
                <a:xfrm>
                  <a:off x="1577" y="3247"/>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21" name="Oval 222"/>
                <p:cNvSpPr>
                  <a:spLocks noChangeArrowheads="1"/>
                </p:cNvSpPr>
                <p:nvPr/>
              </p:nvSpPr>
              <p:spPr bwMode="gray">
                <a:xfrm>
                  <a:off x="1596" y="3247"/>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22" name="Oval 223"/>
                <p:cNvSpPr>
                  <a:spLocks noChangeArrowheads="1"/>
                </p:cNvSpPr>
                <p:nvPr/>
              </p:nvSpPr>
              <p:spPr bwMode="gray">
                <a:xfrm>
                  <a:off x="1615" y="3247"/>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23" name="Oval 224"/>
                <p:cNvSpPr>
                  <a:spLocks noChangeArrowheads="1"/>
                </p:cNvSpPr>
                <p:nvPr/>
              </p:nvSpPr>
              <p:spPr bwMode="gray">
                <a:xfrm>
                  <a:off x="1634" y="3247"/>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24" name="Oval 225"/>
                <p:cNvSpPr>
                  <a:spLocks noChangeArrowheads="1"/>
                </p:cNvSpPr>
                <p:nvPr/>
              </p:nvSpPr>
              <p:spPr bwMode="gray">
                <a:xfrm>
                  <a:off x="1558" y="3226"/>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25" name="Oval 226"/>
                <p:cNvSpPr>
                  <a:spLocks noChangeArrowheads="1"/>
                </p:cNvSpPr>
                <p:nvPr/>
              </p:nvSpPr>
              <p:spPr bwMode="gray">
                <a:xfrm>
                  <a:off x="1577" y="3226"/>
                  <a:ext cx="12"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26" name="Oval 227"/>
                <p:cNvSpPr>
                  <a:spLocks noChangeArrowheads="1"/>
                </p:cNvSpPr>
                <p:nvPr/>
              </p:nvSpPr>
              <p:spPr bwMode="gray">
                <a:xfrm>
                  <a:off x="1596" y="3226"/>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27" name="Oval 228"/>
                <p:cNvSpPr>
                  <a:spLocks noChangeArrowheads="1"/>
                </p:cNvSpPr>
                <p:nvPr/>
              </p:nvSpPr>
              <p:spPr bwMode="gray">
                <a:xfrm>
                  <a:off x="1615" y="3226"/>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28" name="Oval 229"/>
                <p:cNvSpPr>
                  <a:spLocks noChangeArrowheads="1"/>
                </p:cNvSpPr>
                <p:nvPr/>
              </p:nvSpPr>
              <p:spPr bwMode="gray">
                <a:xfrm>
                  <a:off x="1634" y="3226"/>
                  <a:ext cx="13" cy="14"/>
                </a:xfrm>
                <a:prstGeom prst="ellipse">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nvGrpSpPr>
              <p:cNvPr id="15614" name="Group 1092"/>
              <p:cNvGrpSpPr>
                <a:grpSpLocks/>
              </p:cNvGrpSpPr>
              <p:nvPr/>
            </p:nvGrpSpPr>
            <p:grpSpPr bwMode="auto">
              <a:xfrm>
                <a:off x="923" y="2732"/>
                <a:ext cx="482" cy="585"/>
                <a:chOff x="923" y="2732"/>
                <a:chExt cx="482" cy="585"/>
              </a:xfrm>
            </p:grpSpPr>
            <p:pic>
              <p:nvPicPr>
                <p:cNvPr id="16306" name="Picture 231" descr="image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923" y="2732"/>
                  <a:ext cx="482"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307" name="Picture 232" descr="image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923" y="3202"/>
                  <a:ext cx="482"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5615" name="Picture 104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48" y="2312"/>
                <a:ext cx="442" cy="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cmpd="dbl" algn="ctr">
                    <a:solidFill>
                      <a:srgbClr val="000000"/>
                    </a:solidFill>
                    <a:miter lim="800000"/>
                    <a:headEnd/>
                    <a:tailEnd/>
                  </a14:hiddenLine>
                </a:ext>
              </a:extLst>
            </p:spPr>
          </p:pic>
          <p:pic>
            <p:nvPicPr>
              <p:cNvPr id="15616" name="Picture 104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32" y="2370"/>
                <a:ext cx="442" cy="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cmpd="dbl" algn="ctr">
                    <a:solidFill>
                      <a:srgbClr val="000000"/>
                    </a:solidFill>
                    <a:miter lim="800000"/>
                    <a:headEnd/>
                    <a:tailEnd/>
                  </a14:hiddenLine>
                </a:ext>
              </a:extLst>
            </p:spPr>
          </p:pic>
          <p:pic>
            <p:nvPicPr>
              <p:cNvPr id="15617" name="Picture 104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15" y="2428"/>
                <a:ext cx="442" cy="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cmpd="dbl" algn="ctr">
                    <a:solidFill>
                      <a:srgbClr val="000000"/>
                    </a:solidFill>
                    <a:miter lim="800000"/>
                    <a:headEnd/>
                    <a:tailEnd/>
                  </a14:hiddenLine>
                </a:ext>
              </a:extLst>
            </p:spPr>
          </p:pic>
          <p:pic>
            <p:nvPicPr>
              <p:cNvPr id="15618" name="Picture 236" descr="DB"/>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gray">
              <a:xfrm>
                <a:off x="4820" y="3370"/>
                <a:ext cx="349" cy="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619" name="Picture 104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32" y="3202"/>
                <a:ext cx="442" cy="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cmpd="dbl" algn="ctr">
                    <a:solidFill>
                      <a:srgbClr val="000000"/>
                    </a:solidFill>
                    <a:miter lim="800000"/>
                    <a:headEnd/>
                    <a:tailEnd/>
                  </a14:hiddenLine>
                </a:ext>
              </a:extLst>
            </p:spPr>
          </p:pic>
          <p:pic>
            <p:nvPicPr>
              <p:cNvPr id="15620" name="Picture 104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415" y="3260"/>
                <a:ext cx="447" cy="4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cmpd="dbl" algn="ctr">
                    <a:solidFill>
                      <a:srgbClr val="000000"/>
                    </a:solidFill>
                    <a:miter lim="800000"/>
                    <a:headEnd/>
                    <a:tailEnd/>
                  </a14:hiddenLine>
                </a:ext>
              </a:extLst>
            </p:spPr>
          </p:pic>
          <p:grpSp>
            <p:nvGrpSpPr>
              <p:cNvPr id="15621" name="Group 239"/>
              <p:cNvGrpSpPr>
                <a:grpSpLocks/>
              </p:cNvGrpSpPr>
              <p:nvPr/>
            </p:nvGrpSpPr>
            <p:grpSpPr bwMode="auto">
              <a:xfrm>
                <a:off x="1509" y="2274"/>
                <a:ext cx="333" cy="173"/>
                <a:chOff x="3477" y="1978"/>
                <a:chExt cx="240" cy="179"/>
              </a:xfrm>
            </p:grpSpPr>
            <p:grpSp>
              <p:nvGrpSpPr>
                <p:cNvPr id="16262" name="Group 240"/>
                <p:cNvGrpSpPr>
                  <a:grpSpLocks/>
                </p:cNvGrpSpPr>
                <p:nvPr/>
              </p:nvGrpSpPr>
              <p:grpSpPr bwMode="auto">
                <a:xfrm>
                  <a:off x="3477" y="1978"/>
                  <a:ext cx="183" cy="80"/>
                  <a:chOff x="1537" y="2990"/>
                  <a:chExt cx="165" cy="328"/>
                </a:xfrm>
              </p:grpSpPr>
              <p:sp>
                <p:nvSpPr>
                  <p:cNvPr id="177393" name="AutoShape 241"/>
                  <p:cNvSpPr>
                    <a:spLocks noChangeArrowheads="1"/>
                  </p:cNvSpPr>
                  <p:nvPr/>
                </p:nvSpPr>
                <p:spPr bwMode="gray">
                  <a:xfrm>
                    <a:off x="1537" y="2990"/>
                    <a:ext cx="165" cy="259"/>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6286" name="Oval 242"/>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87" name="Oval 243"/>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88" name="Oval 244"/>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89" name="Oval 245"/>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90" name="Oval 246"/>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91" name="Oval 247"/>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92" name="Oval 248"/>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93" name="Oval 249"/>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94" name="Oval 250"/>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95" name="Oval 251"/>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96" name="Oval 252"/>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97" name="Oval 253"/>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98" name="Oval 254"/>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99" name="Oval 255"/>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00" name="Oval 256"/>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01" name="Oval 257"/>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02" name="Oval 258"/>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03" name="Oval 259"/>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04" name="Oval 260"/>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305" name="Oval 261"/>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nvGrpSpPr>
                <p:cNvPr id="16263" name="Group 262"/>
                <p:cNvGrpSpPr>
                  <a:grpSpLocks/>
                </p:cNvGrpSpPr>
                <p:nvPr/>
              </p:nvGrpSpPr>
              <p:grpSpPr bwMode="auto">
                <a:xfrm>
                  <a:off x="3534" y="2077"/>
                  <a:ext cx="183" cy="80"/>
                  <a:chOff x="1537" y="2990"/>
                  <a:chExt cx="165" cy="328"/>
                </a:xfrm>
              </p:grpSpPr>
              <p:sp>
                <p:nvSpPr>
                  <p:cNvPr id="177415" name="AutoShape 263"/>
                  <p:cNvSpPr>
                    <a:spLocks noChangeArrowheads="1"/>
                  </p:cNvSpPr>
                  <p:nvPr/>
                </p:nvSpPr>
                <p:spPr bwMode="gray">
                  <a:xfrm>
                    <a:off x="1537" y="2991"/>
                    <a:ext cx="165" cy="327"/>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6265" name="Oval 264"/>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66" name="Oval 265"/>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67" name="Oval 266"/>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68" name="Oval 267"/>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69" name="Oval 268"/>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70" name="Oval 269"/>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71" name="Oval 270"/>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72" name="Oval 271"/>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73" name="Oval 272"/>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74" name="Oval 273"/>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75" name="Oval 274"/>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76" name="Oval 275"/>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77" name="Oval 276"/>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78" name="Oval 277"/>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79" name="Oval 278"/>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80" name="Oval 279"/>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81" name="Oval 280"/>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82" name="Oval 281"/>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83" name="Oval 282"/>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84" name="Oval 283"/>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grpSp>
            <p:nvGrpSpPr>
              <p:cNvPr id="15622" name="Group 284"/>
              <p:cNvGrpSpPr>
                <a:grpSpLocks/>
              </p:cNvGrpSpPr>
              <p:nvPr/>
            </p:nvGrpSpPr>
            <p:grpSpPr bwMode="auto">
              <a:xfrm>
                <a:off x="1509" y="3616"/>
                <a:ext cx="333" cy="173"/>
                <a:chOff x="3477" y="1978"/>
                <a:chExt cx="240" cy="179"/>
              </a:xfrm>
            </p:grpSpPr>
            <p:grpSp>
              <p:nvGrpSpPr>
                <p:cNvPr id="16218" name="Group 285"/>
                <p:cNvGrpSpPr>
                  <a:grpSpLocks/>
                </p:cNvGrpSpPr>
                <p:nvPr/>
              </p:nvGrpSpPr>
              <p:grpSpPr bwMode="auto">
                <a:xfrm>
                  <a:off x="3477" y="1978"/>
                  <a:ext cx="183" cy="80"/>
                  <a:chOff x="1537" y="2990"/>
                  <a:chExt cx="165" cy="328"/>
                </a:xfrm>
              </p:grpSpPr>
              <p:sp>
                <p:nvSpPr>
                  <p:cNvPr id="177438" name="AutoShape 286"/>
                  <p:cNvSpPr>
                    <a:spLocks noChangeArrowheads="1"/>
                  </p:cNvSpPr>
                  <p:nvPr/>
                </p:nvSpPr>
                <p:spPr bwMode="gray">
                  <a:xfrm>
                    <a:off x="1537" y="2990"/>
                    <a:ext cx="165" cy="327"/>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6242" name="Oval 287"/>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43" name="Oval 288"/>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44" name="Oval 289"/>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45" name="Oval 290"/>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46" name="Oval 291"/>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47" name="Oval 292"/>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48" name="Oval 293"/>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49" name="Oval 294"/>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50" name="Oval 295"/>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51" name="Oval 296"/>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52" name="Oval 297"/>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53" name="Oval 298"/>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54" name="Oval 299"/>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55" name="Oval 300"/>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56" name="Oval 301"/>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57" name="Oval 302"/>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58" name="Oval 303"/>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59" name="Oval 304"/>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60" name="Oval 305"/>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61" name="Oval 306"/>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nvGrpSpPr>
                <p:cNvPr id="16219" name="Group 307"/>
                <p:cNvGrpSpPr>
                  <a:grpSpLocks/>
                </p:cNvGrpSpPr>
                <p:nvPr/>
              </p:nvGrpSpPr>
              <p:grpSpPr bwMode="auto">
                <a:xfrm>
                  <a:off x="3534" y="2077"/>
                  <a:ext cx="183" cy="80"/>
                  <a:chOff x="1537" y="2990"/>
                  <a:chExt cx="165" cy="328"/>
                </a:xfrm>
              </p:grpSpPr>
              <p:sp>
                <p:nvSpPr>
                  <p:cNvPr id="177460" name="AutoShape 308"/>
                  <p:cNvSpPr>
                    <a:spLocks noChangeArrowheads="1"/>
                  </p:cNvSpPr>
                  <p:nvPr/>
                </p:nvSpPr>
                <p:spPr bwMode="gray">
                  <a:xfrm>
                    <a:off x="1537" y="2991"/>
                    <a:ext cx="165" cy="327"/>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6221" name="Oval 309"/>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22" name="Oval 310"/>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23" name="Oval 311"/>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24" name="Oval 312"/>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25" name="Oval 313"/>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26" name="Oval 314"/>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27" name="Oval 315"/>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28" name="Oval 316"/>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29" name="Oval 317"/>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30" name="Oval 318"/>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31" name="Oval 319"/>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32" name="Oval 320"/>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33" name="Oval 321"/>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34" name="Oval 322"/>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35" name="Oval 323"/>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36" name="Oval 324"/>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37" name="Oval 325"/>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38" name="Oval 326"/>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39" name="Oval 327"/>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40" name="Oval 328"/>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grpSp>
            <p:nvGrpSpPr>
              <p:cNvPr id="15623" name="Group 329"/>
              <p:cNvGrpSpPr>
                <a:grpSpLocks/>
              </p:cNvGrpSpPr>
              <p:nvPr/>
            </p:nvGrpSpPr>
            <p:grpSpPr bwMode="auto">
              <a:xfrm>
                <a:off x="1509" y="3169"/>
                <a:ext cx="333" cy="173"/>
                <a:chOff x="3477" y="1978"/>
                <a:chExt cx="240" cy="179"/>
              </a:xfrm>
            </p:grpSpPr>
            <p:grpSp>
              <p:nvGrpSpPr>
                <p:cNvPr id="16174" name="Group 330"/>
                <p:cNvGrpSpPr>
                  <a:grpSpLocks/>
                </p:cNvGrpSpPr>
                <p:nvPr/>
              </p:nvGrpSpPr>
              <p:grpSpPr bwMode="auto">
                <a:xfrm>
                  <a:off x="3477" y="1978"/>
                  <a:ext cx="183" cy="80"/>
                  <a:chOff x="1537" y="2990"/>
                  <a:chExt cx="165" cy="328"/>
                </a:xfrm>
              </p:grpSpPr>
              <p:sp>
                <p:nvSpPr>
                  <p:cNvPr id="177483" name="AutoShape 331"/>
                  <p:cNvSpPr>
                    <a:spLocks noChangeArrowheads="1"/>
                  </p:cNvSpPr>
                  <p:nvPr/>
                </p:nvSpPr>
                <p:spPr bwMode="gray">
                  <a:xfrm>
                    <a:off x="1537" y="2990"/>
                    <a:ext cx="165" cy="327"/>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6198" name="Oval 332"/>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99" name="Oval 333"/>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00" name="Oval 334"/>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01" name="Oval 335"/>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02" name="Oval 336"/>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03" name="Oval 337"/>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04" name="Oval 338"/>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05" name="Oval 339"/>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06" name="Oval 340"/>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07" name="Oval 341"/>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08" name="Oval 342"/>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09" name="Oval 343"/>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10" name="Oval 344"/>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11" name="Oval 345"/>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12" name="Oval 346"/>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13" name="Oval 347"/>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14" name="Oval 348"/>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15" name="Oval 349"/>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16" name="Oval 350"/>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217" name="Oval 351"/>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nvGrpSpPr>
                <p:cNvPr id="16175" name="Group 352"/>
                <p:cNvGrpSpPr>
                  <a:grpSpLocks/>
                </p:cNvGrpSpPr>
                <p:nvPr/>
              </p:nvGrpSpPr>
              <p:grpSpPr bwMode="auto">
                <a:xfrm>
                  <a:off x="3534" y="2077"/>
                  <a:ext cx="183" cy="80"/>
                  <a:chOff x="1537" y="2990"/>
                  <a:chExt cx="165" cy="328"/>
                </a:xfrm>
              </p:grpSpPr>
              <p:sp>
                <p:nvSpPr>
                  <p:cNvPr id="177505" name="AutoShape 353"/>
                  <p:cNvSpPr>
                    <a:spLocks noChangeArrowheads="1"/>
                  </p:cNvSpPr>
                  <p:nvPr/>
                </p:nvSpPr>
                <p:spPr bwMode="gray">
                  <a:xfrm>
                    <a:off x="1537" y="2991"/>
                    <a:ext cx="165" cy="327"/>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6177" name="Oval 354"/>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78" name="Oval 355"/>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79" name="Oval 356"/>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80" name="Oval 357"/>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81" name="Oval 358"/>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82" name="Oval 359"/>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83" name="Oval 360"/>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84" name="Oval 361"/>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85" name="Oval 362"/>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86" name="Oval 363"/>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87" name="Oval 364"/>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88" name="Oval 365"/>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89" name="Oval 366"/>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90" name="Oval 367"/>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91" name="Oval 368"/>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92" name="Oval 369"/>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93" name="Oval 370"/>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94" name="Oval 371"/>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95" name="Oval 372"/>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96" name="Oval 373"/>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grpSp>
            <p:nvGrpSpPr>
              <p:cNvPr id="15624" name="Group 374"/>
              <p:cNvGrpSpPr>
                <a:grpSpLocks/>
              </p:cNvGrpSpPr>
              <p:nvPr/>
            </p:nvGrpSpPr>
            <p:grpSpPr bwMode="auto">
              <a:xfrm>
                <a:off x="1509" y="2722"/>
                <a:ext cx="333" cy="173"/>
                <a:chOff x="3477" y="1978"/>
                <a:chExt cx="240" cy="179"/>
              </a:xfrm>
            </p:grpSpPr>
            <p:grpSp>
              <p:nvGrpSpPr>
                <p:cNvPr id="16130" name="Group 375"/>
                <p:cNvGrpSpPr>
                  <a:grpSpLocks/>
                </p:cNvGrpSpPr>
                <p:nvPr/>
              </p:nvGrpSpPr>
              <p:grpSpPr bwMode="auto">
                <a:xfrm>
                  <a:off x="3477" y="1978"/>
                  <a:ext cx="183" cy="80"/>
                  <a:chOff x="1537" y="2990"/>
                  <a:chExt cx="165" cy="328"/>
                </a:xfrm>
              </p:grpSpPr>
              <p:sp>
                <p:nvSpPr>
                  <p:cNvPr id="177528" name="AutoShape 376"/>
                  <p:cNvSpPr>
                    <a:spLocks noChangeArrowheads="1"/>
                  </p:cNvSpPr>
                  <p:nvPr/>
                </p:nvSpPr>
                <p:spPr bwMode="gray">
                  <a:xfrm>
                    <a:off x="1537" y="2990"/>
                    <a:ext cx="165" cy="327"/>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6154" name="Oval 377"/>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55" name="Oval 378"/>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56" name="Oval 379"/>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57" name="Oval 380"/>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58" name="Oval 381"/>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59" name="Oval 382"/>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60" name="Oval 383"/>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61" name="Oval 384"/>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62" name="Oval 385"/>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63" name="Oval 386"/>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64" name="Oval 387"/>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65" name="Oval 388"/>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66" name="Oval 389"/>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67" name="Oval 390"/>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68" name="Oval 391"/>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69" name="Oval 392"/>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70" name="Oval 393"/>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71" name="Oval 394"/>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72" name="Oval 395"/>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73" name="Oval 396"/>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nvGrpSpPr>
                <p:cNvPr id="16131" name="Group 397"/>
                <p:cNvGrpSpPr>
                  <a:grpSpLocks/>
                </p:cNvGrpSpPr>
                <p:nvPr/>
              </p:nvGrpSpPr>
              <p:grpSpPr bwMode="auto">
                <a:xfrm>
                  <a:off x="3534" y="2077"/>
                  <a:ext cx="183" cy="80"/>
                  <a:chOff x="1537" y="2990"/>
                  <a:chExt cx="165" cy="328"/>
                </a:xfrm>
              </p:grpSpPr>
              <p:sp>
                <p:nvSpPr>
                  <p:cNvPr id="177550" name="AutoShape 398"/>
                  <p:cNvSpPr>
                    <a:spLocks noChangeArrowheads="1"/>
                  </p:cNvSpPr>
                  <p:nvPr/>
                </p:nvSpPr>
                <p:spPr bwMode="gray">
                  <a:xfrm>
                    <a:off x="1537" y="3059"/>
                    <a:ext cx="165" cy="259"/>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6133" name="Oval 399"/>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34" name="Oval 400"/>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35" name="Oval 401"/>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36" name="Oval 402"/>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37" name="Oval 403"/>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38" name="Oval 404"/>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39" name="Oval 405"/>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40" name="Oval 406"/>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41" name="Oval 407"/>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42" name="Oval 408"/>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43" name="Oval 409"/>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44" name="Oval 410"/>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45" name="Oval 411"/>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46" name="Oval 412"/>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47" name="Oval 413"/>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48" name="Oval 414"/>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49" name="Oval 415"/>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50" name="Oval 416"/>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51" name="Oval 417"/>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52" name="Oval 418"/>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grpSp>
            <p:nvGrpSpPr>
              <p:cNvPr id="15625" name="Group 419"/>
              <p:cNvGrpSpPr>
                <a:grpSpLocks/>
              </p:cNvGrpSpPr>
              <p:nvPr/>
            </p:nvGrpSpPr>
            <p:grpSpPr bwMode="auto">
              <a:xfrm>
                <a:off x="2542" y="2274"/>
                <a:ext cx="333" cy="173"/>
                <a:chOff x="3477" y="1978"/>
                <a:chExt cx="240" cy="179"/>
              </a:xfrm>
            </p:grpSpPr>
            <p:grpSp>
              <p:nvGrpSpPr>
                <p:cNvPr id="16086" name="Group 420"/>
                <p:cNvGrpSpPr>
                  <a:grpSpLocks/>
                </p:cNvGrpSpPr>
                <p:nvPr/>
              </p:nvGrpSpPr>
              <p:grpSpPr bwMode="auto">
                <a:xfrm>
                  <a:off x="3477" y="1978"/>
                  <a:ext cx="183" cy="80"/>
                  <a:chOff x="1537" y="2990"/>
                  <a:chExt cx="165" cy="328"/>
                </a:xfrm>
              </p:grpSpPr>
              <p:sp>
                <p:nvSpPr>
                  <p:cNvPr id="177573" name="AutoShape 421"/>
                  <p:cNvSpPr>
                    <a:spLocks noChangeArrowheads="1"/>
                  </p:cNvSpPr>
                  <p:nvPr/>
                </p:nvSpPr>
                <p:spPr bwMode="gray">
                  <a:xfrm>
                    <a:off x="1537" y="2990"/>
                    <a:ext cx="165" cy="259"/>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6110" name="Oval 422"/>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11" name="Oval 423"/>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12" name="Oval 424"/>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13" name="Oval 425"/>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14" name="Oval 426"/>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15" name="Oval 427"/>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16" name="Oval 428"/>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17" name="Oval 429"/>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18" name="Oval 430"/>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19" name="Oval 431"/>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20" name="Oval 432"/>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21" name="Oval 433"/>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22" name="Oval 434"/>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23" name="Oval 435"/>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24" name="Oval 436"/>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25" name="Oval 437"/>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26" name="Oval 438"/>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27" name="Oval 439"/>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28" name="Oval 440"/>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29" name="Oval 441"/>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nvGrpSpPr>
                <p:cNvPr id="16087" name="Group 442"/>
                <p:cNvGrpSpPr>
                  <a:grpSpLocks/>
                </p:cNvGrpSpPr>
                <p:nvPr/>
              </p:nvGrpSpPr>
              <p:grpSpPr bwMode="auto">
                <a:xfrm>
                  <a:off x="3534" y="2077"/>
                  <a:ext cx="183" cy="80"/>
                  <a:chOff x="1537" y="2990"/>
                  <a:chExt cx="165" cy="328"/>
                </a:xfrm>
              </p:grpSpPr>
              <p:sp>
                <p:nvSpPr>
                  <p:cNvPr id="177595" name="AutoShape 443"/>
                  <p:cNvSpPr>
                    <a:spLocks noChangeArrowheads="1"/>
                  </p:cNvSpPr>
                  <p:nvPr/>
                </p:nvSpPr>
                <p:spPr bwMode="gray">
                  <a:xfrm>
                    <a:off x="1537" y="2991"/>
                    <a:ext cx="165" cy="327"/>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6089" name="Oval 444"/>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90" name="Oval 445"/>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91" name="Oval 446"/>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92" name="Oval 447"/>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93" name="Oval 448"/>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94" name="Oval 449"/>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95" name="Oval 450"/>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96" name="Oval 451"/>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97" name="Oval 452"/>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98" name="Oval 453"/>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99" name="Oval 454"/>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00" name="Oval 455"/>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01" name="Oval 456"/>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02" name="Oval 457"/>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03" name="Oval 458"/>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04" name="Oval 459"/>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05" name="Oval 460"/>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06" name="Oval 461"/>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07" name="Oval 462"/>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108" name="Oval 463"/>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grpSp>
            <p:nvGrpSpPr>
              <p:cNvPr id="15626" name="Group 464"/>
              <p:cNvGrpSpPr>
                <a:grpSpLocks/>
              </p:cNvGrpSpPr>
              <p:nvPr/>
            </p:nvGrpSpPr>
            <p:grpSpPr bwMode="auto">
              <a:xfrm>
                <a:off x="2542" y="3616"/>
                <a:ext cx="333" cy="173"/>
                <a:chOff x="3477" y="1978"/>
                <a:chExt cx="240" cy="179"/>
              </a:xfrm>
            </p:grpSpPr>
            <p:grpSp>
              <p:nvGrpSpPr>
                <p:cNvPr id="16042" name="Group 465"/>
                <p:cNvGrpSpPr>
                  <a:grpSpLocks/>
                </p:cNvGrpSpPr>
                <p:nvPr/>
              </p:nvGrpSpPr>
              <p:grpSpPr bwMode="auto">
                <a:xfrm>
                  <a:off x="3477" y="1978"/>
                  <a:ext cx="183" cy="80"/>
                  <a:chOff x="1537" y="2990"/>
                  <a:chExt cx="165" cy="328"/>
                </a:xfrm>
              </p:grpSpPr>
              <p:sp>
                <p:nvSpPr>
                  <p:cNvPr id="177618" name="AutoShape 466"/>
                  <p:cNvSpPr>
                    <a:spLocks noChangeArrowheads="1"/>
                  </p:cNvSpPr>
                  <p:nvPr/>
                </p:nvSpPr>
                <p:spPr bwMode="gray">
                  <a:xfrm>
                    <a:off x="1537" y="2990"/>
                    <a:ext cx="165" cy="327"/>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6066" name="Oval 467"/>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67" name="Oval 468"/>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68" name="Oval 469"/>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69" name="Oval 470"/>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70" name="Oval 471"/>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71" name="Oval 472"/>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72" name="Oval 473"/>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73" name="Oval 474"/>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74" name="Oval 475"/>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75" name="Oval 476"/>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76" name="Oval 477"/>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77" name="Oval 478"/>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78" name="Oval 479"/>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79" name="Oval 480"/>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80" name="Oval 481"/>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81" name="Oval 482"/>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82" name="Oval 483"/>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83" name="Oval 484"/>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84" name="Oval 485"/>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85" name="Oval 486"/>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nvGrpSpPr>
                <p:cNvPr id="16043" name="Group 487"/>
                <p:cNvGrpSpPr>
                  <a:grpSpLocks/>
                </p:cNvGrpSpPr>
                <p:nvPr/>
              </p:nvGrpSpPr>
              <p:grpSpPr bwMode="auto">
                <a:xfrm>
                  <a:off x="3534" y="2077"/>
                  <a:ext cx="183" cy="80"/>
                  <a:chOff x="1537" y="2990"/>
                  <a:chExt cx="165" cy="328"/>
                </a:xfrm>
              </p:grpSpPr>
              <p:sp>
                <p:nvSpPr>
                  <p:cNvPr id="177640" name="AutoShape 488"/>
                  <p:cNvSpPr>
                    <a:spLocks noChangeArrowheads="1"/>
                  </p:cNvSpPr>
                  <p:nvPr/>
                </p:nvSpPr>
                <p:spPr bwMode="gray">
                  <a:xfrm>
                    <a:off x="1537" y="2991"/>
                    <a:ext cx="165" cy="327"/>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6045" name="Oval 489"/>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46" name="Oval 490"/>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47" name="Oval 491"/>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48" name="Oval 492"/>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49" name="Oval 493"/>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50" name="Oval 494"/>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51" name="Oval 495"/>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52" name="Oval 496"/>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53" name="Oval 497"/>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54" name="Oval 498"/>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55" name="Oval 499"/>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56" name="Oval 500"/>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57" name="Oval 501"/>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58" name="Oval 502"/>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59" name="Oval 503"/>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60" name="Oval 504"/>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61" name="Oval 505"/>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62" name="Oval 506"/>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63" name="Oval 507"/>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64" name="Oval 508"/>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grpSp>
            <p:nvGrpSpPr>
              <p:cNvPr id="15627" name="Group 509"/>
              <p:cNvGrpSpPr>
                <a:grpSpLocks/>
              </p:cNvGrpSpPr>
              <p:nvPr/>
            </p:nvGrpSpPr>
            <p:grpSpPr bwMode="auto">
              <a:xfrm>
                <a:off x="2542" y="3169"/>
                <a:ext cx="333" cy="173"/>
                <a:chOff x="3477" y="1978"/>
                <a:chExt cx="240" cy="179"/>
              </a:xfrm>
            </p:grpSpPr>
            <p:grpSp>
              <p:nvGrpSpPr>
                <p:cNvPr id="15998" name="Group 510"/>
                <p:cNvGrpSpPr>
                  <a:grpSpLocks/>
                </p:cNvGrpSpPr>
                <p:nvPr/>
              </p:nvGrpSpPr>
              <p:grpSpPr bwMode="auto">
                <a:xfrm>
                  <a:off x="3477" y="1978"/>
                  <a:ext cx="183" cy="80"/>
                  <a:chOff x="1537" y="2990"/>
                  <a:chExt cx="165" cy="328"/>
                </a:xfrm>
              </p:grpSpPr>
              <p:sp>
                <p:nvSpPr>
                  <p:cNvPr id="177663" name="AutoShape 511"/>
                  <p:cNvSpPr>
                    <a:spLocks noChangeArrowheads="1"/>
                  </p:cNvSpPr>
                  <p:nvPr/>
                </p:nvSpPr>
                <p:spPr bwMode="gray">
                  <a:xfrm>
                    <a:off x="1537" y="2990"/>
                    <a:ext cx="165" cy="327"/>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6022" name="Oval 512"/>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23" name="Oval 513"/>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24" name="Oval 514"/>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25" name="Oval 515"/>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26" name="Oval 516"/>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27" name="Oval 517"/>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28" name="Oval 518"/>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29" name="Oval 519"/>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30" name="Oval 520"/>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31" name="Oval 521"/>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32" name="Oval 522"/>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33" name="Oval 523"/>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34" name="Oval 524"/>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35" name="Oval 525"/>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36" name="Oval 526"/>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37" name="Oval 527"/>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38" name="Oval 528"/>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39" name="Oval 529"/>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40" name="Oval 530"/>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41" name="Oval 531"/>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nvGrpSpPr>
                <p:cNvPr id="15999" name="Group 532"/>
                <p:cNvGrpSpPr>
                  <a:grpSpLocks/>
                </p:cNvGrpSpPr>
                <p:nvPr/>
              </p:nvGrpSpPr>
              <p:grpSpPr bwMode="auto">
                <a:xfrm>
                  <a:off x="3534" y="2077"/>
                  <a:ext cx="183" cy="80"/>
                  <a:chOff x="1537" y="2990"/>
                  <a:chExt cx="165" cy="328"/>
                </a:xfrm>
              </p:grpSpPr>
              <p:sp>
                <p:nvSpPr>
                  <p:cNvPr id="177685" name="AutoShape 533"/>
                  <p:cNvSpPr>
                    <a:spLocks noChangeArrowheads="1"/>
                  </p:cNvSpPr>
                  <p:nvPr/>
                </p:nvSpPr>
                <p:spPr bwMode="gray">
                  <a:xfrm>
                    <a:off x="1537" y="2991"/>
                    <a:ext cx="165" cy="327"/>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6001" name="Oval 534"/>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02" name="Oval 535"/>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03" name="Oval 536"/>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04" name="Oval 537"/>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05" name="Oval 538"/>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06" name="Oval 539"/>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07" name="Oval 540"/>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08" name="Oval 541"/>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09" name="Oval 542"/>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10" name="Oval 543"/>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11" name="Oval 544"/>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12" name="Oval 545"/>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13" name="Oval 546"/>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14" name="Oval 547"/>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15" name="Oval 548"/>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16" name="Oval 549"/>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17" name="Oval 550"/>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18" name="Oval 551"/>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19" name="Oval 552"/>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6020" name="Oval 553"/>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grpSp>
            <p:nvGrpSpPr>
              <p:cNvPr id="15628" name="Group 554"/>
              <p:cNvGrpSpPr>
                <a:grpSpLocks/>
              </p:cNvGrpSpPr>
              <p:nvPr/>
            </p:nvGrpSpPr>
            <p:grpSpPr bwMode="auto">
              <a:xfrm>
                <a:off x="2542" y="2722"/>
                <a:ext cx="333" cy="173"/>
                <a:chOff x="3477" y="1978"/>
                <a:chExt cx="240" cy="179"/>
              </a:xfrm>
            </p:grpSpPr>
            <p:grpSp>
              <p:nvGrpSpPr>
                <p:cNvPr id="15954" name="Group 555"/>
                <p:cNvGrpSpPr>
                  <a:grpSpLocks/>
                </p:cNvGrpSpPr>
                <p:nvPr/>
              </p:nvGrpSpPr>
              <p:grpSpPr bwMode="auto">
                <a:xfrm>
                  <a:off x="3477" y="1978"/>
                  <a:ext cx="183" cy="80"/>
                  <a:chOff x="1537" y="2990"/>
                  <a:chExt cx="165" cy="328"/>
                </a:xfrm>
              </p:grpSpPr>
              <p:sp>
                <p:nvSpPr>
                  <p:cNvPr id="177708" name="AutoShape 556"/>
                  <p:cNvSpPr>
                    <a:spLocks noChangeArrowheads="1"/>
                  </p:cNvSpPr>
                  <p:nvPr/>
                </p:nvSpPr>
                <p:spPr bwMode="gray">
                  <a:xfrm>
                    <a:off x="1537" y="2990"/>
                    <a:ext cx="165" cy="327"/>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5978" name="Oval 557"/>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79" name="Oval 558"/>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80" name="Oval 559"/>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81" name="Oval 560"/>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82" name="Oval 561"/>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83" name="Oval 562"/>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84" name="Oval 563"/>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85" name="Oval 564"/>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86" name="Oval 565"/>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87" name="Oval 566"/>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88" name="Oval 567"/>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89" name="Oval 568"/>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90" name="Oval 569"/>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91" name="Oval 570"/>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92" name="Oval 571"/>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93" name="Oval 572"/>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94" name="Oval 573"/>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95" name="Oval 574"/>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96" name="Oval 575"/>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97" name="Oval 576"/>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nvGrpSpPr>
                <p:cNvPr id="15955" name="Group 577"/>
                <p:cNvGrpSpPr>
                  <a:grpSpLocks/>
                </p:cNvGrpSpPr>
                <p:nvPr/>
              </p:nvGrpSpPr>
              <p:grpSpPr bwMode="auto">
                <a:xfrm>
                  <a:off x="3534" y="2077"/>
                  <a:ext cx="183" cy="80"/>
                  <a:chOff x="1537" y="2990"/>
                  <a:chExt cx="165" cy="328"/>
                </a:xfrm>
              </p:grpSpPr>
              <p:sp>
                <p:nvSpPr>
                  <p:cNvPr id="177730" name="AutoShape 578"/>
                  <p:cNvSpPr>
                    <a:spLocks noChangeArrowheads="1"/>
                  </p:cNvSpPr>
                  <p:nvPr/>
                </p:nvSpPr>
                <p:spPr bwMode="gray">
                  <a:xfrm>
                    <a:off x="1537" y="3059"/>
                    <a:ext cx="165" cy="259"/>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5957" name="Oval 579"/>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58" name="Oval 580"/>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59" name="Oval 581"/>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60" name="Oval 582"/>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61" name="Oval 583"/>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62" name="Oval 584"/>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63" name="Oval 585"/>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64" name="Oval 586"/>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65" name="Oval 587"/>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66" name="Oval 588"/>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67" name="Oval 589"/>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68" name="Oval 590"/>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69" name="Oval 591"/>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70" name="Oval 592"/>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71" name="Oval 593"/>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72" name="Oval 594"/>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73" name="Oval 595"/>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74" name="Oval 596"/>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75" name="Oval 597"/>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76" name="Oval 598"/>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grpSp>
            <p:nvGrpSpPr>
              <p:cNvPr id="15629" name="Group 1096"/>
              <p:cNvGrpSpPr>
                <a:grpSpLocks/>
              </p:cNvGrpSpPr>
              <p:nvPr/>
            </p:nvGrpSpPr>
            <p:grpSpPr bwMode="auto">
              <a:xfrm>
                <a:off x="3067" y="2060"/>
                <a:ext cx="589" cy="1928"/>
                <a:chOff x="3067" y="2060"/>
                <a:chExt cx="589" cy="1928"/>
              </a:xfrm>
            </p:grpSpPr>
            <p:grpSp>
              <p:nvGrpSpPr>
                <p:cNvPr id="15810" name="Group 600"/>
                <p:cNvGrpSpPr>
                  <a:grpSpLocks/>
                </p:cNvGrpSpPr>
                <p:nvPr/>
              </p:nvGrpSpPr>
              <p:grpSpPr bwMode="auto">
                <a:xfrm>
                  <a:off x="3067" y="2060"/>
                  <a:ext cx="589" cy="270"/>
                  <a:chOff x="4611" y="1702"/>
                  <a:chExt cx="424" cy="280"/>
                </a:xfrm>
              </p:grpSpPr>
              <p:pic>
                <p:nvPicPr>
                  <p:cNvPr id="15931" name="Picture 601" descr="images"/>
                  <p:cNvPicPr>
                    <a:picLocks noChangeAspect="1" noChangeArrowheads="1"/>
                  </p:cNvPicPr>
                  <p:nvPr/>
                </p:nvPicPr>
                <p:blipFill>
                  <a:blip r:embed="rId7">
                    <a:lum bright="30000"/>
                    <a:extLst>
                      <a:ext uri="{28A0092B-C50C-407E-A947-70E740481C1C}">
                        <a14:useLocalDpi xmlns:a14="http://schemas.microsoft.com/office/drawing/2010/main" val="0"/>
                      </a:ext>
                    </a:extLst>
                  </a:blip>
                  <a:srcRect/>
                  <a:stretch>
                    <a:fillRect/>
                  </a:stretch>
                </p:blipFill>
                <p:spPr bwMode="gray">
                  <a:xfrm>
                    <a:off x="4847" y="1702"/>
                    <a:ext cx="188" cy="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5932" name="Group 602"/>
                  <p:cNvGrpSpPr>
                    <a:grpSpLocks/>
                  </p:cNvGrpSpPr>
                  <p:nvPr/>
                </p:nvGrpSpPr>
                <p:grpSpPr bwMode="auto">
                  <a:xfrm>
                    <a:off x="4611" y="1805"/>
                    <a:ext cx="189" cy="146"/>
                    <a:chOff x="1537" y="2990"/>
                    <a:chExt cx="165" cy="328"/>
                  </a:xfrm>
                </p:grpSpPr>
                <p:sp>
                  <p:nvSpPr>
                    <p:cNvPr id="177755" name="AutoShape 603"/>
                    <p:cNvSpPr>
                      <a:spLocks noChangeArrowheads="1"/>
                    </p:cNvSpPr>
                    <p:nvPr/>
                  </p:nvSpPr>
                  <p:spPr bwMode="gray">
                    <a:xfrm>
                      <a:off x="1537" y="2989"/>
                      <a:ext cx="165" cy="329"/>
                    </a:xfrm>
                    <a:prstGeom prst="cube">
                      <a:avLst>
                        <a:gd name="adj" fmla="val 21625"/>
                      </a:avLst>
                    </a:prstGeom>
                    <a:solidFill>
                      <a:srgbClr val="FFCCCC"/>
                    </a:solidFill>
                    <a:ln w="6350">
                      <a:solidFill>
                        <a:schemeClr val="folHlink"/>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5934" name="Oval 604"/>
                    <p:cNvSpPr>
                      <a:spLocks noChangeArrowheads="1"/>
                    </p:cNvSpPr>
                    <p:nvPr/>
                  </p:nvSpPr>
                  <p:spPr bwMode="gray">
                    <a:xfrm>
                      <a:off x="1558" y="3289"/>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35" name="Oval 605"/>
                    <p:cNvSpPr>
                      <a:spLocks noChangeArrowheads="1"/>
                    </p:cNvSpPr>
                    <p:nvPr/>
                  </p:nvSpPr>
                  <p:spPr bwMode="gray">
                    <a:xfrm>
                      <a:off x="1577" y="3289"/>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36" name="Oval 606"/>
                    <p:cNvSpPr>
                      <a:spLocks noChangeArrowheads="1"/>
                    </p:cNvSpPr>
                    <p:nvPr/>
                  </p:nvSpPr>
                  <p:spPr bwMode="gray">
                    <a:xfrm>
                      <a:off x="1596" y="3289"/>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37" name="Oval 607"/>
                    <p:cNvSpPr>
                      <a:spLocks noChangeArrowheads="1"/>
                    </p:cNvSpPr>
                    <p:nvPr/>
                  </p:nvSpPr>
                  <p:spPr bwMode="gray">
                    <a:xfrm>
                      <a:off x="1615" y="3289"/>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38" name="Oval 608"/>
                    <p:cNvSpPr>
                      <a:spLocks noChangeArrowheads="1"/>
                    </p:cNvSpPr>
                    <p:nvPr/>
                  </p:nvSpPr>
                  <p:spPr bwMode="gray">
                    <a:xfrm>
                      <a:off x="1634" y="3289"/>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39" name="Oval 609"/>
                    <p:cNvSpPr>
                      <a:spLocks noChangeArrowheads="1"/>
                    </p:cNvSpPr>
                    <p:nvPr/>
                  </p:nvSpPr>
                  <p:spPr bwMode="gray">
                    <a:xfrm>
                      <a:off x="1558" y="3268"/>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40" name="Oval 610"/>
                    <p:cNvSpPr>
                      <a:spLocks noChangeArrowheads="1"/>
                    </p:cNvSpPr>
                    <p:nvPr/>
                  </p:nvSpPr>
                  <p:spPr bwMode="gray">
                    <a:xfrm>
                      <a:off x="1577" y="3268"/>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41" name="Oval 611"/>
                    <p:cNvSpPr>
                      <a:spLocks noChangeArrowheads="1"/>
                    </p:cNvSpPr>
                    <p:nvPr/>
                  </p:nvSpPr>
                  <p:spPr bwMode="gray">
                    <a:xfrm>
                      <a:off x="1596" y="3268"/>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42" name="Oval 612"/>
                    <p:cNvSpPr>
                      <a:spLocks noChangeArrowheads="1"/>
                    </p:cNvSpPr>
                    <p:nvPr/>
                  </p:nvSpPr>
                  <p:spPr bwMode="gray">
                    <a:xfrm>
                      <a:off x="1615" y="3268"/>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43" name="Oval 613"/>
                    <p:cNvSpPr>
                      <a:spLocks noChangeArrowheads="1"/>
                    </p:cNvSpPr>
                    <p:nvPr/>
                  </p:nvSpPr>
                  <p:spPr bwMode="gray">
                    <a:xfrm>
                      <a:off x="1634" y="3268"/>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44" name="Oval 614"/>
                    <p:cNvSpPr>
                      <a:spLocks noChangeArrowheads="1"/>
                    </p:cNvSpPr>
                    <p:nvPr/>
                  </p:nvSpPr>
                  <p:spPr bwMode="gray">
                    <a:xfrm>
                      <a:off x="1558" y="3247"/>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45" name="Oval 615"/>
                    <p:cNvSpPr>
                      <a:spLocks noChangeArrowheads="1"/>
                    </p:cNvSpPr>
                    <p:nvPr/>
                  </p:nvSpPr>
                  <p:spPr bwMode="gray">
                    <a:xfrm>
                      <a:off x="1577" y="3247"/>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46" name="Oval 616"/>
                    <p:cNvSpPr>
                      <a:spLocks noChangeArrowheads="1"/>
                    </p:cNvSpPr>
                    <p:nvPr/>
                  </p:nvSpPr>
                  <p:spPr bwMode="gray">
                    <a:xfrm>
                      <a:off x="1596" y="3247"/>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47" name="Oval 617"/>
                    <p:cNvSpPr>
                      <a:spLocks noChangeArrowheads="1"/>
                    </p:cNvSpPr>
                    <p:nvPr/>
                  </p:nvSpPr>
                  <p:spPr bwMode="gray">
                    <a:xfrm>
                      <a:off x="1615" y="3247"/>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48" name="Oval 618"/>
                    <p:cNvSpPr>
                      <a:spLocks noChangeArrowheads="1"/>
                    </p:cNvSpPr>
                    <p:nvPr/>
                  </p:nvSpPr>
                  <p:spPr bwMode="gray">
                    <a:xfrm>
                      <a:off x="1634" y="3247"/>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49" name="Oval 619"/>
                    <p:cNvSpPr>
                      <a:spLocks noChangeArrowheads="1"/>
                    </p:cNvSpPr>
                    <p:nvPr/>
                  </p:nvSpPr>
                  <p:spPr bwMode="gray">
                    <a:xfrm>
                      <a:off x="1558" y="3226"/>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50" name="Oval 620"/>
                    <p:cNvSpPr>
                      <a:spLocks noChangeArrowheads="1"/>
                    </p:cNvSpPr>
                    <p:nvPr/>
                  </p:nvSpPr>
                  <p:spPr bwMode="gray">
                    <a:xfrm>
                      <a:off x="1577" y="3226"/>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51" name="Oval 621"/>
                    <p:cNvSpPr>
                      <a:spLocks noChangeArrowheads="1"/>
                    </p:cNvSpPr>
                    <p:nvPr/>
                  </p:nvSpPr>
                  <p:spPr bwMode="gray">
                    <a:xfrm>
                      <a:off x="1596" y="3226"/>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52" name="Oval 622"/>
                    <p:cNvSpPr>
                      <a:spLocks noChangeArrowheads="1"/>
                    </p:cNvSpPr>
                    <p:nvPr/>
                  </p:nvSpPr>
                  <p:spPr bwMode="gray">
                    <a:xfrm>
                      <a:off x="1615" y="3226"/>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53" name="Oval 623"/>
                    <p:cNvSpPr>
                      <a:spLocks noChangeArrowheads="1"/>
                    </p:cNvSpPr>
                    <p:nvPr/>
                  </p:nvSpPr>
                  <p:spPr bwMode="gray">
                    <a:xfrm>
                      <a:off x="1634" y="3226"/>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grpSp>
              <p:nvGrpSpPr>
                <p:cNvPr id="15811" name="Group 624"/>
                <p:cNvGrpSpPr>
                  <a:grpSpLocks/>
                </p:cNvGrpSpPr>
                <p:nvPr/>
              </p:nvGrpSpPr>
              <p:grpSpPr bwMode="auto">
                <a:xfrm>
                  <a:off x="3067" y="2391"/>
                  <a:ext cx="589" cy="271"/>
                  <a:chOff x="4611" y="1702"/>
                  <a:chExt cx="424" cy="280"/>
                </a:xfrm>
              </p:grpSpPr>
              <p:pic>
                <p:nvPicPr>
                  <p:cNvPr id="15908" name="Picture 625" descr="images"/>
                  <p:cNvPicPr>
                    <a:picLocks noChangeAspect="1" noChangeArrowheads="1"/>
                  </p:cNvPicPr>
                  <p:nvPr/>
                </p:nvPicPr>
                <p:blipFill>
                  <a:blip r:embed="rId7">
                    <a:lum bright="30000"/>
                    <a:extLst>
                      <a:ext uri="{28A0092B-C50C-407E-A947-70E740481C1C}">
                        <a14:useLocalDpi xmlns:a14="http://schemas.microsoft.com/office/drawing/2010/main" val="0"/>
                      </a:ext>
                    </a:extLst>
                  </a:blip>
                  <a:srcRect/>
                  <a:stretch>
                    <a:fillRect/>
                  </a:stretch>
                </p:blipFill>
                <p:spPr bwMode="gray">
                  <a:xfrm>
                    <a:off x="4847" y="1702"/>
                    <a:ext cx="188" cy="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5909" name="Group 626"/>
                  <p:cNvGrpSpPr>
                    <a:grpSpLocks/>
                  </p:cNvGrpSpPr>
                  <p:nvPr/>
                </p:nvGrpSpPr>
                <p:grpSpPr bwMode="auto">
                  <a:xfrm>
                    <a:off x="4611" y="1805"/>
                    <a:ext cx="189" cy="146"/>
                    <a:chOff x="1537" y="2990"/>
                    <a:chExt cx="165" cy="328"/>
                  </a:xfrm>
                </p:grpSpPr>
                <p:sp>
                  <p:nvSpPr>
                    <p:cNvPr id="177779" name="AutoShape 627"/>
                    <p:cNvSpPr>
                      <a:spLocks noChangeArrowheads="1"/>
                    </p:cNvSpPr>
                    <p:nvPr/>
                  </p:nvSpPr>
                  <p:spPr bwMode="gray">
                    <a:xfrm>
                      <a:off x="1537" y="2991"/>
                      <a:ext cx="165" cy="327"/>
                    </a:xfrm>
                    <a:prstGeom prst="cube">
                      <a:avLst>
                        <a:gd name="adj" fmla="val 21625"/>
                      </a:avLst>
                    </a:prstGeom>
                    <a:solidFill>
                      <a:srgbClr val="FFCCCC"/>
                    </a:solidFill>
                    <a:ln w="6350">
                      <a:solidFill>
                        <a:schemeClr val="folHlink"/>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5911" name="Oval 628"/>
                    <p:cNvSpPr>
                      <a:spLocks noChangeArrowheads="1"/>
                    </p:cNvSpPr>
                    <p:nvPr/>
                  </p:nvSpPr>
                  <p:spPr bwMode="gray">
                    <a:xfrm>
                      <a:off x="1558" y="3289"/>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12" name="Oval 629"/>
                    <p:cNvSpPr>
                      <a:spLocks noChangeArrowheads="1"/>
                    </p:cNvSpPr>
                    <p:nvPr/>
                  </p:nvSpPr>
                  <p:spPr bwMode="gray">
                    <a:xfrm>
                      <a:off x="1577" y="3289"/>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13" name="Oval 630"/>
                    <p:cNvSpPr>
                      <a:spLocks noChangeArrowheads="1"/>
                    </p:cNvSpPr>
                    <p:nvPr/>
                  </p:nvSpPr>
                  <p:spPr bwMode="gray">
                    <a:xfrm>
                      <a:off x="1596" y="3289"/>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14" name="Oval 631"/>
                    <p:cNvSpPr>
                      <a:spLocks noChangeArrowheads="1"/>
                    </p:cNvSpPr>
                    <p:nvPr/>
                  </p:nvSpPr>
                  <p:spPr bwMode="gray">
                    <a:xfrm>
                      <a:off x="1615" y="3289"/>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15" name="Oval 632"/>
                    <p:cNvSpPr>
                      <a:spLocks noChangeArrowheads="1"/>
                    </p:cNvSpPr>
                    <p:nvPr/>
                  </p:nvSpPr>
                  <p:spPr bwMode="gray">
                    <a:xfrm>
                      <a:off x="1634" y="3289"/>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16" name="Oval 633"/>
                    <p:cNvSpPr>
                      <a:spLocks noChangeArrowheads="1"/>
                    </p:cNvSpPr>
                    <p:nvPr/>
                  </p:nvSpPr>
                  <p:spPr bwMode="gray">
                    <a:xfrm>
                      <a:off x="1558" y="3268"/>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17" name="Oval 634"/>
                    <p:cNvSpPr>
                      <a:spLocks noChangeArrowheads="1"/>
                    </p:cNvSpPr>
                    <p:nvPr/>
                  </p:nvSpPr>
                  <p:spPr bwMode="gray">
                    <a:xfrm>
                      <a:off x="1577" y="3268"/>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18" name="Oval 635"/>
                    <p:cNvSpPr>
                      <a:spLocks noChangeArrowheads="1"/>
                    </p:cNvSpPr>
                    <p:nvPr/>
                  </p:nvSpPr>
                  <p:spPr bwMode="gray">
                    <a:xfrm>
                      <a:off x="1596" y="3268"/>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19" name="Oval 636"/>
                    <p:cNvSpPr>
                      <a:spLocks noChangeArrowheads="1"/>
                    </p:cNvSpPr>
                    <p:nvPr/>
                  </p:nvSpPr>
                  <p:spPr bwMode="gray">
                    <a:xfrm>
                      <a:off x="1615" y="3268"/>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20" name="Oval 637"/>
                    <p:cNvSpPr>
                      <a:spLocks noChangeArrowheads="1"/>
                    </p:cNvSpPr>
                    <p:nvPr/>
                  </p:nvSpPr>
                  <p:spPr bwMode="gray">
                    <a:xfrm>
                      <a:off x="1634" y="3268"/>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21" name="Oval 638"/>
                    <p:cNvSpPr>
                      <a:spLocks noChangeArrowheads="1"/>
                    </p:cNvSpPr>
                    <p:nvPr/>
                  </p:nvSpPr>
                  <p:spPr bwMode="gray">
                    <a:xfrm>
                      <a:off x="1558" y="3247"/>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22" name="Oval 639"/>
                    <p:cNvSpPr>
                      <a:spLocks noChangeArrowheads="1"/>
                    </p:cNvSpPr>
                    <p:nvPr/>
                  </p:nvSpPr>
                  <p:spPr bwMode="gray">
                    <a:xfrm>
                      <a:off x="1577" y="3247"/>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23" name="Oval 640"/>
                    <p:cNvSpPr>
                      <a:spLocks noChangeArrowheads="1"/>
                    </p:cNvSpPr>
                    <p:nvPr/>
                  </p:nvSpPr>
                  <p:spPr bwMode="gray">
                    <a:xfrm>
                      <a:off x="1596" y="3247"/>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24" name="Oval 641"/>
                    <p:cNvSpPr>
                      <a:spLocks noChangeArrowheads="1"/>
                    </p:cNvSpPr>
                    <p:nvPr/>
                  </p:nvSpPr>
                  <p:spPr bwMode="gray">
                    <a:xfrm>
                      <a:off x="1615" y="3247"/>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25" name="Oval 642"/>
                    <p:cNvSpPr>
                      <a:spLocks noChangeArrowheads="1"/>
                    </p:cNvSpPr>
                    <p:nvPr/>
                  </p:nvSpPr>
                  <p:spPr bwMode="gray">
                    <a:xfrm>
                      <a:off x="1634" y="3247"/>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26" name="Oval 643"/>
                    <p:cNvSpPr>
                      <a:spLocks noChangeArrowheads="1"/>
                    </p:cNvSpPr>
                    <p:nvPr/>
                  </p:nvSpPr>
                  <p:spPr bwMode="gray">
                    <a:xfrm>
                      <a:off x="1558" y="3226"/>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27" name="Oval 644"/>
                    <p:cNvSpPr>
                      <a:spLocks noChangeArrowheads="1"/>
                    </p:cNvSpPr>
                    <p:nvPr/>
                  </p:nvSpPr>
                  <p:spPr bwMode="gray">
                    <a:xfrm>
                      <a:off x="1577" y="3226"/>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28" name="Oval 645"/>
                    <p:cNvSpPr>
                      <a:spLocks noChangeArrowheads="1"/>
                    </p:cNvSpPr>
                    <p:nvPr/>
                  </p:nvSpPr>
                  <p:spPr bwMode="gray">
                    <a:xfrm>
                      <a:off x="1596" y="3226"/>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29" name="Oval 646"/>
                    <p:cNvSpPr>
                      <a:spLocks noChangeArrowheads="1"/>
                    </p:cNvSpPr>
                    <p:nvPr/>
                  </p:nvSpPr>
                  <p:spPr bwMode="gray">
                    <a:xfrm>
                      <a:off x="1615" y="3226"/>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30" name="Oval 647"/>
                    <p:cNvSpPr>
                      <a:spLocks noChangeArrowheads="1"/>
                    </p:cNvSpPr>
                    <p:nvPr/>
                  </p:nvSpPr>
                  <p:spPr bwMode="gray">
                    <a:xfrm>
                      <a:off x="1634" y="3226"/>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grpSp>
              <p:nvGrpSpPr>
                <p:cNvPr id="15812" name="Group 648"/>
                <p:cNvGrpSpPr>
                  <a:grpSpLocks/>
                </p:cNvGrpSpPr>
                <p:nvPr/>
              </p:nvGrpSpPr>
              <p:grpSpPr bwMode="auto">
                <a:xfrm>
                  <a:off x="3067" y="2723"/>
                  <a:ext cx="589" cy="270"/>
                  <a:chOff x="4611" y="1702"/>
                  <a:chExt cx="424" cy="280"/>
                </a:xfrm>
              </p:grpSpPr>
              <p:pic>
                <p:nvPicPr>
                  <p:cNvPr id="15885" name="Picture 649" descr="images"/>
                  <p:cNvPicPr>
                    <a:picLocks noChangeAspect="1" noChangeArrowheads="1"/>
                  </p:cNvPicPr>
                  <p:nvPr/>
                </p:nvPicPr>
                <p:blipFill>
                  <a:blip r:embed="rId7">
                    <a:lum bright="30000"/>
                    <a:extLst>
                      <a:ext uri="{28A0092B-C50C-407E-A947-70E740481C1C}">
                        <a14:useLocalDpi xmlns:a14="http://schemas.microsoft.com/office/drawing/2010/main" val="0"/>
                      </a:ext>
                    </a:extLst>
                  </a:blip>
                  <a:srcRect/>
                  <a:stretch>
                    <a:fillRect/>
                  </a:stretch>
                </p:blipFill>
                <p:spPr bwMode="gray">
                  <a:xfrm>
                    <a:off x="4847" y="1702"/>
                    <a:ext cx="188" cy="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5886" name="Group 650"/>
                  <p:cNvGrpSpPr>
                    <a:grpSpLocks/>
                  </p:cNvGrpSpPr>
                  <p:nvPr/>
                </p:nvGrpSpPr>
                <p:grpSpPr bwMode="auto">
                  <a:xfrm>
                    <a:off x="4611" y="1805"/>
                    <a:ext cx="189" cy="146"/>
                    <a:chOff x="1537" y="2990"/>
                    <a:chExt cx="165" cy="328"/>
                  </a:xfrm>
                </p:grpSpPr>
                <p:sp>
                  <p:nvSpPr>
                    <p:cNvPr id="177803" name="AutoShape 651"/>
                    <p:cNvSpPr>
                      <a:spLocks noChangeArrowheads="1"/>
                    </p:cNvSpPr>
                    <p:nvPr/>
                  </p:nvSpPr>
                  <p:spPr bwMode="gray">
                    <a:xfrm>
                      <a:off x="1537" y="2989"/>
                      <a:ext cx="165" cy="328"/>
                    </a:xfrm>
                    <a:prstGeom prst="cube">
                      <a:avLst>
                        <a:gd name="adj" fmla="val 21625"/>
                      </a:avLst>
                    </a:prstGeom>
                    <a:solidFill>
                      <a:srgbClr val="FFCCCC"/>
                    </a:solidFill>
                    <a:ln w="6350">
                      <a:solidFill>
                        <a:schemeClr val="folHlink"/>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5888" name="Oval 652"/>
                    <p:cNvSpPr>
                      <a:spLocks noChangeArrowheads="1"/>
                    </p:cNvSpPr>
                    <p:nvPr/>
                  </p:nvSpPr>
                  <p:spPr bwMode="gray">
                    <a:xfrm>
                      <a:off x="1558" y="3289"/>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89" name="Oval 653"/>
                    <p:cNvSpPr>
                      <a:spLocks noChangeArrowheads="1"/>
                    </p:cNvSpPr>
                    <p:nvPr/>
                  </p:nvSpPr>
                  <p:spPr bwMode="gray">
                    <a:xfrm>
                      <a:off x="1577" y="3289"/>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90" name="Oval 654"/>
                    <p:cNvSpPr>
                      <a:spLocks noChangeArrowheads="1"/>
                    </p:cNvSpPr>
                    <p:nvPr/>
                  </p:nvSpPr>
                  <p:spPr bwMode="gray">
                    <a:xfrm>
                      <a:off x="1596" y="3289"/>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91" name="Oval 655"/>
                    <p:cNvSpPr>
                      <a:spLocks noChangeArrowheads="1"/>
                    </p:cNvSpPr>
                    <p:nvPr/>
                  </p:nvSpPr>
                  <p:spPr bwMode="gray">
                    <a:xfrm>
                      <a:off x="1615" y="3289"/>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92" name="Oval 656"/>
                    <p:cNvSpPr>
                      <a:spLocks noChangeArrowheads="1"/>
                    </p:cNvSpPr>
                    <p:nvPr/>
                  </p:nvSpPr>
                  <p:spPr bwMode="gray">
                    <a:xfrm>
                      <a:off x="1634" y="3289"/>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93" name="Oval 657"/>
                    <p:cNvSpPr>
                      <a:spLocks noChangeArrowheads="1"/>
                    </p:cNvSpPr>
                    <p:nvPr/>
                  </p:nvSpPr>
                  <p:spPr bwMode="gray">
                    <a:xfrm>
                      <a:off x="1558" y="3268"/>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94" name="Oval 658"/>
                    <p:cNvSpPr>
                      <a:spLocks noChangeArrowheads="1"/>
                    </p:cNvSpPr>
                    <p:nvPr/>
                  </p:nvSpPr>
                  <p:spPr bwMode="gray">
                    <a:xfrm>
                      <a:off x="1577" y="3268"/>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95" name="Oval 659"/>
                    <p:cNvSpPr>
                      <a:spLocks noChangeArrowheads="1"/>
                    </p:cNvSpPr>
                    <p:nvPr/>
                  </p:nvSpPr>
                  <p:spPr bwMode="gray">
                    <a:xfrm>
                      <a:off x="1596" y="3268"/>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96" name="Oval 660"/>
                    <p:cNvSpPr>
                      <a:spLocks noChangeArrowheads="1"/>
                    </p:cNvSpPr>
                    <p:nvPr/>
                  </p:nvSpPr>
                  <p:spPr bwMode="gray">
                    <a:xfrm>
                      <a:off x="1615" y="3268"/>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97" name="Oval 661"/>
                    <p:cNvSpPr>
                      <a:spLocks noChangeArrowheads="1"/>
                    </p:cNvSpPr>
                    <p:nvPr/>
                  </p:nvSpPr>
                  <p:spPr bwMode="gray">
                    <a:xfrm>
                      <a:off x="1634" y="3268"/>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98" name="Oval 662"/>
                    <p:cNvSpPr>
                      <a:spLocks noChangeArrowheads="1"/>
                    </p:cNvSpPr>
                    <p:nvPr/>
                  </p:nvSpPr>
                  <p:spPr bwMode="gray">
                    <a:xfrm>
                      <a:off x="1558" y="3247"/>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99" name="Oval 663"/>
                    <p:cNvSpPr>
                      <a:spLocks noChangeArrowheads="1"/>
                    </p:cNvSpPr>
                    <p:nvPr/>
                  </p:nvSpPr>
                  <p:spPr bwMode="gray">
                    <a:xfrm>
                      <a:off x="1577" y="3247"/>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00" name="Oval 664"/>
                    <p:cNvSpPr>
                      <a:spLocks noChangeArrowheads="1"/>
                    </p:cNvSpPr>
                    <p:nvPr/>
                  </p:nvSpPr>
                  <p:spPr bwMode="gray">
                    <a:xfrm>
                      <a:off x="1596" y="3247"/>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01" name="Oval 665"/>
                    <p:cNvSpPr>
                      <a:spLocks noChangeArrowheads="1"/>
                    </p:cNvSpPr>
                    <p:nvPr/>
                  </p:nvSpPr>
                  <p:spPr bwMode="gray">
                    <a:xfrm>
                      <a:off x="1615" y="3247"/>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02" name="Oval 666"/>
                    <p:cNvSpPr>
                      <a:spLocks noChangeArrowheads="1"/>
                    </p:cNvSpPr>
                    <p:nvPr/>
                  </p:nvSpPr>
                  <p:spPr bwMode="gray">
                    <a:xfrm>
                      <a:off x="1634" y="3247"/>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03" name="Oval 667"/>
                    <p:cNvSpPr>
                      <a:spLocks noChangeArrowheads="1"/>
                    </p:cNvSpPr>
                    <p:nvPr/>
                  </p:nvSpPr>
                  <p:spPr bwMode="gray">
                    <a:xfrm>
                      <a:off x="1558" y="3226"/>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04" name="Oval 668"/>
                    <p:cNvSpPr>
                      <a:spLocks noChangeArrowheads="1"/>
                    </p:cNvSpPr>
                    <p:nvPr/>
                  </p:nvSpPr>
                  <p:spPr bwMode="gray">
                    <a:xfrm>
                      <a:off x="1577" y="3226"/>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05" name="Oval 669"/>
                    <p:cNvSpPr>
                      <a:spLocks noChangeArrowheads="1"/>
                    </p:cNvSpPr>
                    <p:nvPr/>
                  </p:nvSpPr>
                  <p:spPr bwMode="gray">
                    <a:xfrm>
                      <a:off x="1596" y="3226"/>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06" name="Oval 670"/>
                    <p:cNvSpPr>
                      <a:spLocks noChangeArrowheads="1"/>
                    </p:cNvSpPr>
                    <p:nvPr/>
                  </p:nvSpPr>
                  <p:spPr bwMode="gray">
                    <a:xfrm>
                      <a:off x="1615" y="3226"/>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907" name="Oval 671"/>
                    <p:cNvSpPr>
                      <a:spLocks noChangeArrowheads="1"/>
                    </p:cNvSpPr>
                    <p:nvPr/>
                  </p:nvSpPr>
                  <p:spPr bwMode="gray">
                    <a:xfrm>
                      <a:off x="1634" y="3226"/>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grpSp>
              <p:nvGrpSpPr>
                <p:cNvPr id="15813" name="Group 672"/>
                <p:cNvGrpSpPr>
                  <a:grpSpLocks/>
                </p:cNvGrpSpPr>
                <p:nvPr/>
              </p:nvGrpSpPr>
              <p:grpSpPr bwMode="auto">
                <a:xfrm>
                  <a:off x="3067" y="3054"/>
                  <a:ext cx="589" cy="270"/>
                  <a:chOff x="4611" y="1702"/>
                  <a:chExt cx="424" cy="280"/>
                </a:xfrm>
              </p:grpSpPr>
              <p:pic>
                <p:nvPicPr>
                  <p:cNvPr id="15862" name="Picture 673" descr="images"/>
                  <p:cNvPicPr>
                    <a:picLocks noChangeAspect="1" noChangeArrowheads="1"/>
                  </p:cNvPicPr>
                  <p:nvPr/>
                </p:nvPicPr>
                <p:blipFill>
                  <a:blip r:embed="rId7">
                    <a:lum bright="30000"/>
                    <a:extLst>
                      <a:ext uri="{28A0092B-C50C-407E-A947-70E740481C1C}">
                        <a14:useLocalDpi xmlns:a14="http://schemas.microsoft.com/office/drawing/2010/main" val="0"/>
                      </a:ext>
                    </a:extLst>
                  </a:blip>
                  <a:srcRect/>
                  <a:stretch>
                    <a:fillRect/>
                  </a:stretch>
                </p:blipFill>
                <p:spPr bwMode="gray">
                  <a:xfrm>
                    <a:off x="4847" y="1702"/>
                    <a:ext cx="188" cy="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5863" name="Group 674"/>
                  <p:cNvGrpSpPr>
                    <a:grpSpLocks/>
                  </p:cNvGrpSpPr>
                  <p:nvPr/>
                </p:nvGrpSpPr>
                <p:grpSpPr bwMode="auto">
                  <a:xfrm>
                    <a:off x="4611" y="1805"/>
                    <a:ext cx="189" cy="146"/>
                    <a:chOff x="1537" y="2990"/>
                    <a:chExt cx="165" cy="328"/>
                  </a:xfrm>
                </p:grpSpPr>
                <p:sp>
                  <p:nvSpPr>
                    <p:cNvPr id="177827" name="AutoShape 675"/>
                    <p:cNvSpPr>
                      <a:spLocks noChangeArrowheads="1"/>
                    </p:cNvSpPr>
                    <p:nvPr/>
                  </p:nvSpPr>
                  <p:spPr bwMode="gray">
                    <a:xfrm>
                      <a:off x="1537" y="2989"/>
                      <a:ext cx="165" cy="329"/>
                    </a:xfrm>
                    <a:prstGeom prst="cube">
                      <a:avLst>
                        <a:gd name="adj" fmla="val 21625"/>
                      </a:avLst>
                    </a:prstGeom>
                    <a:solidFill>
                      <a:srgbClr val="FFCCCC"/>
                    </a:solidFill>
                    <a:ln w="6350">
                      <a:solidFill>
                        <a:schemeClr val="folHlink"/>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5865" name="Oval 676"/>
                    <p:cNvSpPr>
                      <a:spLocks noChangeArrowheads="1"/>
                    </p:cNvSpPr>
                    <p:nvPr/>
                  </p:nvSpPr>
                  <p:spPr bwMode="gray">
                    <a:xfrm>
                      <a:off x="1558" y="3289"/>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66" name="Oval 677"/>
                    <p:cNvSpPr>
                      <a:spLocks noChangeArrowheads="1"/>
                    </p:cNvSpPr>
                    <p:nvPr/>
                  </p:nvSpPr>
                  <p:spPr bwMode="gray">
                    <a:xfrm>
                      <a:off x="1577" y="3289"/>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67" name="Oval 678"/>
                    <p:cNvSpPr>
                      <a:spLocks noChangeArrowheads="1"/>
                    </p:cNvSpPr>
                    <p:nvPr/>
                  </p:nvSpPr>
                  <p:spPr bwMode="gray">
                    <a:xfrm>
                      <a:off x="1596" y="3289"/>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68" name="Oval 679"/>
                    <p:cNvSpPr>
                      <a:spLocks noChangeArrowheads="1"/>
                    </p:cNvSpPr>
                    <p:nvPr/>
                  </p:nvSpPr>
                  <p:spPr bwMode="gray">
                    <a:xfrm>
                      <a:off x="1615" y="3289"/>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69" name="Oval 680"/>
                    <p:cNvSpPr>
                      <a:spLocks noChangeArrowheads="1"/>
                    </p:cNvSpPr>
                    <p:nvPr/>
                  </p:nvSpPr>
                  <p:spPr bwMode="gray">
                    <a:xfrm>
                      <a:off x="1634" y="3289"/>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70" name="Oval 681"/>
                    <p:cNvSpPr>
                      <a:spLocks noChangeArrowheads="1"/>
                    </p:cNvSpPr>
                    <p:nvPr/>
                  </p:nvSpPr>
                  <p:spPr bwMode="gray">
                    <a:xfrm>
                      <a:off x="1558" y="3268"/>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71" name="Oval 682"/>
                    <p:cNvSpPr>
                      <a:spLocks noChangeArrowheads="1"/>
                    </p:cNvSpPr>
                    <p:nvPr/>
                  </p:nvSpPr>
                  <p:spPr bwMode="gray">
                    <a:xfrm>
                      <a:off x="1577" y="3268"/>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72" name="Oval 683"/>
                    <p:cNvSpPr>
                      <a:spLocks noChangeArrowheads="1"/>
                    </p:cNvSpPr>
                    <p:nvPr/>
                  </p:nvSpPr>
                  <p:spPr bwMode="gray">
                    <a:xfrm>
                      <a:off x="1596" y="3268"/>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73" name="Oval 684"/>
                    <p:cNvSpPr>
                      <a:spLocks noChangeArrowheads="1"/>
                    </p:cNvSpPr>
                    <p:nvPr/>
                  </p:nvSpPr>
                  <p:spPr bwMode="gray">
                    <a:xfrm>
                      <a:off x="1615" y="3268"/>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74" name="Oval 685"/>
                    <p:cNvSpPr>
                      <a:spLocks noChangeArrowheads="1"/>
                    </p:cNvSpPr>
                    <p:nvPr/>
                  </p:nvSpPr>
                  <p:spPr bwMode="gray">
                    <a:xfrm>
                      <a:off x="1634" y="3268"/>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75" name="Oval 686"/>
                    <p:cNvSpPr>
                      <a:spLocks noChangeArrowheads="1"/>
                    </p:cNvSpPr>
                    <p:nvPr/>
                  </p:nvSpPr>
                  <p:spPr bwMode="gray">
                    <a:xfrm>
                      <a:off x="1558" y="3247"/>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76" name="Oval 687"/>
                    <p:cNvSpPr>
                      <a:spLocks noChangeArrowheads="1"/>
                    </p:cNvSpPr>
                    <p:nvPr/>
                  </p:nvSpPr>
                  <p:spPr bwMode="gray">
                    <a:xfrm>
                      <a:off x="1577" y="3247"/>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77" name="Oval 688"/>
                    <p:cNvSpPr>
                      <a:spLocks noChangeArrowheads="1"/>
                    </p:cNvSpPr>
                    <p:nvPr/>
                  </p:nvSpPr>
                  <p:spPr bwMode="gray">
                    <a:xfrm>
                      <a:off x="1596" y="3247"/>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78" name="Oval 689"/>
                    <p:cNvSpPr>
                      <a:spLocks noChangeArrowheads="1"/>
                    </p:cNvSpPr>
                    <p:nvPr/>
                  </p:nvSpPr>
                  <p:spPr bwMode="gray">
                    <a:xfrm>
                      <a:off x="1615" y="3247"/>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79" name="Oval 690"/>
                    <p:cNvSpPr>
                      <a:spLocks noChangeArrowheads="1"/>
                    </p:cNvSpPr>
                    <p:nvPr/>
                  </p:nvSpPr>
                  <p:spPr bwMode="gray">
                    <a:xfrm>
                      <a:off x="1634" y="3247"/>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80" name="Oval 691"/>
                    <p:cNvSpPr>
                      <a:spLocks noChangeArrowheads="1"/>
                    </p:cNvSpPr>
                    <p:nvPr/>
                  </p:nvSpPr>
                  <p:spPr bwMode="gray">
                    <a:xfrm>
                      <a:off x="1558" y="3226"/>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81" name="Oval 692"/>
                    <p:cNvSpPr>
                      <a:spLocks noChangeArrowheads="1"/>
                    </p:cNvSpPr>
                    <p:nvPr/>
                  </p:nvSpPr>
                  <p:spPr bwMode="gray">
                    <a:xfrm>
                      <a:off x="1577" y="3226"/>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82" name="Oval 693"/>
                    <p:cNvSpPr>
                      <a:spLocks noChangeArrowheads="1"/>
                    </p:cNvSpPr>
                    <p:nvPr/>
                  </p:nvSpPr>
                  <p:spPr bwMode="gray">
                    <a:xfrm>
                      <a:off x="1596" y="3226"/>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83" name="Oval 694"/>
                    <p:cNvSpPr>
                      <a:spLocks noChangeArrowheads="1"/>
                    </p:cNvSpPr>
                    <p:nvPr/>
                  </p:nvSpPr>
                  <p:spPr bwMode="gray">
                    <a:xfrm>
                      <a:off x="1615" y="3226"/>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84" name="Oval 695"/>
                    <p:cNvSpPr>
                      <a:spLocks noChangeArrowheads="1"/>
                    </p:cNvSpPr>
                    <p:nvPr/>
                  </p:nvSpPr>
                  <p:spPr bwMode="gray">
                    <a:xfrm>
                      <a:off x="1634" y="3226"/>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grpSp>
              <p:nvGrpSpPr>
                <p:cNvPr id="15814" name="Group 696"/>
                <p:cNvGrpSpPr>
                  <a:grpSpLocks/>
                </p:cNvGrpSpPr>
                <p:nvPr/>
              </p:nvGrpSpPr>
              <p:grpSpPr bwMode="auto">
                <a:xfrm>
                  <a:off x="3067" y="3385"/>
                  <a:ext cx="589" cy="271"/>
                  <a:chOff x="4611" y="1702"/>
                  <a:chExt cx="424" cy="280"/>
                </a:xfrm>
              </p:grpSpPr>
              <p:pic>
                <p:nvPicPr>
                  <p:cNvPr id="15839" name="Picture 697" descr="images"/>
                  <p:cNvPicPr>
                    <a:picLocks noChangeAspect="1" noChangeArrowheads="1"/>
                  </p:cNvPicPr>
                  <p:nvPr/>
                </p:nvPicPr>
                <p:blipFill>
                  <a:blip r:embed="rId7">
                    <a:lum bright="30000"/>
                    <a:extLst>
                      <a:ext uri="{28A0092B-C50C-407E-A947-70E740481C1C}">
                        <a14:useLocalDpi xmlns:a14="http://schemas.microsoft.com/office/drawing/2010/main" val="0"/>
                      </a:ext>
                    </a:extLst>
                  </a:blip>
                  <a:srcRect/>
                  <a:stretch>
                    <a:fillRect/>
                  </a:stretch>
                </p:blipFill>
                <p:spPr bwMode="gray">
                  <a:xfrm>
                    <a:off x="4847" y="1702"/>
                    <a:ext cx="188" cy="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5840" name="Group 698"/>
                  <p:cNvGrpSpPr>
                    <a:grpSpLocks/>
                  </p:cNvGrpSpPr>
                  <p:nvPr/>
                </p:nvGrpSpPr>
                <p:grpSpPr bwMode="auto">
                  <a:xfrm>
                    <a:off x="4611" y="1805"/>
                    <a:ext cx="189" cy="146"/>
                    <a:chOff x="1537" y="2990"/>
                    <a:chExt cx="165" cy="328"/>
                  </a:xfrm>
                </p:grpSpPr>
                <p:sp>
                  <p:nvSpPr>
                    <p:cNvPr id="177851" name="AutoShape 699"/>
                    <p:cNvSpPr>
                      <a:spLocks noChangeArrowheads="1"/>
                    </p:cNvSpPr>
                    <p:nvPr/>
                  </p:nvSpPr>
                  <p:spPr bwMode="gray">
                    <a:xfrm>
                      <a:off x="1537" y="2991"/>
                      <a:ext cx="165" cy="327"/>
                    </a:xfrm>
                    <a:prstGeom prst="cube">
                      <a:avLst>
                        <a:gd name="adj" fmla="val 21625"/>
                      </a:avLst>
                    </a:prstGeom>
                    <a:solidFill>
                      <a:srgbClr val="FFCCCC"/>
                    </a:solidFill>
                    <a:ln w="6350">
                      <a:solidFill>
                        <a:schemeClr val="folHlink"/>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5842" name="Oval 700"/>
                    <p:cNvSpPr>
                      <a:spLocks noChangeArrowheads="1"/>
                    </p:cNvSpPr>
                    <p:nvPr/>
                  </p:nvSpPr>
                  <p:spPr bwMode="gray">
                    <a:xfrm>
                      <a:off x="1558" y="3289"/>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43" name="Oval 701"/>
                    <p:cNvSpPr>
                      <a:spLocks noChangeArrowheads="1"/>
                    </p:cNvSpPr>
                    <p:nvPr/>
                  </p:nvSpPr>
                  <p:spPr bwMode="gray">
                    <a:xfrm>
                      <a:off x="1577" y="3289"/>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44" name="Oval 702"/>
                    <p:cNvSpPr>
                      <a:spLocks noChangeArrowheads="1"/>
                    </p:cNvSpPr>
                    <p:nvPr/>
                  </p:nvSpPr>
                  <p:spPr bwMode="gray">
                    <a:xfrm>
                      <a:off x="1596" y="3289"/>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45" name="Oval 703"/>
                    <p:cNvSpPr>
                      <a:spLocks noChangeArrowheads="1"/>
                    </p:cNvSpPr>
                    <p:nvPr/>
                  </p:nvSpPr>
                  <p:spPr bwMode="gray">
                    <a:xfrm>
                      <a:off x="1615" y="3289"/>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46" name="Oval 704"/>
                    <p:cNvSpPr>
                      <a:spLocks noChangeArrowheads="1"/>
                    </p:cNvSpPr>
                    <p:nvPr/>
                  </p:nvSpPr>
                  <p:spPr bwMode="gray">
                    <a:xfrm>
                      <a:off x="1634" y="3289"/>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47" name="Oval 705"/>
                    <p:cNvSpPr>
                      <a:spLocks noChangeArrowheads="1"/>
                    </p:cNvSpPr>
                    <p:nvPr/>
                  </p:nvSpPr>
                  <p:spPr bwMode="gray">
                    <a:xfrm>
                      <a:off x="1558" y="3268"/>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48" name="Oval 706"/>
                    <p:cNvSpPr>
                      <a:spLocks noChangeArrowheads="1"/>
                    </p:cNvSpPr>
                    <p:nvPr/>
                  </p:nvSpPr>
                  <p:spPr bwMode="gray">
                    <a:xfrm>
                      <a:off x="1577" y="3268"/>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49" name="Oval 707"/>
                    <p:cNvSpPr>
                      <a:spLocks noChangeArrowheads="1"/>
                    </p:cNvSpPr>
                    <p:nvPr/>
                  </p:nvSpPr>
                  <p:spPr bwMode="gray">
                    <a:xfrm>
                      <a:off x="1596" y="3268"/>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50" name="Oval 708"/>
                    <p:cNvSpPr>
                      <a:spLocks noChangeArrowheads="1"/>
                    </p:cNvSpPr>
                    <p:nvPr/>
                  </p:nvSpPr>
                  <p:spPr bwMode="gray">
                    <a:xfrm>
                      <a:off x="1615" y="3268"/>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51" name="Oval 709"/>
                    <p:cNvSpPr>
                      <a:spLocks noChangeArrowheads="1"/>
                    </p:cNvSpPr>
                    <p:nvPr/>
                  </p:nvSpPr>
                  <p:spPr bwMode="gray">
                    <a:xfrm>
                      <a:off x="1634" y="3268"/>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52" name="Oval 710"/>
                    <p:cNvSpPr>
                      <a:spLocks noChangeArrowheads="1"/>
                    </p:cNvSpPr>
                    <p:nvPr/>
                  </p:nvSpPr>
                  <p:spPr bwMode="gray">
                    <a:xfrm>
                      <a:off x="1558" y="3247"/>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53" name="Oval 711"/>
                    <p:cNvSpPr>
                      <a:spLocks noChangeArrowheads="1"/>
                    </p:cNvSpPr>
                    <p:nvPr/>
                  </p:nvSpPr>
                  <p:spPr bwMode="gray">
                    <a:xfrm>
                      <a:off x="1577" y="3247"/>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54" name="Oval 712"/>
                    <p:cNvSpPr>
                      <a:spLocks noChangeArrowheads="1"/>
                    </p:cNvSpPr>
                    <p:nvPr/>
                  </p:nvSpPr>
                  <p:spPr bwMode="gray">
                    <a:xfrm>
                      <a:off x="1596" y="3247"/>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55" name="Oval 713"/>
                    <p:cNvSpPr>
                      <a:spLocks noChangeArrowheads="1"/>
                    </p:cNvSpPr>
                    <p:nvPr/>
                  </p:nvSpPr>
                  <p:spPr bwMode="gray">
                    <a:xfrm>
                      <a:off x="1615" y="3247"/>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56" name="Oval 714"/>
                    <p:cNvSpPr>
                      <a:spLocks noChangeArrowheads="1"/>
                    </p:cNvSpPr>
                    <p:nvPr/>
                  </p:nvSpPr>
                  <p:spPr bwMode="gray">
                    <a:xfrm>
                      <a:off x="1634" y="3247"/>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57" name="Oval 715"/>
                    <p:cNvSpPr>
                      <a:spLocks noChangeArrowheads="1"/>
                    </p:cNvSpPr>
                    <p:nvPr/>
                  </p:nvSpPr>
                  <p:spPr bwMode="gray">
                    <a:xfrm>
                      <a:off x="1558" y="3226"/>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58" name="Oval 716"/>
                    <p:cNvSpPr>
                      <a:spLocks noChangeArrowheads="1"/>
                    </p:cNvSpPr>
                    <p:nvPr/>
                  </p:nvSpPr>
                  <p:spPr bwMode="gray">
                    <a:xfrm>
                      <a:off x="1577" y="3226"/>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59" name="Oval 717"/>
                    <p:cNvSpPr>
                      <a:spLocks noChangeArrowheads="1"/>
                    </p:cNvSpPr>
                    <p:nvPr/>
                  </p:nvSpPr>
                  <p:spPr bwMode="gray">
                    <a:xfrm>
                      <a:off x="1596" y="3226"/>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60" name="Oval 718"/>
                    <p:cNvSpPr>
                      <a:spLocks noChangeArrowheads="1"/>
                    </p:cNvSpPr>
                    <p:nvPr/>
                  </p:nvSpPr>
                  <p:spPr bwMode="gray">
                    <a:xfrm>
                      <a:off x="1615" y="3226"/>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61" name="Oval 719"/>
                    <p:cNvSpPr>
                      <a:spLocks noChangeArrowheads="1"/>
                    </p:cNvSpPr>
                    <p:nvPr/>
                  </p:nvSpPr>
                  <p:spPr bwMode="gray">
                    <a:xfrm>
                      <a:off x="1634" y="3226"/>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grpSp>
              <p:nvGrpSpPr>
                <p:cNvPr id="15815" name="Group 720"/>
                <p:cNvGrpSpPr>
                  <a:grpSpLocks/>
                </p:cNvGrpSpPr>
                <p:nvPr/>
              </p:nvGrpSpPr>
              <p:grpSpPr bwMode="auto">
                <a:xfrm>
                  <a:off x="3067" y="3718"/>
                  <a:ext cx="589" cy="270"/>
                  <a:chOff x="4611" y="1702"/>
                  <a:chExt cx="424" cy="280"/>
                </a:xfrm>
              </p:grpSpPr>
              <p:pic>
                <p:nvPicPr>
                  <p:cNvPr id="15816" name="Picture 721" descr="images"/>
                  <p:cNvPicPr>
                    <a:picLocks noChangeAspect="1" noChangeArrowheads="1"/>
                  </p:cNvPicPr>
                  <p:nvPr/>
                </p:nvPicPr>
                <p:blipFill>
                  <a:blip r:embed="rId7">
                    <a:lum bright="30000"/>
                    <a:extLst>
                      <a:ext uri="{28A0092B-C50C-407E-A947-70E740481C1C}">
                        <a14:useLocalDpi xmlns:a14="http://schemas.microsoft.com/office/drawing/2010/main" val="0"/>
                      </a:ext>
                    </a:extLst>
                  </a:blip>
                  <a:srcRect/>
                  <a:stretch>
                    <a:fillRect/>
                  </a:stretch>
                </p:blipFill>
                <p:spPr bwMode="gray">
                  <a:xfrm>
                    <a:off x="4847" y="1702"/>
                    <a:ext cx="188" cy="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5817" name="Group 722"/>
                  <p:cNvGrpSpPr>
                    <a:grpSpLocks/>
                  </p:cNvGrpSpPr>
                  <p:nvPr/>
                </p:nvGrpSpPr>
                <p:grpSpPr bwMode="auto">
                  <a:xfrm>
                    <a:off x="4611" y="1805"/>
                    <a:ext cx="189" cy="146"/>
                    <a:chOff x="1537" y="2990"/>
                    <a:chExt cx="165" cy="328"/>
                  </a:xfrm>
                </p:grpSpPr>
                <p:sp>
                  <p:nvSpPr>
                    <p:cNvPr id="177875" name="AutoShape 723"/>
                    <p:cNvSpPr>
                      <a:spLocks noChangeArrowheads="1"/>
                    </p:cNvSpPr>
                    <p:nvPr/>
                  </p:nvSpPr>
                  <p:spPr bwMode="gray">
                    <a:xfrm>
                      <a:off x="1537" y="2989"/>
                      <a:ext cx="165" cy="329"/>
                    </a:xfrm>
                    <a:prstGeom prst="cube">
                      <a:avLst>
                        <a:gd name="adj" fmla="val 21625"/>
                      </a:avLst>
                    </a:prstGeom>
                    <a:solidFill>
                      <a:srgbClr val="FFCCCC"/>
                    </a:solidFill>
                    <a:ln w="6350">
                      <a:solidFill>
                        <a:schemeClr val="folHlink"/>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5819" name="Oval 724"/>
                    <p:cNvSpPr>
                      <a:spLocks noChangeArrowheads="1"/>
                    </p:cNvSpPr>
                    <p:nvPr/>
                  </p:nvSpPr>
                  <p:spPr bwMode="gray">
                    <a:xfrm>
                      <a:off x="1558" y="3289"/>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20" name="Oval 725"/>
                    <p:cNvSpPr>
                      <a:spLocks noChangeArrowheads="1"/>
                    </p:cNvSpPr>
                    <p:nvPr/>
                  </p:nvSpPr>
                  <p:spPr bwMode="gray">
                    <a:xfrm>
                      <a:off x="1577" y="3289"/>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21" name="Oval 726"/>
                    <p:cNvSpPr>
                      <a:spLocks noChangeArrowheads="1"/>
                    </p:cNvSpPr>
                    <p:nvPr/>
                  </p:nvSpPr>
                  <p:spPr bwMode="gray">
                    <a:xfrm>
                      <a:off x="1596" y="3289"/>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22" name="Oval 727"/>
                    <p:cNvSpPr>
                      <a:spLocks noChangeArrowheads="1"/>
                    </p:cNvSpPr>
                    <p:nvPr/>
                  </p:nvSpPr>
                  <p:spPr bwMode="gray">
                    <a:xfrm>
                      <a:off x="1615" y="3289"/>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23" name="Oval 728"/>
                    <p:cNvSpPr>
                      <a:spLocks noChangeArrowheads="1"/>
                    </p:cNvSpPr>
                    <p:nvPr/>
                  </p:nvSpPr>
                  <p:spPr bwMode="gray">
                    <a:xfrm>
                      <a:off x="1634" y="3289"/>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24" name="Oval 729"/>
                    <p:cNvSpPr>
                      <a:spLocks noChangeArrowheads="1"/>
                    </p:cNvSpPr>
                    <p:nvPr/>
                  </p:nvSpPr>
                  <p:spPr bwMode="gray">
                    <a:xfrm>
                      <a:off x="1558" y="3268"/>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25" name="Oval 730"/>
                    <p:cNvSpPr>
                      <a:spLocks noChangeArrowheads="1"/>
                    </p:cNvSpPr>
                    <p:nvPr/>
                  </p:nvSpPr>
                  <p:spPr bwMode="gray">
                    <a:xfrm>
                      <a:off x="1577" y="3268"/>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26" name="Oval 731"/>
                    <p:cNvSpPr>
                      <a:spLocks noChangeArrowheads="1"/>
                    </p:cNvSpPr>
                    <p:nvPr/>
                  </p:nvSpPr>
                  <p:spPr bwMode="gray">
                    <a:xfrm>
                      <a:off x="1596" y="3268"/>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27" name="Oval 732"/>
                    <p:cNvSpPr>
                      <a:spLocks noChangeArrowheads="1"/>
                    </p:cNvSpPr>
                    <p:nvPr/>
                  </p:nvSpPr>
                  <p:spPr bwMode="gray">
                    <a:xfrm>
                      <a:off x="1615" y="3268"/>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28" name="Oval 733"/>
                    <p:cNvSpPr>
                      <a:spLocks noChangeArrowheads="1"/>
                    </p:cNvSpPr>
                    <p:nvPr/>
                  </p:nvSpPr>
                  <p:spPr bwMode="gray">
                    <a:xfrm>
                      <a:off x="1634" y="3268"/>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29" name="Oval 734"/>
                    <p:cNvSpPr>
                      <a:spLocks noChangeArrowheads="1"/>
                    </p:cNvSpPr>
                    <p:nvPr/>
                  </p:nvSpPr>
                  <p:spPr bwMode="gray">
                    <a:xfrm>
                      <a:off x="1558" y="3247"/>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30" name="Oval 735"/>
                    <p:cNvSpPr>
                      <a:spLocks noChangeArrowheads="1"/>
                    </p:cNvSpPr>
                    <p:nvPr/>
                  </p:nvSpPr>
                  <p:spPr bwMode="gray">
                    <a:xfrm>
                      <a:off x="1577" y="3247"/>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31" name="Oval 736"/>
                    <p:cNvSpPr>
                      <a:spLocks noChangeArrowheads="1"/>
                    </p:cNvSpPr>
                    <p:nvPr/>
                  </p:nvSpPr>
                  <p:spPr bwMode="gray">
                    <a:xfrm>
                      <a:off x="1596" y="3247"/>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32" name="Oval 737"/>
                    <p:cNvSpPr>
                      <a:spLocks noChangeArrowheads="1"/>
                    </p:cNvSpPr>
                    <p:nvPr/>
                  </p:nvSpPr>
                  <p:spPr bwMode="gray">
                    <a:xfrm>
                      <a:off x="1615" y="3247"/>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33" name="Oval 738"/>
                    <p:cNvSpPr>
                      <a:spLocks noChangeArrowheads="1"/>
                    </p:cNvSpPr>
                    <p:nvPr/>
                  </p:nvSpPr>
                  <p:spPr bwMode="gray">
                    <a:xfrm>
                      <a:off x="1634" y="3247"/>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34" name="Oval 739"/>
                    <p:cNvSpPr>
                      <a:spLocks noChangeArrowheads="1"/>
                    </p:cNvSpPr>
                    <p:nvPr/>
                  </p:nvSpPr>
                  <p:spPr bwMode="gray">
                    <a:xfrm>
                      <a:off x="1558" y="3226"/>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35" name="Oval 740"/>
                    <p:cNvSpPr>
                      <a:spLocks noChangeArrowheads="1"/>
                    </p:cNvSpPr>
                    <p:nvPr/>
                  </p:nvSpPr>
                  <p:spPr bwMode="gray">
                    <a:xfrm>
                      <a:off x="1577" y="3226"/>
                      <a:ext cx="12"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36" name="Oval 741"/>
                    <p:cNvSpPr>
                      <a:spLocks noChangeArrowheads="1"/>
                    </p:cNvSpPr>
                    <p:nvPr/>
                  </p:nvSpPr>
                  <p:spPr bwMode="gray">
                    <a:xfrm>
                      <a:off x="1596" y="3226"/>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37" name="Oval 742"/>
                    <p:cNvSpPr>
                      <a:spLocks noChangeArrowheads="1"/>
                    </p:cNvSpPr>
                    <p:nvPr/>
                  </p:nvSpPr>
                  <p:spPr bwMode="gray">
                    <a:xfrm>
                      <a:off x="1615" y="3226"/>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38" name="Oval 743"/>
                    <p:cNvSpPr>
                      <a:spLocks noChangeArrowheads="1"/>
                    </p:cNvSpPr>
                    <p:nvPr/>
                  </p:nvSpPr>
                  <p:spPr bwMode="gray">
                    <a:xfrm>
                      <a:off x="1634" y="3226"/>
                      <a:ext cx="13" cy="14"/>
                    </a:xfrm>
                    <a:prstGeom prst="ellipse">
                      <a:avLst/>
                    </a:prstGeom>
                    <a:solidFill>
                      <a:srgbClr val="FFCCCC"/>
                    </a:solidFill>
                    <a:ln w="6350">
                      <a:solidFill>
                        <a:srgbClr val="9999FF"/>
                      </a:solidFill>
                      <a:round/>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grpSp>
          <p:grpSp>
            <p:nvGrpSpPr>
              <p:cNvPr id="15630" name="Group 744"/>
              <p:cNvGrpSpPr>
                <a:grpSpLocks/>
              </p:cNvGrpSpPr>
              <p:nvPr/>
            </p:nvGrpSpPr>
            <p:grpSpPr bwMode="auto">
              <a:xfrm>
                <a:off x="3808" y="2274"/>
                <a:ext cx="334" cy="173"/>
                <a:chOff x="3477" y="1978"/>
                <a:chExt cx="240" cy="179"/>
              </a:xfrm>
            </p:grpSpPr>
            <p:grpSp>
              <p:nvGrpSpPr>
                <p:cNvPr id="15766" name="Group 745"/>
                <p:cNvGrpSpPr>
                  <a:grpSpLocks/>
                </p:cNvGrpSpPr>
                <p:nvPr/>
              </p:nvGrpSpPr>
              <p:grpSpPr bwMode="auto">
                <a:xfrm>
                  <a:off x="3477" y="1978"/>
                  <a:ext cx="183" cy="80"/>
                  <a:chOff x="1537" y="2990"/>
                  <a:chExt cx="165" cy="328"/>
                </a:xfrm>
              </p:grpSpPr>
              <p:sp>
                <p:nvSpPr>
                  <p:cNvPr id="177898" name="AutoShape 746"/>
                  <p:cNvSpPr>
                    <a:spLocks noChangeArrowheads="1"/>
                  </p:cNvSpPr>
                  <p:nvPr/>
                </p:nvSpPr>
                <p:spPr bwMode="gray">
                  <a:xfrm>
                    <a:off x="1537" y="2990"/>
                    <a:ext cx="167" cy="259"/>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5790" name="Oval 747"/>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91" name="Oval 748"/>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92" name="Oval 749"/>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93" name="Oval 750"/>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94" name="Oval 751"/>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95" name="Oval 752"/>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96" name="Oval 753"/>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97" name="Oval 754"/>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98" name="Oval 755"/>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99" name="Oval 756"/>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00" name="Oval 757"/>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01" name="Oval 758"/>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02" name="Oval 759"/>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03" name="Oval 760"/>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04" name="Oval 761"/>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05" name="Oval 762"/>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06" name="Oval 763"/>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07" name="Oval 764"/>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08" name="Oval 765"/>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809" name="Oval 766"/>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nvGrpSpPr>
                <p:cNvPr id="15767" name="Group 767"/>
                <p:cNvGrpSpPr>
                  <a:grpSpLocks/>
                </p:cNvGrpSpPr>
                <p:nvPr/>
              </p:nvGrpSpPr>
              <p:grpSpPr bwMode="auto">
                <a:xfrm>
                  <a:off x="3534" y="2077"/>
                  <a:ext cx="183" cy="80"/>
                  <a:chOff x="1537" y="2990"/>
                  <a:chExt cx="165" cy="328"/>
                </a:xfrm>
              </p:grpSpPr>
              <p:sp>
                <p:nvSpPr>
                  <p:cNvPr id="177920" name="AutoShape 768"/>
                  <p:cNvSpPr>
                    <a:spLocks noChangeArrowheads="1"/>
                  </p:cNvSpPr>
                  <p:nvPr/>
                </p:nvSpPr>
                <p:spPr bwMode="gray">
                  <a:xfrm>
                    <a:off x="1537" y="2991"/>
                    <a:ext cx="167" cy="327"/>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5769" name="Oval 769"/>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70" name="Oval 770"/>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71" name="Oval 771"/>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72" name="Oval 772"/>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73" name="Oval 773"/>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74" name="Oval 774"/>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75" name="Oval 775"/>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76" name="Oval 776"/>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77" name="Oval 777"/>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78" name="Oval 778"/>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79" name="Oval 779"/>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80" name="Oval 780"/>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81" name="Oval 781"/>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82" name="Oval 782"/>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83" name="Oval 783"/>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84" name="Oval 784"/>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85" name="Oval 785"/>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86" name="Oval 786"/>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87" name="Oval 787"/>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88" name="Oval 788"/>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grpSp>
            <p:nvGrpSpPr>
              <p:cNvPr id="15631" name="Group 789"/>
              <p:cNvGrpSpPr>
                <a:grpSpLocks/>
              </p:cNvGrpSpPr>
              <p:nvPr/>
            </p:nvGrpSpPr>
            <p:grpSpPr bwMode="auto">
              <a:xfrm>
                <a:off x="3808" y="3616"/>
                <a:ext cx="334" cy="173"/>
                <a:chOff x="3477" y="1978"/>
                <a:chExt cx="240" cy="179"/>
              </a:xfrm>
            </p:grpSpPr>
            <p:grpSp>
              <p:nvGrpSpPr>
                <p:cNvPr id="15722" name="Group 790"/>
                <p:cNvGrpSpPr>
                  <a:grpSpLocks/>
                </p:cNvGrpSpPr>
                <p:nvPr/>
              </p:nvGrpSpPr>
              <p:grpSpPr bwMode="auto">
                <a:xfrm>
                  <a:off x="3477" y="1978"/>
                  <a:ext cx="183" cy="80"/>
                  <a:chOff x="1537" y="2990"/>
                  <a:chExt cx="165" cy="328"/>
                </a:xfrm>
              </p:grpSpPr>
              <p:sp>
                <p:nvSpPr>
                  <p:cNvPr id="177943" name="AutoShape 791"/>
                  <p:cNvSpPr>
                    <a:spLocks noChangeArrowheads="1"/>
                  </p:cNvSpPr>
                  <p:nvPr/>
                </p:nvSpPr>
                <p:spPr bwMode="gray">
                  <a:xfrm>
                    <a:off x="1537" y="2990"/>
                    <a:ext cx="167" cy="327"/>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5746" name="Oval 792"/>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47" name="Oval 793"/>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48" name="Oval 794"/>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49" name="Oval 795"/>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50" name="Oval 796"/>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51" name="Oval 797"/>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52" name="Oval 798"/>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53" name="Oval 799"/>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54" name="Oval 800"/>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55" name="Oval 801"/>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56" name="Oval 802"/>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57" name="Oval 803"/>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58" name="Oval 804"/>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59" name="Oval 805"/>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60" name="Oval 806"/>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61" name="Oval 807"/>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62" name="Oval 808"/>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63" name="Oval 809"/>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64" name="Oval 810"/>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65" name="Oval 811"/>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nvGrpSpPr>
                <p:cNvPr id="15723" name="Group 812"/>
                <p:cNvGrpSpPr>
                  <a:grpSpLocks/>
                </p:cNvGrpSpPr>
                <p:nvPr/>
              </p:nvGrpSpPr>
              <p:grpSpPr bwMode="auto">
                <a:xfrm>
                  <a:off x="3534" y="2077"/>
                  <a:ext cx="183" cy="80"/>
                  <a:chOff x="1537" y="2990"/>
                  <a:chExt cx="165" cy="328"/>
                </a:xfrm>
              </p:grpSpPr>
              <p:sp>
                <p:nvSpPr>
                  <p:cNvPr id="177965" name="AutoShape 813"/>
                  <p:cNvSpPr>
                    <a:spLocks noChangeArrowheads="1"/>
                  </p:cNvSpPr>
                  <p:nvPr/>
                </p:nvSpPr>
                <p:spPr bwMode="gray">
                  <a:xfrm>
                    <a:off x="1537" y="2991"/>
                    <a:ext cx="167" cy="327"/>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5725" name="Oval 814"/>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26" name="Oval 815"/>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27" name="Oval 816"/>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28" name="Oval 817"/>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29" name="Oval 818"/>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30" name="Oval 819"/>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31" name="Oval 820"/>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32" name="Oval 821"/>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33" name="Oval 822"/>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34" name="Oval 823"/>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35" name="Oval 824"/>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36" name="Oval 825"/>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37" name="Oval 826"/>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38" name="Oval 827"/>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39" name="Oval 828"/>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40" name="Oval 829"/>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41" name="Oval 830"/>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42" name="Oval 831"/>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43" name="Oval 832"/>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44" name="Oval 833"/>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grpSp>
            <p:nvGrpSpPr>
              <p:cNvPr id="15632" name="Group 834"/>
              <p:cNvGrpSpPr>
                <a:grpSpLocks/>
              </p:cNvGrpSpPr>
              <p:nvPr/>
            </p:nvGrpSpPr>
            <p:grpSpPr bwMode="auto">
              <a:xfrm>
                <a:off x="3808" y="3169"/>
                <a:ext cx="334" cy="173"/>
                <a:chOff x="3477" y="1978"/>
                <a:chExt cx="240" cy="179"/>
              </a:xfrm>
            </p:grpSpPr>
            <p:grpSp>
              <p:nvGrpSpPr>
                <p:cNvPr id="15678" name="Group 835"/>
                <p:cNvGrpSpPr>
                  <a:grpSpLocks/>
                </p:cNvGrpSpPr>
                <p:nvPr/>
              </p:nvGrpSpPr>
              <p:grpSpPr bwMode="auto">
                <a:xfrm>
                  <a:off x="3477" y="1978"/>
                  <a:ext cx="183" cy="80"/>
                  <a:chOff x="1537" y="2990"/>
                  <a:chExt cx="165" cy="328"/>
                </a:xfrm>
              </p:grpSpPr>
              <p:sp>
                <p:nvSpPr>
                  <p:cNvPr id="177988" name="AutoShape 836"/>
                  <p:cNvSpPr>
                    <a:spLocks noChangeArrowheads="1"/>
                  </p:cNvSpPr>
                  <p:nvPr/>
                </p:nvSpPr>
                <p:spPr bwMode="gray">
                  <a:xfrm>
                    <a:off x="1537" y="2990"/>
                    <a:ext cx="167" cy="327"/>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5702" name="Oval 837"/>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03" name="Oval 838"/>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04" name="Oval 839"/>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05" name="Oval 840"/>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06" name="Oval 841"/>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07" name="Oval 842"/>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08" name="Oval 843"/>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09" name="Oval 844"/>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10" name="Oval 845"/>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11" name="Oval 846"/>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12" name="Oval 847"/>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13" name="Oval 848"/>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14" name="Oval 849"/>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15" name="Oval 850"/>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16" name="Oval 851"/>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17" name="Oval 852"/>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18" name="Oval 853"/>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19" name="Oval 854"/>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20" name="Oval 855"/>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21" name="Oval 856"/>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nvGrpSpPr>
                <p:cNvPr id="15679" name="Group 857"/>
                <p:cNvGrpSpPr>
                  <a:grpSpLocks/>
                </p:cNvGrpSpPr>
                <p:nvPr/>
              </p:nvGrpSpPr>
              <p:grpSpPr bwMode="auto">
                <a:xfrm>
                  <a:off x="3534" y="2077"/>
                  <a:ext cx="183" cy="80"/>
                  <a:chOff x="1537" y="2990"/>
                  <a:chExt cx="165" cy="328"/>
                </a:xfrm>
              </p:grpSpPr>
              <p:sp>
                <p:nvSpPr>
                  <p:cNvPr id="178010" name="AutoShape 858"/>
                  <p:cNvSpPr>
                    <a:spLocks noChangeArrowheads="1"/>
                  </p:cNvSpPr>
                  <p:nvPr/>
                </p:nvSpPr>
                <p:spPr bwMode="gray">
                  <a:xfrm>
                    <a:off x="1537" y="2991"/>
                    <a:ext cx="167" cy="327"/>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5681" name="Oval 859"/>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82" name="Oval 860"/>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83" name="Oval 861"/>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84" name="Oval 862"/>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85" name="Oval 863"/>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86" name="Oval 864"/>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87" name="Oval 865"/>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88" name="Oval 866"/>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89" name="Oval 867"/>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90" name="Oval 868"/>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91" name="Oval 869"/>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92" name="Oval 870"/>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93" name="Oval 871"/>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94" name="Oval 872"/>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95" name="Oval 873"/>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96" name="Oval 874"/>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97" name="Oval 875"/>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98" name="Oval 876"/>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99" name="Oval 877"/>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700" name="Oval 878"/>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grpSp>
            <p:nvGrpSpPr>
              <p:cNvPr id="15633" name="Group 879"/>
              <p:cNvGrpSpPr>
                <a:grpSpLocks/>
              </p:cNvGrpSpPr>
              <p:nvPr/>
            </p:nvGrpSpPr>
            <p:grpSpPr bwMode="auto">
              <a:xfrm>
                <a:off x="3808" y="2722"/>
                <a:ext cx="334" cy="173"/>
                <a:chOff x="3477" y="1978"/>
                <a:chExt cx="240" cy="179"/>
              </a:xfrm>
            </p:grpSpPr>
            <p:grpSp>
              <p:nvGrpSpPr>
                <p:cNvPr id="15634" name="Group 880"/>
                <p:cNvGrpSpPr>
                  <a:grpSpLocks/>
                </p:cNvGrpSpPr>
                <p:nvPr/>
              </p:nvGrpSpPr>
              <p:grpSpPr bwMode="auto">
                <a:xfrm>
                  <a:off x="3477" y="1978"/>
                  <a:ext cx="183" cy="80"/>
                  <a:chOff x="1537" y="2990"/>
                  <a:chExt cx="165" cy="328"/>
                </a:xfrm>
              </p:grpSpPr>
              <p:sp>
                <p:nvSpPr>
                  <p:cNvPr id="178033" name="AutoShape 881"/>
                  <p:cNvSpPr>
                    <a:spLocks noChangeArrowheads="1"/>
                  </p:cNvSpPr>
                  <p:nvPr/>
                </p:nvSpPr>
                <p:spPr bwMode="gray">
                  <a:xfrm>
                    <a:off x="1537" y="2990"/>
                    <a:ext cx="167" cy="327"/>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5658" name="Oval 882"/>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59" name="Oval 883"/>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60" name="Oval 884"/>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61" name="Oval 885"/>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62" name="Oval 886"/>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63" name="Oval 887"/>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64" name="Oval 888"/>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65" name="Oval 889"/>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66" name="Oval 890"/>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67" name="Oval 891"/>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68" name="Oval 892"/>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69" name="Oval 893"/>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70" name="Oval 894"/>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71" name="Oval 895"/>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72" name="Oval 896"/>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73" name="Oval 897"/>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74" name="Oval 898"/>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75" name="Oval 899"/>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76" name="Oval 900"/>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77" name="Oval 901"/>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nvGrpSpPr>
                <p:cNvPr id="15635" name="Group 902"/>
                <p:cNvGrpSpPr>
                  <a:grpSpLocks/>
                </p:cNvGrpSpPr>
                <p:nvPr/>
              </p:nvGrpSpPr>
              <p:grpSpPr bwMode="auto">
                <a:xfrm>
                  <a:off x="3534" y="2077"/>
                  <a:ext cx="183" cy="80"/>
                  <a:chOff x="1537" y="2990"/>
                  <a:chExt cx="165" cy="328"/>
                </a:xfrm>
              </p:grpSpPr>
              <p:sp>
                <p:nvSpPr>
                  <p:cNvPr id="178055" name="AutoShape 903"/>
                  <p:cNvSpPr>
                    <a:spLocks noChangeArrowheads="1"/>
                  </p:cNvSpPr>
                  <p:nvPr/>
                </p:nvSpPr>
                <p:spPr bwMode="gray">
                  <a:xfrm>
                    <a:off x="1537" y="3059"/>
                    <a:ext cx="167" cy="259"/>
                  </a:xfrm>
                  <a:prstGeom prst="cube">
                    <a:avLst>
                      <a:gd name="adj" fmla="val 21625"/>
                    </a:avLst>
                  </a:prstGeom>
                  <a:solidFill>
                    <a:srgbClr val="FFFFCC"/>
                  </a:solidFill>
                  <a:ln w="6350">
                    <a:solidFill>
                      <a:srgbClr val="333333"/>
                    </a:solidFill>
                    <a:miter lim="800000"/>
                    <a:headEnd/>
                    <a:tailEnd/>
                  </a:ln>
                  <a:effectLst/>
                </p:spPr>
                <p:txBody>
                  <a:bodyPr wrap="none" anchor="ctr"/>
                  <a:lstStyle/>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a:p>
                    <a:pPr algn="ctr">
                      <a:lnSpc>
                        <a:spcPct val="80000"/>
                      </a:lnSpc>
                      <a:defRPr/>
                    </a:pPr>
                    <a:endParaRPr lang="en-US" altLang="ja-JP" sz="1000" dirty="0">
                      <a:solidFill>
                        <a:schemeClr val="bg1"/>
                      </a:solidFill>
                      <a:effectLst>
                        <a:outerShdw blurRad="38100" dist="38100" dir="2700000" algn="tl">
                          <a:srgbClr val="000000"/>
                        </a:outerShdw>
                      </a:effectLst>
                      <a:ea typeface="ＭＳ Ｐゴシック" pitchFamily="50" charset="-128"/>
                    </a:endParaRPr>
                  </a:p>
                </p:txBody>
              </p:sp>
              <p:sp>
                <p:nvSpPr>
                  <p:cNvPr id="15637" name="Oval 904"/>
                  <p:cNvSpPr>
                    <a:spLocks noChangeArrowheads="1"/>
                  </p:cNvSpPr>
                  <p:nvPr/>
                </p:nvSpPr>
                <p:spPr bwMode="gray">
                  <a:xfrm>
                    <a:off x="1558"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38" name="Oval 905"/>
                  <p:cNvSpPr>
                    <a:spLocks noChangeArrowheads="1"/>
                  </p:cNvSpPr>
                  <p:nvPr/>
                </p:nvSpPr>
                <p:spPr bwMode="gray">
                  <a:xfrm>
                    <a:off x="1577" y="3289"/>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39" name="Oval 906"/>
                  <p:cNvSpPr>
                    <a:spLocks noChangeArrowheads="1"/>
                  </p:cNvSpPr>
                  <p:nvPr/>
                </p:nvSpPr>
                <p:spPr bwMode="gray">
                  <a:xfrm>
                    <a:off x="1596"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40" name="Oval 907"/>
                  <p:cNvSpPr>
                    <a:spLocks noChangeArrowheads="1"/>
                  </p:cNvSpPr>
                  <p:nvPr/>
                </p:nvSpPr>
                <p:spPr bwMode="gray">
                  <a:xfrm>
                    <a:off x="1615"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41" name="Oval 908"/>
                  <p:cNvSpPr>
                    <a:spLocks noChangeArrowheads="1"/>
                  </p:cNvSpPr>
                  <p:nvPr/>
                </p:nvSpPr>
                <p:spPr bwMode="gray">
                  <a:xfrm>
                    <a:off x="1634" y="3289"/>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42" name="Oval 909"/>
                  <p:cNvSpPr>
                    <a:spLocks noChangeArrowheads="1"/>
                  </p:cNvSpPr>
                  <p:nvPr/>
                </p:nvSpPr>
                <p:spPr bwMode="gray">
                  <a:xfrm>
                    <a:off x="1558"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43" name="Oval 910"/>
                  <p:cNvSpPr>
                    <a:spLocks noChangeArrowheads="1"/>
                  </p:cNvSpPr>
                  <p:nvPr/>
                </p:nvSpPr>
                <p:spPr bwMode="gray">
                  <a:xfrm>
                    <a:off x="1577" y="3268"/>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44" name="Oval 911"/>
                  <p:cNvSpPr>
                    <a:spLocks noChangeArrowheads="1"/>
                  </p:cNvSpPr>
                  <p:nvPr/>
                </p:nvSpPr>
                <p:spPr bwMode="gray">
                  <a:xfrm>
                    <a:off x="1596"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45" name="Oval 912"/>
                  <p:cNvSpPr>
                    <a:spLocks noChangeArrowheads="1"/>
                  </p:cNvSpPr>
                  <p:nvPr/>
                </p:nvSpPr>
                <p:spPr bwMode="gray">
                  <a:xfrm>
                    <a:off x="1615"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46" name="Oval 913"/>
                  <p:cNvSpPr>
                    <a:spLocks noChangeArrowheads="1"/>
                  </p:cNvSpPr>
                  <p:nvPr/>
                </p:nvSpPr>
                <p:spPr bwMode="gray">
                  <a:xfrm>
                    <a:off x="1634" y="3268"/>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47" name="Oval 914"/>
                  <p:cNvSpPr>
                    <a:spLocks noChangeArrowheads="1"/>
                  </p:cNvSpPr>
                  <p:nvPr/>
                </p:nvSpPr>
                <p:spPr bwMode="gray">
                  <a:xfrm>
                    <a:off x="1558"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48" name="Oval 915"/>
                  <p:cNvSpPr>
                    <a:spLocks noChangeArrowheads="1"/>
                  </p:cNvSpPr>
                  <p:nvPr/>
                </p:nvSpPr>
                <p:spPr bwMode="gray">
                  <a:xfrm>
                    <a:off x="1577" y="3247"/>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49" name="Oval 916"/>
                  <p:cNvSpPr>
                    <a:spLocks noChangeArrowheads="1"/>
                  </p:cNvSpPr>
                  <p:nvPr/>
                </p:nvSpPr>
                <p:spPr bwMode="gray">
                  <a:xfrm>
                    <a:off x="1596"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50" name="Oval 917"/>
                  <p:cNvSpPr>
                    <a:spLocks noChangeArrowheads="1"/>
                  </p:cNvSpPr>
                  <p:nvPr/>
                </p:nvSpPr>
                <p:spPr bwMode="gray">
                  <a:xfrm>
                    <a:off x="1615"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51" name="Oval 918"/>
                  <p:cNvSpPr>
                    <a:spLocks noChangeArrowheads="1"/>
                  </p:cNvSpPr>
                  <p:nvPr/>
                </p:nvSpPr>
                <p:spPr bwMode="gray">
                  <a:xfrm>
                    <a:off x="1634" y="3247"/>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52" name="Oval 919"/>
                  <p:cNvSpPr>
                    <a:spLocks noChangeArrowheads="1"/>
                  </p:cNvSpPr>
                  <p:nvPr/>
                </p:nvSpPr>
                <p:spPr bwMode="gray">
                  <a:xfrm>
                    <a:off x="1558"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53" name="Oval 920"/>
                  <p:cNvSpPr>
                    <a:spLocks noChangeArrowheads="1"/>
                  </p:cNvSpPr>
                  <p:nvPr/>
                </p:nvSpPr>
                <p:spPr bwMode="gray">
                  <a:xfrm>
                    <a:off x="1577" y="3226"/>
                    <a:ext cx="12"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54" name="Oval 921"/>
                  <p:cNvSpPr>
                    <a:spLocks noChangeArrowheads="1"/>
                  </p:cNvSpPr>
                  <p:nvPr/>
                </p:nvSpPr>
                <p:spPr bwMode="gray">
                  <a:xfrm>
                    <a:off x="1596"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55" name="Oval 922"/>
                  <p:cNvSpPr>
                    <a:spLocks noChangeArrowheads="1"/>
                  </p:cNvSpPr>
                  <p:nvPr/>
                </p:nvSpPr>
                <p:spPr bwMode="gray">
                  <a:xfrm>
                    <a:off x="1615"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656" name="Oval 923"/>
                  <p:cNvSpPr>
                    <a:spLocks noChangeArrowheads="1"/>
                  </p:cNvSpPr>
                  <p:nvPr/>
                </p:nvSpPr>
                <p:spPr bwMode="gray">
                  <a:xfrm>
                    <a:off x="1634" y="3226"/>
                    <a:ext cx="13" cy="14"/>
                  </a:xfrm>
                  <a:prstGeom prst="ellipse">
                    <a:avLst/>
                  </a:prstGeom>
                  <a:solidFill>
                    <a:schemeClr val="hlink"/>
                  </a:solidFill>
                  <a:ln>
                    <a:noFill/>
                  </a:ln>
                  <a:extLst>
                    <a:ext uri="{91240B29-F687-4F45-9708-019B960494DF}">
                      <a14:hiddenLine xmlns:a14="http://schemas.microsoft.com/office/drawing/2010/main" w="6350">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grpSp>
          </p:grpSp>
        </p:grpSp>
      </p:grpSp>
      <p:sp>
        <p:nvSpPr>
          <p:cNvPr id="15369" name="Oval 924"/>
          <p:cNvSpPr>
            <a:spLocks noChangeArrowheads="1"/>
          </p:cNvSpPr>
          <p:nvPr/>
        </p:nvSpPr>
        <p:spPr bwMode="gray">
          <a:xfrm>
            <a:off x="1093366" y="2098650"/>
            <a:ext cx="7553325" cy="1014933"/>
          </a:xfrm>
          <a:prstGeom prst="ellipse">
            <a:avLst/>
          </a:prstGeom>
          <a:solidFill>
            <a:srgbClr val="EDCD93"/>
          </a:solidFill>
          <a:ln>
            <a:noFill/>
          </a:ln>
          <a:extLst>
            <a:ext uri="{91240B29-F687-4F45-9708-019B960494DF}">
              <a14:hiddenLine xmlns:a14="http://schemas.microsoft.com/office/drawing/2010/main" w="9525" algn="ctr">
                <a:solidFill>
                  <a:srgbClr val="000000"/>
                </a:solidFill>
                <a:round/>
                <a:headEnd/>
                <a:tailEnd/>
              </a14:hiddenLine>
            </a:ext>
          </a:ex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600" dirty="0">
              <a:latin typeface="ＭＳ ゴシック" pitchFamily="49" charset="-128"/>
              <a:ea typeface="ＭＳ ゴシック" pitchFamily="49" charset="-128"/>
            </a:endParaRPr>
          </a:p>
        </p:txBody>
      </p:sp>
      <p:sp>
        <p:nvSpPr>
          <p:cNvPr id="15376" name="Text Box 931"/>
          <p:cNvSpPr txBox="1">
            <a:spLocks noChangeArrowheads="1"/>
          </p:cNvSpPr>
          <p:nvPr/>
        </p:nvSpPr>
        <p:spPr bwMode="gray">
          <a:xfrm>
            <a:off x="321880" y="1707480"/>
            <a:ext cx="553998" cy="1584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spAutoFit/>
          </a:bodyP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spcBef>
                <a:spcPct val="50000"/>
              </a:spcBef>
            </a:pPr>
            <a:r>
              <a:rPr lang="ja-JP" altLang="en-US" sz="2400" dirty="0">
                <a:solidFill>
                  <a:srgbClr val="131A1F"/>
                </a:solidFill>
                <a:latin typeface="HGPｺﾞｼｯｸM" panose="020B0600000000000000" pitchFamily="50" charset="-128"/>
                <a:ea typeface="HGPｺﾞｼｯｸM" panose="020B0600000000000000" pitchFamily="50" charset="-128"/>
              </a:rPr>
              <a:t>機能要求</a:t>
            </a:r>
          </a:p>
        </p:txBody>
      </p:sp>
      <p:sp>
        <p:nvSpPr>
          <p:cNvPr id="15382" name="Rectangle 997"/>
          <p:cNvSpPr>
            <a:spLocks noChangeArrowheads="1"/>
          </p:cNvSpPr>
          <p:nvPr/>
        </p:nvSpPr>
        <p:spPr bwMode="gray">
          <a:xfrm>
            <a:off x="3055516" y="2883396"/>
            <a:ext cx="749300" cy="446087"/>
          </a:xfrm>
          <a:prstGeom prst="rect">
            <a:avLst/>
          </a:prstGeom>
          <a:solidFill>
            <a:srgbClr val="92D050"/>
          </a:solidFill>
          <a:ln w="25400" cmpd="thinThick" algn="ctr">
            <a:solidFill>
              <a:schemeClr val="tx1"/>
            </a:solidFill>
            <a:miter lim="800000"/>
            <a:headEnd/>
            <a:tailEnd/>
          </a:ln>
        </p:spPr>
        <p:txBody>
          <a:bodyPr lIns="36000" tIns="36000" rIns="36000" bIns="72000" anchor="ctr">
            <a:spAutoFit/>
          </a:bodyP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spcBef>
                <a:spcPct val="50000"/>
              </a:spcBef>
            </a:pPr>
            <a:r>
              <a:rPr lang="ja-JP" altLang="en-US" sz="2200" dirty="0">
                <a:solidFill>
                  <a:schemeClr val="bg1"/>
                </a:solidFill>
                <a:latin typeface="HGPｺﾞｼｯｸM" panose="020B0600000000000000" pitchFamily="50" charset="-128"/>
                <a:ea typeface="HGPｺﾞｼｯｸM" panose="020B0600000000000000" pitchFamily="50" charset="-128"/>
              </a:rPr>
              <a:t>製造</a:t>
            </a:r>
          </a:p>
        </p:txBody>
      </p:sp>
      <p:sp>
        <p:nvSpPr>
          <p:cNvPr id="15383" name="Rectangle 998"/>
          <p:cNvSpPr>
            <a:spLocks noChangeArrowheads="1"/>
          </p:cNvSpPr>
          <p:nvPr/>
        </p:nvSpPr>
        <p:spPr bwMode="gray">
          <a:xfrm>
            <a:off x="1991891" y="2882635"/>
            <a:ext cx="749300" cy="447609"/>
          </a:xfrm>
          <a:prstGeom prst="rect">
            <a:avLst/>
          </a:prstGeom>
          <a:solidFill>
            <a:srgbClr val="92D050"/>
          </a:solidFill>
          <a:ln w="25400" cmpd="thinThick" algn="ctr">
            <a:solidFill>
              <a:schemeClr val="tx1"/>
            </a:solidFill>
            <a:miter lim="800000"/>
            <a:headEnd/>
            <a:tailEnd/>
          </a:ln>
        </p:spPr>
        <p:txBody>
          <a:bodyPr lIns="36000" tIns="36000" rIns="36000" bIns="72000" anchor="ctr">
            <a:spAutoFit/>
          </a:bodyP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spcBef>
                <a:spcPct val="50000"/>
              </a:spcBef>
            </a:pPr>
            <a:r>
              <a:rPr lang="en-US" altLang="ja-JP" sz="2200" dirty="0">
                <a:solidFill>
                  <a:schemeClr val="bg1"/>
                </a:solidFill>
                <a:latin typeface="HGPｺﾞｼｯｸM" panose="020B0600000000000000" pitchFamily="50" charset="-128"/>
                <a:ea typeface="HGPｺﾞｼｯｸM" panose="020B0600000000000000" pitchFamily="50" charset="-128"/>
              </a:rPr>
              <a:t>EUC</a:t>
            </a:r>
          </a:p>
        </p:txBody>
      </p:sp>
      <p:sp>
        <p:nvSpPr>
          <p:cNvPr id="15384" name="Rectangle 999"/>
          <p:cNvSpPr>
            <a:spLocks noChangeArrowheads="1"/>
          </p:cNvSpPr>
          <p:nvPr/>
        </p:nvSpPr>
        <p:spPr bwMode="gray">
          <a:xfrm>
            <a:off x="4101678" y="2884983"/>
            <a:ext cx="749300" cy="446088"/>
          </a:xfrm>
          <a:prstGeom prst="rect">
            <a:avLst/>
          </a:prstGeom>
          <a:solidFill>
            <a:srgbClr val="92D050"/>
          </a:solidFill>
          <a:ln w="25400" cmpd="thinThick" algn="ctr">
            <a:solidFill>
              <a:schemeClr val="tx1"/>
            </a:solidFill>
            <a:miter lim="800000"/>
            <a:headEnd/>
            <a:tailEnd/>
          </a:ln>
        </p:spPr>
        <p:txBody>
          <a:bodyPr lIns="36000" tIns="36000" rIns="36000" bIns="72000" anchor="ctr">
            <a:spAutoFit/>
          </a:bodyP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spcBef>
                <a:spcPct val="50000"/>
              </a:spcBef>
            </a:pPr>
            <a:r>
              <a:rPr lang="ja-JP" altLang="en-US" sz="2200" dirty="0">
                <a:solidFill>
                  <a:schemeClr val="bg1"/>
                </a:solidFill>
                <a:latin typeface="HGPｺﾞｼｯｸM" panose="020B0600000000000000" pitchFamily="50" charset="-128"/>
                <a:ea typeface="HGPｺﾞｼｯｸM" panose="020B0600000000000000" pitchFamily="50" charset="-128"/>
              </a:rPr>
              <a:t>物流</a:t>
            </a:r>
          </a:p>
        </p:txBody>
      </p:sp>
      <p:sp>
        <p:nvSpPr>
          <p:cNvPr id="15385" name="Rectangle 1000"/>
          <p:cNvSpPr>
            <a:spLocks noChangeArrowheads="1"/>
          </p:cNvSpPr>
          <p:nvPr/>
        </p:nvSpPr>
        <p:spPr bwMode="gray">
          <a:xfrm>
            <a:off x="5149428" y="2883396"/>
            <a:ext cx="747713" cy="446087"/>
          </a:xfrm>
          <a:prstGeom prst="rect">
            <a:avLst/>
          </a:prstGeom>
          <a:solidFill>
            <a:srgbClr val="92D050"/>
          </a:solidFill>
          <a:ln w="25400" cmpd="thinThick" algn="ctr">
            <a:solidFill>
              <a:schemeClr val="tx1"/>
            </a:solidFill>
            <a:miter lim="800000"/>
            <a:headEnd/>
            <a:tailEnd/>
          </a:ln>
        </p:spPr>
        <p:txBody>
          <a:bodyPr lIns="36000" tIns="36000" rIns="36000" bIns="72000" anchor="ctr">
            <a:spAutoFit/>
          </a:bodyP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spcBef>
                <a:spcPct val="50000"/>
              </a:spcBef>
            </a:pPr>
            <a:r>
              <a:rPr lang="ja-JP" altLang="en-US" sz="2200" dirty="0">
                <a:solidFill>
                  <a:schemeClr val="bg1"/>
                </a:solidFill>
                <a:latin typeface="HGPｺﾞｼｯｸM" panose="020B0600000000000000" pitchFamily="50" charset="-128"/>
                <a:ea typeface="HGPｺﾞｼｯｸM" panose="020B0600000000000000" pitchFamily="50" charset="-128"/>
              </a:rPr>
              <a:t>会計</a:t>
            </a:r>
          </a:p>
        </p:txBody>
      </p:sp>
      <p:sp>
        <p:nvSpPr>
          <p:cNvPr id="15386" name="Rectangle 1001"/>
          <p:cNvSpPr>
            <a:spLocks noChangeArrowheads="1"/>
          </p:cNvSpPr>
          <p:nvPr/>
        </p:nvSpPr>
        <p:spPr bwMode="gray">
          <a:xfrm>
            <a:off x="6179716" y="2886571"/>
            <a:ext cx="747712" cy="446087"/>
          </a:xfrm>
          <a:prstGeom prst="rect">
            <a:avLst/>
          </a:prstGeom>
          <a:solidFill>
            <a:srgbClr val="92D050"/>
          </a:solidFill>
          <a:ln w="25400" cmpd="thinThick" algn="ctr">
            <a:solidFill>
              <a:schemeClr val="tx1"/>
            </a:solidFill>
            <a:miter lim="800000"/>
            <a:headEnd/>
            <a:tailEnd/>
          </a:ln>
        </p:spPr>
        <p:txBody>
          <a:bodyPr lIns="36000" tIns="36000" rIns="36000" bIns="72000" anchor="ctr">
            <a:spAutoFit/>
          </a:bodyP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spcBef>
                <a:spcPct val="50000"/>
              </a:spcBef>
            </a:pPr>
            <a:r>
              <a:rPr lang="ja-JP" altLang="en-US" sz="2200" dirty="0">
                <a:solidFill>
                  <a:schemeClr val="bg1"/>
                </a:solidFill>
                <a:latin typeface="HGPｺﾞｼｯｸM" panose="020B0600000000000000" pitchFamily="50" charset="-128"/>
                <a:ea typeface="HGPｺﾞｼｯｸM" panose="020B0600000000000000" pitchFamily="50" charset="-128"/>
              </a:rPr>
              <a:t>分析</a:t>
            </a:r>
          </a:p>
        </p:txBody>
      </p:sp>
      <p:sp>
        <p:nvSpPr>
          <p:cNvPr id="15387" name="Rectangle 1002"/>
          <p:cNvSpPr>
            <a:spLocks noChangeArrowheads="1"/>
          </p:cNvSpPr>
          <p:nvPr/>
        </p:nvSpPr>
        <p:spPr bwMode="gray">
          <a:xfrm>
            <a:off x="7243341" y="2885810"/>
            <a:ext cx="749300" cy="447609"/>
          </a:xfrm>
          <a:prstGeom prst="rect">
            <a:avLst/>
          </a:prstGeom>
          <a:solidFill>
            <a:srgbClr val="92D050"/>
          </a:solidFill>
          <a:ln w="25400" cmpd="thinThick" algn="ctr">
            <a:solidFill>
              <a:schemeClr val="tx1"/>
            </a:solidFill>
            <a:miter lim="800000"/>
            <a:headEnd/>
            <a:tailEnd/>
          </a:ln>
        </p:spPr>
        <p:txBody>
          <a:bodyPr lIns="36000" tIns="36000" rIns="36000" bIns="72000" anchor="ctr">
            <a:spAutoFit/>
          </a:bodyP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spcBef>
                <a:spcPct val="50000"/>
              </a:spcBef>
            </a:pPr>
            <a:r>
              <a:rPr lang="ja-JP" altLang="en-US" sz="2200" dirty="0">
                <a:solidFill>
                  <a:schemeClr val="bg1"/>
                </a:solidFill>
                <a:latin typeface="HGPｺﾞｼｯｸM" panose="020B0600000000000000" pitchFamily="50" charset="-128"/>
                <a:ea typeface="HGPｺﾞｼｯｸM" panose="020B0600000000000000" pitchFamily="50" charset="-128"/>
              </a:rPr>
              <a:t>販売</a:t>
            </a:r>
          </a:p>
        </p:txBody>
      </p:sp>
      <p:pic>
        <p:nvPicPr>
          <p:cNvPr id="15388" name="Picture 1003" descr="ふきだし"/>
          <p:cNvPicPr>
            <a:picLocks noChangeAspect="1" noChangeArrowheads="1"/>
          </p:cNvPicPr>
          <p:nvPr/>
        </p:nvPicPr>
        <p:blipFill>
          <a:blip r:embed="rId8">
            <a:lum bright="50000"/>
            <a:extLst>
              <a:ext uri="{28A0092B-C50C-407E-A947-70E740481C1C}">
                <a14:useLocalDpi xmlns:a14="http://schemas.microsoft.com/office/drawing/2010/main" val="0"/>
              </a:ext>
            </a:extLst>
          </a:blip>
          <a:srcRect/>
          <a:stretch>
            <a:fillRect/>
          </a:stretch>
        </p:blipFill>
        <p:spPr bwMode="gray">
          <a:xfrm>
            <a:off x="1734716" y="3807743"/>
            <a:ext cx="1920875" cy="124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89" name="Text Box 1004"/>
          <p:cNvSpPr txBox="1">
            <a:spLocks noChangeArrowheads="1"/>
          </p:cNvSpPr>
          <p:nvPr/>
        </p:nvSpPr>
        <p:spPr bwMode="gray">
          <a:xfrm>
            <a:off x="1622003" y="3941093"/>
            <a:ext cx="2219325" cy="903287"/>
          </a:xfrm>
          <a:prstGeom prst="rect">
            <a:avLst/>
          </a:prstGeom>
          <a:noFill/>
          <a:ln>
            <a:noFill/>
          </a:ln>
          <a:effectLst>
            <a:outerShdw dist="35921" dir="2700000" algn="ctr" rotWithShape="0">
              <a:schemeClr val="bg1"/>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tIns="36000" rIns="36000" bIns="36000" anchor="ctr">
            <a:spAutoFit/>
          </a:bodyP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r>
              <a:rPr lang="ja-JP" altLang="en-US" sz="1800" dirty="0">
                <a:solidFill>
                  <a:srgbClr val="862222"/>
                </a:solidFill>
                <a:latin typeface="HGPｺﾞｼｯｸM" panose="020B0600000000000000" pitchFamily="50" charset="-128"/>
                <a:ea typeface="HGPｺﾞｼｯｸM" panose="020B0600000000000000" pitchFamily="50" charset="-128"/>
              </a:rPr>
              <a:t>①障害が発生しても</a:t>
            </a:r>
            <a:br>
              <a:rPr lang="ja-JP" altLang="en-US" sz="1800" dirty="0">
                <a:solidFill>
                  <a:srgbClr val="862222"/>
                </a:solidFill>
                <a:latin typeface="HGPｺﾞｼｯｸM" panose="020B0600000000000000" pitchFamily="50" charset="-128"/>
                <a:ea typeface="HGPｺﾞｼｯｸM" panose="020B0600000000000000" pitchFamily="50" charset="-128"/>
              </a:rPr>
            </a:br>
            <a:r>
              <a:rPr lang="ja-JP" altLang="en-US" sz="1800" dirty="0">
                <a:solidFill>
                  <a:srgbClr val="862222"/>
                </a:solidFill>
                <a:latin typeface="HGPｺﾞｼｯｸM" panose="020B0600000000000000" pitchFamily="50" charset="-128"/>
                <a:ea typeface="HGPｺﾞｼｯｸM" panose="020B0600000000000000" pitchFamily="50" charset="-128"/>
              </a:rPr>
              <a:t>サービスは</a:t>
            </a:r>
            <a:r>
              <a:rPr lang="ja-JP" altLang="en-US" sz="1800" dirty="0">
                <a:solidFill>
                  <a:srgbClr val="000099"/>
                </a:solidFill>
                <a:latin typeface="HGPｺﾞｼｯｸM" panose="020B0600000000000000" pitchFamily="50" charset="-128"/>
                <a:ea typeface="HGPｺﾞｼｯｸM" panose="020B0600000000000000" pitchFamily="50" charset="-128"/>
              </a:rPr>
              <a:t>極力</a:t>
            </a:r>
            <a:r>
              <a:rPr lang="ja-JP" altLang="en-US" sz="1800" dirty="0">
                <a:solidFill>
                  <a:srgbClr val="862222"/>
                </a:solidFill>
                <a:latin typeface="HGPｺﾞｼｯｸM" panose="020B0600000000000000" pitchFamily="50" charset="-128"/>
                <a:ea typeface="HGPｺﾞｼｯｸM" panose="020B0600000000000000" pitchFamily="50" charset="-128"/>
              </a:rPr>
              <a:t>止め</a:t>
            </a:r>
          </a:p>
          <a:p>
            <a:pPr algn="ctr" eaLnBrk="1" hangingPunct="1"/>
            <a:r>
              <a:rPr lang="ja-JP" altLang="en-US" sz="1800" dirty="0">
                <a:solidFill>
                  <a:srgbClr val="862222"/>
                </a:solidFill>
                <a:latin typeface="HGPｺﾞｼｯｸM" panose="020B0600000000000000" pitchFamily="50" charset="-128"/>
                <a:ea typeface="HGPｺﾞｼｯｸM" panose="020B0600000000000000" pitchFamily="50" charset="-128"/>
              </a:rPr>
              <a:t>ないでほしい</a:t>
            </a:r>
          </a:p>
        </p:txBody>
      </p:sp>
      <p:pic>
        <p:nvPicPr>
          <p:cNvPr id="15390" name="Picture 1005" descr="ふきだし"/>
          <p:cNvPicPr>
            <a:picLocks noChangeAspect="1" noChangeArrowheads="1"/>
          </p:cNvPicPr>
          <p:nvPr/>
        </p:nvPicPr>
        <p:blipFill>
          <a:blip r:embed="rId8">
            <a:lum bright="50000"/>
            <a:extLst>
              <a:ext uri="{28A0092B-C50C-407E-A947-70E740481C1C}">
                <a14:useLocalDpi xmlns:a14="http://schemas.microsoft.com/office/drawing/2010/main" val="0"/>
              </a:ext>
            </a:extLst>
          </a:blip>
          <a:srcRect/>
          <a:stretch>
            <a:fillRect/>
          </a:stretch>
        </p:blipFill>
        <p:spPr bwMode="gray">
          <a:xfrm>
            <a:off x="1734716" y="5103143"/>
            <a:ext cx="1920875" cy="124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91" name="Picture 1007" descr="ふきだし"/>
          <p:cNvPicPr>
            <a:picLocks noChangeAspect="1" noChangeArrowheads="1"/>
          </p:cNvPicPr>
          <p:nvPr/>
        </p:nvPicPr>
        <p:blipFill>
          <a:blip r:embed="rId8">
            <a:lum bright="50000"/>
            <a:extLst>
              <a:ext uri="{28A0092B-C50C-407E-A947-70E740481C1C}">
                <a14:useLocalDpi xmlns:a14="http://schemas.microsoft.com/office/drawing/2010/main" val="0"/>
              </a:ext>
            </a:extLst>
          </a:blip>
          <a:srcRect/>
          <a:stretch>
            <a:fillRect/>
          </a:stretch>
        </p:blipFill>
        <p:spPr bwMode="gray">
          <a:xfrm>
            <a:off x="3822278" y="4798343"/>
            <a:ext cx="1919288" cy="124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92" name="Text Box 1008"/>
          <p:cNvSpPr txBox="1">
            <a:spLocks noChangeArrowheads="1"/>
          </p:cNvSpPr>
          <p:nvPr/>
        </p:nvSpPr>
        <p:spPr bwMode="gray">
          <a:xfrm>
            <a:off x="3887366" y="5049168"/>
            <a:ext cx="1800225" cy="896937"/>
          </a:xfrm>
          <a:prstGeom prst="rect">
            <a:avLst/>
          </a:prstGeom>
          <a:noFill/>
          <a:ln>
            <a:noFill/>
          </a:ln>
          <a:effectLst>
            <a:outerShdw dist="35921" dir="2700000" algn="ctr" rotWithShape="0">
              <a:schemeClr val="bg1"/>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tIns="36000" rIns="36000" bIns="36000" anchor="ctr">
            <a:spAutoFit/>
          </a:bodyP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r>
              <a:rPr lang="ja-JP" altLang="en-US" sz="1800" dirty="0">
                <a:solidFill>
                  <a:srgbClr val="000099"/>
                </a:solidFill>
                <a:latin typeface="HGPｺﾞｼｯｸM" panose="020B0600000000000000" pitchFamily="50" charset="-128"/>
                <a:ea typeface="HGPｺﾞｼｯｸM" panose="020B0600000000000000" pitchFamily="50" charset="-128"/>
              </a:rPr>
              <a:t>情報漏洩</a:t>
            </a:r>
            <a:r>
              <a:rPr lang="ja-JP" altLang="en-US" sz="1800" dirty="0">
                <a:solidFill>
                  <a:srgbClr val="862222"/>
                </a:solidFill>
                <a:latin typeface="HGPｺﾞｼｯｸM" panose="020B0600000000000000" pitchFamily="50" charset="-128"/>
                <a:ea typeface="HGPｺﾞｼｯｸM" panose="020B0600000000000000" pitchFamily="50" charset="-128"/>
              </a:rPr>
              <a:t>、</a:t>
            </a:r>
            <a:br>
              <a:rPr lang="ja-JP" altLang="en-US" sz="1800" dirty="0">
                <a:solidFill>
                  <a:srgbClr val="862222"/>
                </a:solidFill>
                <a:latin typeface="HGPｺﾞｼｯｸM" panose="020B0600000000000000" pitchFamily="50" charset="-128"/>
                <a:ea typeface="HGPｺﾞｼｯｸM" panose="020B0600000000000000" pitchFamily="50" charset="-128"/>
              </a:rPr>
            </a:br>
            <a:r>
              <a:rPr lang="ja-JP" altLang="en-US" sz="1800" dirty="0">
                <a:solidFill>
                  <a:srgbClr val="862222"/>
                </a:solidFill>
                <a:latin typeface="HGPｺﾞｼｯｸM" panose="020B0600000000000000" pitchFamily="50" charset="-128"/>
                <a:ea typeface="HGPｺﾞｼｯｸM" panose="020B0600000000000000" pitchFamily="50" charset="-128"/>
              </a:rPr>
              <a:t>②ウィルス混入は</a:t>
            </a:r>
            <a:br>
              <a:rPr lang="ja-JP" altLang="en-US" sz="1800" dirty="0">
                <a:solidFill>
                  <a:srgbClr val="862222"/>
                </a:solidFill>
                <a:latin typeface="HGPｺﾞｼｯｸM" panose="020B0600000000000000" pitchFamily="50" charset="-128"/>
                <a:ea typeface="HGPｺﾞｼｯｸM" panose="020B0600000000000000" pitchFamily="50" charset="-128"/>
              </a:rPr>
            </a:br>
            <a:r>
              <a:rPr lang="ja-JP" altLang="en-US" sz="1800" dirty="0">
                <a:solidFill>
                  <a:srgbClr val="862222"/>
                </a:solidFill>
                <a:latin typeface="HGPｺﾞｼｯｸM" panose="020B0600000000000000" pitchFamily="50" charset="-128"/>
                <a:ea typeface="HGPｺﾞｼｯｸM" panose="020B0600000000000000" pitchFamily="50" charset="-128"/>
              </a:rPr>
              <a:t>防止してほしい</a:t>
            </a:r>
          </a:p>
        </p:txBody>
      </p:sp>
      <p:pic>
        <p:nvPicPr>
          <p:cNvPr id="15393" name="Picture 1009" descr="ふきだし"/>
          <p:cNvPicPr>
            <a:picLocks noChangeAspect="1" noChangeArrowheads="1"/>
          </p:cNvPicPr>
          <p:nvPr/>
        </p:nvPicPr>
        <p:blipFill>
          <a:blip r:embed="rId8">
            <a:lum bright="50000"/>
            <a:extLst>
              <a:ext uri="{28A0092B-C50C-407E-A947-70E740481C1C}">
                <a14:useLocalDpi xmlns:a14="http://schemas.microsoft.com/office/drawing/2010/main" val="0"/>
              </a:ext>
            </a:extLst>
          </a:blip>
          <a:srcRect/>
          <a:stretch>
            <a:fillRect/>
          </a:stretch>
        </p:blipFill>
        <p:spPr bwMode="gray">
          <a:xfrm>
            <a:off x="5181178" y="3655343"/>
            <a:ext cx="1920875" cy="124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94" name="Text Box 1010"/>
          <p:cNvSpPr txBox="1">
            <a:spLocks noChangeArrowheads="1"/>
          </p:cNvSpPr>
          <p:nvPr/>
        </p:nvSpPr>
        <p:spPr bwMode="gray">
          <a:xfrm>
            <a:off x="5117678" y="3852193"/>
            <a:ext cx="1898650" cy="904875"/>
          </a:xfrm>
          <a:prstGeom prst="rect">
            <a:avLst/>
          </a:prstGeom>
          <a:noFill/>
          <a:ln>
            <a:noFill/>
          </a:ln>
          <a:effectLst>
            <a:outerShdw dist="35921" dir="2700000" algn="ctr" rotWithShape="0">
              <a:schemeClr val="bg1"/>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tIns="36000" rIns="36000" bIns="36000" anchor="ctr">
            <a:spAutoFit/>
          </a:bodyP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r>
              <a:rPr lang="ja-JP" altLang="en-US" sz="1800" dirty="0">
                <a:solidFill>
                  <a:srgbClr val="000099"/>
                </a:solidFill>
                <a:latin typeface="HGPｺﾞｼｯｸM" panose="020B0600000000000000" pitchFamily="50" charset="-128"/>
                <a:ea typeface="HGPｺﾞｼｯｸM" panose="020B0600000000000000" pitchFamily="50" charset="-128"/>
              </a:rPr>
              <a:t>③いつでも、誰でも</a:t>
            </a:r>
            <a:br>
              <a:rPr lang="ja-JP" altLang="en-US" sz="1800" dirty="0">
                <a:solidFill>
                  <a:srgbClr val="000099"/>
                </a:solidFill>
                <a:latin typeface="HGPｺﾞｼｯｸM" panose="020B0600000000000000" pitchFamily="50" charset="-128"/>
                <a:ea typeface="HGPｺﾞｼｯｸM" panose="020B0600000000000000" pitchFamily="50" charset="-128"/>
              </a:rPr>
            </a:br>
            <a:r>
              <a:rPr lang="ja-JP" altLang="en-US" sz="1800" dirty="0">
                <a:solidFill>
                  <a:srgbClr val="000099"/>
                </a:solidFill>
                <a:latin typeface="HGPｺﾞｼｯｸM" panose="020B0600000000000000" pitchFamily="50" charset="-128"/>
                <a:ea typeface="HGPｺﾞｼｯｸM" panose="020B0600000000000000" pitchFamily="50" charset="-128"/>
              </a:rPr>
              <a:t>どこでも</a:t>
            </a:r>
            <a:r>
              <a:rPr lang="ja-JP" altLang="en-US" sz="1800" dirty="0">
                <a:solidFill>
                  <a:srgbClr val="862222"/>
                </a:solidFill>
                <a:latin typeface="HGPｺﾞｼｯｸM" panose="020B0600000000000000" pitchFamily="50" charset="-128"/>
                <a:ea typeface="HGPｺﾞｼｯｸM" panose="020B0600000000000000" pitchFamily="50" charset="-128"/>
              </a:rPr>
              <a:t>使える</a:t>
            </a:r>
            <a:br>
              <a:rPr lang="ja-JP" altLang="en-US" sz="1800" dirty="0">
                <a:solidFill>
                  <a:srgbClr val="862222"/>
                </a:solidFill>
                <a:latin typeface="HGPｺﾞｼｯｸM" panose="020B0600000000000000" pitchFamily="50" charset="-128"/>
                <a:ea typeface="HGPｺﾞｼｯｸM" panose="020B0600000000000000" pitchFamily="50" charset="-128"/>
              </a:rPr>
            </a:br>
            <a:r>
              <a:rPr lang="ja-JP" altLang="en-US" sz="1800" dirty="0">
                <a:solidFill>
                  <a:srgbClr val="862222"/>
                </a:solidFill>
                <a:latin typeface="HGPｺﾞｼｯｸM" panose="020B0600000000000000" pitchFamily="50" charset="-128"/>
                <a:ea typeface="HGPｺﾞｼｯｸM" panose="020B0600000000000000" pitchFamily="50" charset="-128"/>
              </a:rPr>
              <a:t>ようにしてほしい</a:t>
            </a:r>
          </a:p>
        </p:txBody>
      </p:sp>
      <p:pic>
        <p:nvPicPr>
          <p:cNvPr id="15395" name="Picture 1011" descr="ふきだし"/>
          <p:cNvPicPr>
            <a:picLocks noChangeAspect="1" noChangeArrowheads="1"/>
          </p:cNvPicPr>
          <p:nvPr/>
        </p:nvPicPr>
        <p:blipFill>
          <a:blip r:embed="rId8">
            <a:lum bright="50000"/>
            <a:extLst>
              <a:ext uri="{28A0092B-C50C-407E-A947-70E740481C1C}">
                <a14:useLocalDpi xmlns:a14="http://schemas.microsoft.com/office/drawing/2010/main" val="0"/>
              </a:ext>
            </a:extLst>
          </a:blip>
          <a:srcRect/>
          <a:stretch>
            <a:fillRect/>
          </a:stretch>
        </p:blipFill>
        <p:spPr bwMode="gray">
          <a:xfrm>
            <a:off x="6001916" y="5052343"/>
            <a:ext cx="1920875" cy="124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96" name="Text Box 1012"/>
          <p:cNvSpPr txBox="1">
            <a:spLocks noChangeArrowheads="1"/>
          </p:cNvSpPr>
          <p:nvPr/>
        </p:nvSpPr>
        <p:spPr bwMode="gray">
          <a:xfrm>
            <a:off x="6068591" y="5401593"/>
            <a:ext cx="1798637" cy="622300"/>
          </a:xfrm>
          <a:prstGeom prst="rect">
            <a:avLst/>
          </a:prstGeom>
          <a:noFill/>
          <a:ln>
            <a:noFill/>
          </a:ln>
          <a:effectLst>
            <a:outerShdw dist="35921" dir="2700000" algn="ctr" rotWithShape="0">
              <a:schemeClr val="bg1"/>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tIns="36000" rIns="36000" bIns="36000" anchor="ctr">
            <a:spAutoFit/>
          </a:bodyP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r>
              <a:rPr lang="ja-JP" altLang="en-US" sz="1800" dirty="0">
                <a:solidFill>
                  <a:srgbClr val="862222"/>
                </a:solidFill>
                <a:ea typeface="ＭＳ Ｐゴシック" pitchFamily="50" charset="-128"/>
              </a:rPr>
              <a:t>⑤情報は</a:t>
            </a:r>
            <a:r>
              <a:rPr lang="ja-JP" altLang="en-US" sz="1800" dirty="0">
                <a:solidFill>
                  <a:srgbClr val="000099"/>
                </a:solidFill>
                <a:ea typeface="ＭＳ Ｐゴシック" pitchFamily="50" charset="-128"/>
              </a:rPr>
              <a:t>確実に</a:t>
            </a:r>
            <a:br>
              <a:rPr lang="ja-JP" altLang="en-US" sz="1800" dirty="0">
                <a:solidFill>
                  <a:srgbClr val="862222"/>
                </a:solidFill>
                <a:ea typeface="ＭＳ Ｐゴシック" pitchFamily="50" charset="-128"/>
              </a:rPr>
            </a:br>
            <a:r>
              <a:rPr lang="ja-JP" altLang="en-US" sz="1800" dirty="0">
                <a:solidFill>
                  <a:srgbClr val="862222"/>
                </a:solidFill>
                <a:ea typeface="ＭＳ Ｐゴシック" pitchFamily="50" charset="-128"/>
              </a:rPr>
              <a:t>保全してほしい</a:t>
            </a:r>
          </a:p>
        </p:txBody>
      </p:sp>
      <p:grpSp>
        <p:nvGrpSpPr>
          <p:cNvPr id="177982" name="Group 1118"/>
          <p:cNvGrpSpPr>
            <a:grpSpLocks/>
          </p:cNvGrpSpPr>
          <p:nvPr/>
        </p:nvGrpSpPr>
        <p:grpSpPr bwMode="auto">
          <a:xfrm>
            <a:off x="5249441" y="4195093"/>
            <a:ext cx="3381375" cy="1697037"/>
            <a:chOff x="3275" y="2584"/>
            <a:chExt cx="2130" cy="1069"/>
          </a:xfrm>
        </p:grpSpPr>
        <p:sp>
          <p:nvSpPr>
            <p:cNvPr id="15411" name="AutoShape 1026"/>
            <p:cNvSpPr>
              <a:spLocks noChangeArrowheads="1"/>
            </p:cNvSpPr>
            <p:nvPr/>
          </p:nvSpPr>
          <p:spPr bwMode="gray">
            <a:xfrm>
              <a:off x="3275" y="2584"/>
              <a:ext cx="586" cy="168"/>
            </a:xfrm>
            <a:prstGeom prst="roundRect">
              <a:avLst>
                <a:gd name="adj" fmla="val 16667"/>
              </a:avLst>
            </a:prstGeom>
            <a:noFill/>
            <a:ln w="38100" algn="ctr">
              <a:solidFill>
                <a:srgbClr val="FF0000"/>
              </a:solidFill>
              <a:round/>
              <a:headEnd/>
              <a:tailEnd/>
            </a:ln>
            <a:extLst>
              <a:ext uri="{909E8E84-426E-40DD-AFC4-6F175D3DCCD1}">
                <a14:hiddenFill xmlns:a14="http://schemas.microsoft.com/office/drawing/2010/main">
                  <a:solidFill>
                    <a:srgbClr val="FFFFFF"/>
                  </a:solidFill>
                </a14:hiddenFill>
              </a:ext>
            </a:extLst>
          </p:spPr>
          <p:txBody>
            <a:bodyPr wrap="none" lIns="288000" tIns="90000" rIns="288000" bIns="900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400" dirty="0">
                <a:solidFill>
                  <a:schemeClr val="tx1"/>
                </a:solidFill>
                <a:latin typeface="HGPｺﾞｼｯｸM" panose="020B0600000000000000" pitchFamily="50" charset="-128"/>
                <a:ea typeface="HGPｺﾞｼｯｸM" panose="020B0600000000000000" pitchFamily="50" charset="-128"/>
              </a:endParaRPr>
            </a:p>
          </p:txBody>
        </p:sp>
        <p:sp>
          <p:nvSpPr>
            <p:cNvPr id="15412" name="AutoShape 1027"/>
            <p:cNvSpPr>
              <a:spLocks noChangeArrowheads="1"/>
            </p:cNvSpPr>
            <p:nvPr/>
          </p:nvSpPr>
          <p:spPr bwMode="gray">
            <a:xfrm>
              <a:off x="3814" y="3064"/>
              <a:ext cx="1591" cy="589"/>
            </a:xfrm>
            <a:prstGeom prst="wedgeRectCallout">
              <a:avLst>
                <a:gd name="adj1" fmla="val -66310"/>
                <a:gd name="adj2" fmla="val -110037"/>
              </a:avLst>
            </a:prstGeom>
            <a:solidFill>
              <a:schemeClr val="bg1"/>
            </a:solidFill>
            <a:ln w="38100" algn="ctr">
              <a:solidFill>
                <a:srgbClr val="00B4A0"/>
              </a:solidFill>
              <a:miter lim="800000"/>
              <a:headEnd/>
              <a:tailEnd/>
            </a:ln>
          </p:spPr>
          <p:txBody>
            <a:bodyPr lIns="36000" tIns="18000" rIns="36000" bIns="180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r>
                <a:rPr lang="ja-JP" altLang="en-US" sz="1600" dirty="0">
                  <a:solidFill>
                    <a:schemeClr val="tx1"/>
                  </a:solidFill>
                  <a:latin typeface="HGPｺﾞｼｯｸM" panose="020B0600000000000000" pitchFamily="50" charset="-128"/>
                  <a:ea typeface="HGPｺﾞｼｯｸM" panose="020B0600000000000000" pitchFamily="50" charset="-128"/>
                </a:rPr>
                <a:t>㋔どこでもの範囲は？</a:t>
              </a:r>
            </a:p>
            <a:p>
              <a:pPr algn="ctr" eaLnBrk="1" hangingPunct="1"/>
              <a:r>
                <a:rPr lang="ja-JP" altLang="en-US" sz="1600" dirty="0">
                  <a:solidFill>
                    <a:schemeClr val="tx1"/>
                  </a:solidFill>
                  <a:latin typeface="HGPｺﾞｼｯｸM" panose="020B0600000000000000" pitchFamily="50" charset="-128"/>
                  <a:ea typeface="HGPｺﾞｼｯｸM" panose="020B0600000000000000" pitchFamily="50" charset="-128"/>
                </a:rPr>
                <a:t>建屋内、 同一県内、</a:t>
              </a:r>
              <a:br>
                <a:rPr lang="ja-JP" altLang="en-US" sz="1600" dirty="0">
                  <a:solidFill>
                    <a:schemeClr val="tx1"/>
                  </a:solidFill>
                  <a:latin typeface="HGPｺﾞｼｯｸM" panose="020B0600000000000000" pitchFamily="50" charset="-128"/>
                  <a:ea typeface="HGPｺﾞｼｯｸM" panose="020B0600000000000000" pitchFamily="50" charset="-128"/>
                </a:rPr>
              </a:br>
              <a:r>
                <a:rPr lang="ja-JP" altLang="en-US" sz="1600" dirty="0">
                  <a:solidFill>
                    <a:schemeClr val="tx1"/>
                  </a:solidFill>
                  <a:latin typeface="HGPｺﾞｼｯｸM" panose="020B0600000000000000" pitchFamily="50" charset="-128"/>
                  <a:ea typeface="HGPｺﾞｼｯｸM" panose="020B0600000000000000" pitchFamily="50" charset="-128"/>
                </a:rPr>
                <a:t>国内 </a:t>
              </a:r>
              <a:r>
                <a:rPr lang="en-US" altLang="ja-JP" sz="1600" b="1" dirty="0">
                  <a:solidFill>
                    <a:schemeClr val="tx1"/>
                  </a:solidFill>
                  <a:latin typeface="HGPｺﾞｼｯｸM" panose="020B0600000000000000" pitchFamily="50" charset="-128"/>
                  <a:ea typeface="HGPｺﾞｼｯｸM" panose="020B0600000000000000" pitchFamily="50" charset="-128"/>
                </a:rPr>
                <a:t>or</a:t>
              </a:r>
              <a:r>
                <a:rPr lang="en-US" altLang="ja-JP" sz="1600" dirty="0">
                  <a:solidFill>
                    <a:schemeClr val="tx1"/>
                  </a:solidFill>
                  <a:latin typeface="HGPｺﾞｼｯｸM" panose="020B0600000000000000" pitchFamily="50" charset="-128"/>
                  <a:ea typeface="HGPｺﾞｼｯｸM" panose="020B0600000000000000" pitchFamily="50" charset="-128"/>
                </a:rPr>
                <a:t> </a:t>
              </a:r>
              <a:r>
                <a:rPr lang="ja-JP" altLang="en-US" sz="1600" dirty="0">
                  <a:solidFill>
                    <a:schemeClr val="tx1"/>
                  </a:solidFill>
                  <a:latin typeface="HGPｺﾞｼｯｸM" panose="020B0600000000000000" pitchFamily="50" charset="-128"/>
                  <a:ea typeface="HGPｺﾞｼｯｸM" panose="020B0600000000000000" pitchFamily="50" charset="-128"/>
                </a:rPr>
                <a:t>海外？</a:t>
              </a:r>
            </a:p>
          </p:txBody>
        </p:sp>
      </p:grpSp>
      <p:sp>
        <p:nvSpPr>
          <p:cNvPr id="15404" name="Text Box 1006"/>
          <p:cNvSpPr txBox="1">
            <a:spLocks noChangeArrowheads="1"/>
          </p:cNvSpPr>
          <p:nvPr/>
        </p:nvSpPr>
        <p:spPr bwMode="gray">
          <a:xfrm>
            <a:off x="1825203" y="5401593"/>
            <a:ext cx="1798638" cy="622300"/>
          </a:xfrm>
          <a:prstGeom prst="rect">
            <a:avLst/>
          </a:prstGeom>
          <a:noFill/>
          <a:ln>
            <a:noFill/>
          </a:ln>
          <a:effectLst>
            <a:outerShdw dist="35921" dir="2700000" algn="ctr" rotWithShape="0">
              <a:schemeClr val="bg1"/>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tIns="36000" rIns="36000" bIns="36000" anchor="ctr">
            <a:spAutoFit/>
          </a:bodyP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r>
              <a:rPr lang="ja-JP" altLang="en-US" sz="1800" dirty="0">
                <a:solidFill>
                  <a:srgbClr val="862222"/>
                </a:solidFill>
                <a:latin typeface="HGPｺﾞｼｯｸM" panose="020B0600000000000000" pitchFamily="50" charset="-128"/>
                <a:ea typeface="HGPｺﾞｼｯｸM" panose="020B0600000000000000" pitchFamily="50" charset="-128"/>
              </a:rPr>
              <a:t>④事務室内で</a:t>
            </a:r>
          </a:p>
          <a:p>
            <a:pPr algn="ctr" eaLnBrk="1" hangingPunct="1"/>
            <a:r>
              <a:rPr lang="ja-JP" altLang="en-US" sz="1800" dirty="0">
                <a:solidFill>
                  <a:srgbClr val="862222"/>
                </a:solidFill>
                <a:latin typeface="HGPｺﾞｼｯｸM" panose="020B0600000000000000" pitchFamily="50" charset="-128"/>
                <a:ea typeface="HGPｺﾞｼｯｸM" panose="020B0600000000000000" pitchFamily="50" charset="-128"/>
              </a:rPr>
              <a:t>運用したい</a:t>
            </a:r>
          </a:p>
        </p:txBody>
      </p:sp>
      <p:grpSp>
        <p:nvGrpSpPr>
          <p:cNvPr id="177983" name="Group 1122"/>
          <p:cNvGrpSpPr>
            <a:grpSpLocks/>
          </p:cNvGrpSpPr>
          <p:nvPr/>
        </p:nvGrpSpPr>
        <p:grpSpPr bwMode="auto">
          <a:xfrm>
            <a:off x="969541" y="4830093"/>
            <a:ext cx="4252912" cy="977900"/>
            <a:chOff x="712" y="2984"/>
            <a:chExt cx="2536" cy="616"/>
          </a:xfrm>
        </p:grpSpPr>
        <p:sp>
          <p:nvSpPr>
            <p:cNvPr id="15409" name="AutoShape 1029"/>
            <p:cNvSpPr>
              <a:spLocks noChangeArrowheads="1"/>
            </p:cNvSpPr>
            <p:nvPr/>
          </p:nvSpPr>
          <p:spPr bwMode="gray">
            <a:xfrm>
              <a:off x="2608" y="3136"/>
              <a:ext cx="640" cy="192"/>
            </a:xfrm>
            <a:prstGeom prst="roundRect">
              <a:avLst>
                <a:gd name="adj" fmla="val 16667"/>
              </a:avLst>
            </a:prstGeom>
            <a:noFill/>
            <a:ln w="38100" algn="ctr">
              <a:solidFill>
                <a:srgbClr val="FF0000"/>
              </a:solidFill>
              <a:round/>
              <a:headEnd/>
              <a:tailEnd/>
            </a:ln>
            <a:extLst>
              <a:ext uri="{909E8E84-426E-40DD-AFC4-6F175D3DCCD1}">
                <a14:hiddenFill xmlns:a14="http://schemas.microsoft.com/office/drawing/2010/main">
                  <a:solidFill>
                    <a:srgbClr val="FFFFFF"/>
                  </a:solidFill>
                </a14:hiddenFill>
              </a:ext>
            </a:extLst>
          </p:spPr>
          <p:txBody>
            <a:bodyPr wrap="none" lIns="288000" tIns="90000" rIns="288000" bIns="900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400" dirty="0">
                <a:solidFill>
                  <a:schemeClr val="tx1"/>
                </a:solidFill>
                <a:latin typeface="HGPｺﾞｼｯｸM" panose="020B0600000000000000" pitchFamily="50" charset="-128"/>
                <a:ea typeface="HGPｺﾞｼｯｸM" panose="020B0600000000000000" pitchFamily="50" charset="-128"/>
              </a:endParaRPr>
            </a:p>
          </p:txBody>
        </p:sp>
        <p:sp>
          <p:nvSpPr>
            <p:cNvPr id="15410" name="AutoShape 1030"/>
            <p:cNvSpPr>
              <a:spLocks noChangeArrowheads="1"/>
            </p:cNvSpPr>
            <p:nvPr/>
          </p:nvSpPr>
          <p:spPr bwMode="gray">
            <a:xfrm>
              <a:off x="712" y="2984"/>
              <a:ext cx="1656" cy="616"/>
            </a:xfrm>
            <a:prstGeom prst="wedgeRectCallout">
              <a:avLst>
                <a:gd name="adj1" fmla="val 62560"/>
                <a:gd name="adj2" fmla="val -16231"/>
              </a:avLst>
            </a:prstGeom>
            <a:solidFill>
              <a:schemeClr val="bg1"/>
            </a:solidFill>
            <a:ln w="38100" algn="ctr">
              <a:solidFill>
                <a:srgbClr val="00B4A0"/>
              </a:solidFill>
              <a:miter lim="800000"/>
              <a:headEnd/>
              <a:tailEnd/>
            </a:ln>
          </p:spPr>
          <p:txBody>
            <a:bodyPr lIns="36000" tIns="18000" rIns="36000" bIns="180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r>
                <a:rPr lang="ja-JP" altLang="en-US" sz="1600" dirty="0">
                  <a:solidFill>
                    <a:schemeClr val="tx1"/>
                  </a:solidFill>
                  <a:latin typeface="HGPｺﾞｼｯｸM" panose="020B0600000000000000" pitchFamily="50" charset="-128"/>
                  <a:ea typeface="HGPｺﾞｼｯｸM" panose="020B0600000000000000" pitchFamily="50" charset="-128"/>
                </a:rPr>
                <a:t>㋑データの暗号化の範囲は？</a:t>
              </a:r>
              <a:br>
                <a:rPr lang="ja-JP" altLang="en-US" sz="1600" dirty="0">
                  <a:solidFill>
                    <a:schemeClr val="tx1"/>
                  </a:solidFill>
                  <a:latin typeface="HGPｺﾞｼｯｸM" panose="020B0600000000000000" pitchFamily="50" charset="-128"/>
                  <a:ea typeface="HGPｺﾞｼｯｸM" panose="020B0600000000000000" pitchFamily="50" charset="-128"/>
                </a:rPr>
              </a:br>
              <a:r>
                <a:rPr lang="ja-JP" altLang="en-US" sz="1600" dirty="0">
                  <a:solidFill>
                    <a:schemeClr val="tx1"/>
                  </a:solidFill>
                  <a:latin typeface="HGPｺﾞｼｯｸM" panose="020B0600000000000000" pitchFamily="50" charset="-128"/>
                  <a:ea typeface="HGPｺﾞｼｯｸM" panose="020B0600000000000000" pitchFamily="50" charset="-128"/>
                </a:rPr>
                <a:t>暗号化の鍵管理方法は？</a:t>
              </a:r>
              <a:br>
                <a:rPr lang="ja-JP" altLang="en-US" sz="1600" dirty="0">
                  <a:solidFill>
                    <a:schemeClr val="tx1"/>
                  </a:solidFill>
                  <a:latin typeface="HGPｺﾞｼｯｸM" panose="020B0600000000000000" pitchFamily="50" charset="-128"/>
                  <a:ea typeface="HGPｺﾞｼｯｸM" panose="020B0600000000000000" pitchFamily="50" charset="-128"/>
                </a:rPr>
              </a:br>
              <a:r>
                <a:rPr lang="ja-JP" altLang="en-US" sz="1600" dirty="0">
                  <a:solidFill>
                    <a:schemeClr val="tx1"/>
                  </a:solidFill>
                  <a:latin typeface="HGPｺﾞｼｯｸM" panose="020B0600000000000000" pitchFamily="50" charset="-128"/>
                  <a:ea typeface="HGPｺﾞｼｯｸM" panose="020B0600000000000000" pitchFamily="50" charset="-128"/>
                </a:rPr>
                <a:t>不正アクセスの追跡範囲は？</a:t>
              </a:r>
            </a:p>
          </p:txBody>
        </p:sp>
      </p:grpSp>
      <p:sp>
        <p:nvSpPr>
          <p:cNvPr id="1032" name="テキスト プレースホルダー 2"/>
          <p:cNvSpPr txBox="1">
            <a:spLocks/>
          </p:cNvSpPr>
          <p:nvPr/>
        </p:nvSpPr>
        <p:spPr>
          <a:xfrm>
            <a:off x="594000" y="691200"/>
            <a:ext cx="5832475" cy="360040"/>
          </a:xfrm>
          <a:prstGeom prst="rect">
            <a:avLst/>
          </a:prstGeom>
        </p:spPr>
        <p:txBody>
          <a:bodyPr/>
          <a:lstStyle>
            <a:lvl1pPr marL="0" indent="0" algn="l" defTabSz="457200" rtl="0" eaLnBrk="1" latinLnBrk="0" hangingPunct="1">
              <a:spcBef>
                <a:spcPct val="20000"/>
              </a:spcBef>
              <a:buFont typeface="Arial"/>
              <a:buNone/>
              <a:defRPr kumimoji="1" sz="1800" kern="1200">
                <a:solidFill>
                  <a:schemeClr val="tx1"/>
                </a:solidFill>
                <a:latin typeface="HGPｺﾞｼｯｸM" panose="020B0600000000000000" pitchFamily="50" charset="-128"/>
                <a:ea typeface="HGPｺﾞｼｯｸM" panose="020B0600000000000000" pitchFamily="50" charset="-128"/>
                <a:cs typeface="+mn-cs"/>
              </a:defRPr>
            </a:lvl1pPr>
            <a:lvl2pPr marL="742950" indent="-285750" algn="l" defTabSz="457200" rtl="0" eaLnBrk="1" latinLnBrk="0" hangingPunct="1">
              <a:spcBef>
                <a:spcPct val="20000"/>
              </a:spcBef>
              <a:buFont typeface="Arial"/>
              <a:buChar char="–"/>
              <a:defRPr kumimoji="1"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kumimoji="1"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9pPr>
          </a:lstStyle>
          <a:p>
            <a:r>
              <a:rPr lang="ja-JP" altLang="en-US" dirty="0"/>
              <a:t>要件の分類③</a:t>
            </a:r>
          </a:p>
        </p:txBody>
      </p:sp>
      <p:pic>
        <p:nvPicPr>
          <p:cNvPr id="3" name="図 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865017" y="1772816"/>
            <a:ext cx="1003048" cy="1075655"/>
          </a:xfrm>
          <a:prstGeom prst="rect">
            <a:avLst/>
          </a:prstGeom>
        </p:spPr>
      </p:pic>
      <p:pic>
        <p:nvPicPr>
          <p:cNvPr id="4" name="図 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955436" y="1954634"/>
            <a:ext cx="1048612" cy="1051240"/>
          </a:xfrm>
          <a:prstGeom prst="rect">
            <a:avLst/>
          </a:prstGeom>
        </p:spPr>
      </p:pic>
      <p:pic>
        <p:nvPicPr>
          <p:cNvPr id="5" name="図 4"/>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155755" y="1946101"/>
            <a:ext cx="944637" cy="944637"/>
          </a:xfrm>
          <a:prstGeom prst="rect">
            <a:avLst/>
          </a:prstGeom>
        </p:spPr>
      </p:pic>
      <p:pic>
        <p:nvPicPr>
          <p:cNvPr id="6" name="図 5"/>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108664" y="1944564"/>
            <a:ext cx="903496" cy="980728"/>
          </a:xfrm>
          <a:prstGeom prst="rect">
            <a:avLst/>
          </a:prstGeom>
        </p:spPr>
      </p:pic>
      <p:pic>
        <p:nvPicPr>
          <p:cNvPr id="7" name="図 6"/>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026048" y="1901907"/>
            <a:ext cx="674251" cy="980728"/>
          </a:xfrm>
          <a:prstGeom prst="rect">
            <a:avLst/>
          </a:prstGeom>
        </p:spPr>
      </p:pic>
      <p:pic>
        <p:nvPicPr>
          <p:cNvPr id="8" name="図 7"/>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111454" y="1879188"/>
            <a:ext cx="1031305" cy="1037791"/>
          </a:xfrm>
          <a:prstGeom prst="rect">
            <a:avLst/>
          </a:prstGeom>
        </p:spPr>
      </p:pic>
      <p:grpSp>
        <p:nvGrpSpPr>
          <p:cNvPr id="177980" name="Group 1106"/>
          <p:cNvGrpSpPr>
            <a:grpSpLocks/>
          </p:cNvGrpSpPr>
          <p:nvPr/>
        </p:nvGrpSpPr>
        <p:grpSpPr bwMode="auto">
          <a:xfrm>
            <a:off x="1093366" y="2378993"/>
            <a:ext cx="2841625" cy="2163762"/>
            <a:chOff x="703" y="1607"/>
            <a:chExt cx="1667" cy="1188"/>
          </a:xfrm>
        </p:grpSpPr>
        <p:sp>
          <p:nvSpPr>
            <p:cNvPr id="15415" name="AutoShape 1016"/>
            <p:cNvSpPr>
              <a:spLocks noChangeArrowheads="1"/>
            </p:cNvSpPr>
            <p:nvPr/>
          </p:nvSpPr>
          <p:spPr bwMode="gray">
            <a:xfrm>
              <a:off x="703" y="1607"/>
              <a:ext cx="1667" cy="693"/>
            </a:xfrm>
            <a:prstGeom prst="wedgeRectCallout">
              <a:avLst>
                <a:gd name="adj1" fmla="val 11301"/>
                <a:gd name="adj2" fmla="val 98375"/>
              </a:avLst>
            </a:prstGeom>
            <a:solidFill>
              <a:schemeClr val="bg1"/>
            </a:solidFill>
            <a:ln w="38100" algn="ctr">
              <a:solidFill>
                <a:srgbClr val="00B4A0"/>
              </a:solidFill>
              <a:miter lim="800000"/>
              <a:headEnd/>
              <a:tailEnd/>
            </a:ln>
          </p:spPr>
          <p:txBody>
            <a:bodyPr lIns="36000" tIns="18000" rIns="36000" bIns="180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r>
                <a:rPr lang="ja-JP" altLang="en-US" sz="1600" dirty="0">
                  <a:solidFill>
                    <a:schemeClr val="tx1"/>
                  </a:solidFill>
                  <a:latin typeface="HGPｺﾞｼｯｸM" panose="020B0600000000000000" pitchFamily="50" charset="-128"/>
                  <a:ea typeface="HGPｺﾞｼｯｸM" panose="020B0600000000000000" pitchFamily="50" charset="-128"/>
                </a:rPr>
                <a:t>㋐対象業務は全て</a:t>
              </a:r>
              <a:r>
                <a:rPr lang="en-US" altLang="ja-JP" sz="1600" b="1" dirty="0">
                  <a:solidFill>
                    <a:schemeClr val="tx1"/>
                  </a:solidFill>
                  <a:latin typeface="HGPｺﾞｼｯｸM" panose="020B0600000000000000" pitchFamily="50" charset="-128"/>
                  <a:ea typeface="HGPｺﾞｼｯｸM" panose="020B0600000000000000" pitchFamily="50" charset="-128"/>
                </a:rPr>
                <a:t>or</a:t>
              </a:r>
              <a:r>
                <a:rPr lang="ja-JP" altLang="en-US" sz="1600" dirty="0">
                  <a:solidFill>
                    <a:schemeClr val="tx1"/>
                  </a:solidFill>
                  <a:latin typeface="HGPｺﾞｼｯｸM" panose="020B0600000000000000" pitchFamily="50" charset="-128"/>
                  <a:ea typeface="HGPｺﾞｼｯｸM" panose="020B0600000000000000" pitchFamily="50" charset="-128"/>
                </a:rPr>
                <a:t>特定？</a:t>
              </a:r>
            </a:p>
            <a:p>
              <a:pPr algn="ctr" eaLnBrk="1" hangingPunct="1"/>
              <a:r>
                <a:rPr lang="ja-JP" altLang="en-US" sz="1600" dirty="0">
                  <a:solidFill>
                    <a:schemeClr val="tx1"/>
                  </a:solidFill>
                  <a:latin typeface="HGPｺﾞｼｯｸM" panose="020B0600000000000000" pitchFamily="50" charset="-128"/>
                  <a:ea typeface="HGPｺﾞｼｯｸM" panose="020B0600000000000000" pitchFamily="50" charset="-128"/>
                </a:rPr>
                <a:t>「極力」での許容時間は</a:t>
              </a:r>
              <a:br>
                <a:rPr lang="ja-JP" altLang="en-US" sz="1600" dirty="0">
                  <a:solidFill>
                    <a:schemeClr val="tx1"/>
                  </a:solidFill>
                  <a:latin typeface="HGPｺﾞｼｯｸM" panose="020B0600000000000000" pitchFamily="50" charset="-128"/>
                  <a:ea typeface="HGPｺﾞｼｯｸM" panose="020B0600000000000000" pitchFamily="50" charset="-128"/>
                </a:rPr>
              </a:br>
              <a:r>
                <a:rPr lang="en-US" altLang="ja-JP" sz="1600" dirty="0">
                  <a:solidFill>
                    <a:schemeClr val="tx1"/>
                  </a:solidFill>
                  <a:latin typeface="HGPｺﾞｼｯｸM" panose="020B0600000000000000" pitchFamily="50" charset="-128"/>
                  <a:ea typeface="HGPｺﾞｼｯｸM" panose="020B0600000000000000" pitchFamily="50" charset="-128"/>
                </a:rPr>
                <a:t>1</a:t>
              </a:r>
              <a:r>
                <a:rPr lang="ja-JP" altLang="en-US" sz="1600" dirty="0">
                  <a:solidFill>
                    <a:schemeClr val="tx1"/>
                  </a:solidFill>
                  <a:latin typeface="HGPｺﾞｼｯｸM" panose="020B0600000000000000" pitchFamily="50" charset="-128"/>
                  <a:ea typeface="HGPｺﾞｼｯｸM" panose="020B0600000000000000" pitchFamily="50" charset="-128"/>
                </a:rPr>
                <a:t>分、</a:t>
              </a:r>
              <a:r>
                <a:rPr lang="en-US" altLang="ja-JP" sz="1600" dirty="0">
                  <a:solidFill>
                    <a:schemeClr val="tx1"/>
                  </a:solidFill>
                  <a:latin typeface="HGPｺﾞｼｯｸM" panose="020B0600000000000000" pitchFamily="50" charset="-128"/>
                  <a:ea typeface="HGPｺﾞｼｯｸM" panose="020B0600000000000000" pitchFamily="50" charset="-128"/>
                </a:rPr>
                <a:t>10</a:t>
              </a:r>
              <a:r>
                <a:rPr lang="ja-JP" altLang="en-US" sz="1600" dirty="0">
                  <a:solidFill>
                    <a:schemeClr val="tx1"/>
                  </a:solidFill>
                  <a:latin typeface="HGPｺﾞｼｯｸM" panose="020B0600000000000000" pitchFamily="50" charset="-128"/>
                  <a:ea typeface="HGPｺﾞｼｯｸM" panose="020B0600000000000000" pitchFamily="50" charset="-128"/>
                </a:rPr>
                <a:t>分、</a:t>
              </a:r>
              <a:r>
                <a:rPr lang="en-US" altLang="ja-JP" sz="1600" b="1" dirty="0">
                  <a:solidFill>
                    <a:schemeClr val="tx1"/>
                  </a:solidFill>
                  <a:latin typeface="HGPｺﾞｼｯｸM" panose="020B0600000000000000" pitchFamily="50" charset="-128"/>
                  <a:ea typeface="HGPｺﾞｼｯｸM" panose="020B0600000000000000" pitchFamily="50" charset="-128"/>
                </a:rPr>
                <a:t>or </a:t>
              </a:r>
              <a:r>
                <a:rPr lang="en-US" altLang="ja-JP" sz="1600" dirty="0">
                  <a:solidFill>
                    <a:schemeClr val="tx1"/>
                  </a:solidFill>
                  <a:latin typeface="HGPｺﾞｼｯｸM" panose="020B0600000000000000" pitchFamily="50" charset="-128"/>
                  <a:ea typeface="HGPｺﾞｼｯｸM" panose="020B0600000000000000" pitchFamily="50" charset="-128"/>
                </a:rPr>
                <a:t>1</a:t>
              </a:r>
              <a:r>
                <a:rPr lang="ja-JP" altLang="en-US" sz="1600" dirty="0">
                  <a:solidFill>
                    <a:schemeClr val="tx1"/>
                  </a:solidFill>
                  <a:latin typeface="HGPｺﾞｼｯｸM" panose="020B0600000000000000" pitchFamily="50" charset="-128"/>
                  <a:ea typeface="HGPｺﾞｼｯｸM" panose="020B0600000000000000" pitchFamily="50" charset="-128"/>
                </a:rPr>
                <a:t>時間？</a:t>
              </a:r>
            </a:p>
          </p:txBody>
        </p:sp>
        <p:sp>
          <p:nvSpPr>
            <p:cNvPr id="15416" name="AutoShape 1017"/>
            <p:cNvSpPr>
              <a:spLocks noChangeArrowheads="1"/>
            </p:cNvSpPr>
            <p:nvPr/>
          </p:nvSpPr>
          <p:spPr bwMode="gray">
            <a:xfrm>
              <a:off x="1688" y="2656"/>
              <a:ext cx="312" cy="139"/>
            </a:xfrm>
            <a:prstGeom prst="roundRect">
              <a:avLst>
                <a:gd name="adj" fmla="val 16667"/>
              </a:avLst>
            </a:prstGeom>
            <a:noFill/>
            <a:ln w="38100" algn="ctr">
              <a:solidFill>
                <a:srgbClr val="FF0000"/>
              </a:solidFill>
              <a:round/>
              <a:headEnd/>
              <a:tailEnd/>
            </a:ln>
            <a:extLst>
              <a:ext uri="{909E8E84-426E-40DD-AFC4-6F175D3DCCD1}">
                <a14:hiddenFill xmlns:a14="http://schemas.microsoft.com/office/drawing/2010/main">
                  <a:solidFill>
                    <a:srgbClr val="FFFFFF"/>
                  </a:solidFill>
                </a14:hiddenFill>
              </a:ext>
            </a:extLst>
          </p:spPr>
          <p:txBody>
            <a:bodyPr wrap="none" lIns="288000" tIns="90000" rIns="288000" bIns="900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400" dirty="0">
                <a:solidFill>
                  <a:schemeClr val="tx1"/>
                </a:solidFill>
                <a:latin typeface="HGPｺﾞｼｯｸM" panose="020B0600000000000000" pitchFamily="50" charset="-128"/>
                <a:ea typeface="HGPｺﾞｼｯｸM" panose="020B0600000000000000" pitchFamily="50" charset="-128"/>
              </a:endParaRPr>
            </a:p>
          </p:txBody>
        </p:sp>
      </p:grpSp>
      <p:grpSp>
        <p:nvGrpSpPr>
          <p:cNvPr id="177981" name="Group 1114"/>
          <p:cNvGrpSpPr>
            <a:grpSpLocks/>
          </p:cNvGrpSpPr>
          <p:nvPr/>
        </p:nvGrpSpPr>
        <p:grpSpPr bwMode="auto">
          <a:xfrm>
            <a:off x="6033666" y="2883818"/>
            <a:ext cx="2973387" cy="1282700"/>
            <a:chOff x="3742" y="1768"/>
            <a:chExt cx="1873" cy="808"/>
          </a:xfrm>
        </p:grpSpPr>
        <p:sp>
          <p:nvSpPr>
            <p:cNvPr id="15413" name="AutoShape 1021"/>
            <p:cNvSpPr>
              <a:spLocks noChangeArrowheads="1"/>
            </p:cNvSpPr>
            <p:nvPr/>
          </p:nvSpPr>
          <p:spPr bwMode="gray">
            <a:xfrm>
              <a:off x="3918" y="2400"/>
              <a:ext cx="432" cy="176"/>
            </a:xfrm>
            <a:prstGeom prst="roundRect">
              <a:avLst>
                <a:gd name="adj" fmla="val 16667"/>
              </a:avLst>
            </a:prstGeom>
            <a:noFill/>
            <a:ln w="38100" algn="ctr">
              <a:solidFill>
                <a:srgbClr val="FF0000"/>
              </a:solidFill>
              <a:round/>
              <a:headEnd/>
              <a:tailEnd/>
            </a:ln>
            <a:extLst>
              <a:ext uri="{909E8E84-426E-40DD-AFC4-6F175D3DCCD1}">
                <a14:hiddenFill xmlns:a14="http://schemas.microsoft.com/office/drawing/2010/main">
                  <a:solidFill>
                    <a:srgbClr val="FFFFFF"/>
                  </a:solidFill>
                </a14:hiddenFill>
              </a:ext>
            </a:extLst>
          </p:spPr>
          <p:txBody>
            <a:bodyPr wrap="none" lIns="288000" tIns="90000" rIns="288000" bIns="900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400" dirty="0">
                <a:solidFill>
                  <a:schemeClr val="tx1"/>
                </a:solidFill>
                <a:latin typeface="HGPｺﾞｼｯｸM" panose="020B0600000000000000" pitchFamily="50" charset="-128"/>
                <a:ea typeface="HGPｺﾞｼｯｸM" panose="020B0600000000000000" pitchFamily="50" charset="-128"/>
              </a:endParaRPr>
            </a:p>
          </p:txBody>
        </p:sp>
        <p:sp>
          <p:nvSpPr>
            <p:cNvPr id="15414" name="AutoShape 1023"/>
            <p:cNvSpPr>
              <a:spLocks noChangeArrowheads="1"/>
            </p:cNvSpPr>
            <p:nvPr/>
          </p:nvSpPr>
          <p:spPr bwMode="gray">
            <a:xfrm>
              <a:off x="3742" y="1768"/>
              <a:ext cx="1873" cy="565"/>
            </a:xfrm>
            <a:prstGeom prst="wedgeRectCallout">
              <a:avLst>
                <a:gd name="adj1" fmla="val -29532"/>
                <a:gd name="adj2" fmla="val 68472"/>
              </a:avLst>
            </a:prstGeom>
            <a:solidFill>
              <a:schemeClr val="bg1"/>
            </a:solidFill>
            <a:ln w="38100" algn="ctr">
              <a:solidFill>
                <a:srgbClr val="00B4A0"/>
              </a:solidFill>
              <a:miter lim="800000"/>
              <a:headEnd/>
              <a:tailEnd/>
            </a:ln>
          </p:spPr>
          <p:txBody>
            <a:bodyPr lIns="36000" tIns="18000" rIns="36000" bIns="180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r>
                <a:rPr lang="ja-JP" altLang="en-US" sz="1600" dirty="0">
                  <a:solidFill>
                    <a:schemeClr val="tx1"/>
                  </a:solidFill>
                  <a:latin typeface="HGPｺﾞｼｯｸM" panose="020B0600000000000000" pitchFamily="50" charset="-128"/>
                  <a:ea typeface="HGPｺﾞｼｯｸM" panose="020B0600000000000000" pitchFamily="50" charset="-128"/>
                </a:rPr>
                <a:t>㋓対象ユーザ数はどのくらい？</a:t>
              </a:r>
              <a:br>
                <a:rPr lang="ja-JP" altLang="en-US" sz="1600" dirty="0">
                  <a:solidFill>
                    <a:schemeClr val="tx1"/>
                  </a:solidFill>
                  <a:latin typeface="HGPｺﾞｼｯｸM" panose="020B0600000000000000" pitchFamily="50" charset="-128"/>
                  <a:ea typeface="HGPｺﾞｼｯｸM" panose="020B0600000000000000" pitchFamily="50" charset="-128"/>
                </a:rPr>
              </a:br>
              <a:r>
                <a:rPr lang="ja-JP" altLang="en-US" sz="1600" dirty="0">
                  <a:solidFill>
                    <a:schemeClr val="tx1"/>
                  </a:solidFill>
                  <a:latin typeface="HGPｺﾞｼｯｸM" panose="020B0600000000000000" pitchFamily="50" charset="-128"/>
                  <a:ea typeface="HGPｺﾞｼｯｸM" panose="020B0600000000000000" pitchFamily="50" charset="-128"/>
                </a:rPr>
                <a:t>セキュリティ認証の程度は？</a:t>
              </a:r>
            </a:p>
          </p:txBody>
        </p:sp>
      </p:grpSp>
      <p:grpSp>
        <p:nvGrpSpPr>
          <p:cNvPr id="177984" name="Group 1110"/>
          <p:cNvGrpSpPr>
            <a:grpSpLocks/>
          </p:cNvGrpSpPr>
          <p:nvPr/>
        </p:nvGrpSpPr>
        <p:grpSpPr bwMode="auto">
          <a:xfrm>
            <a:off x="4033416" y="2525043"/>
            <a:ext cx="2192337" cy="1630362"/>
            <a:chOff x="2483" y="1549"/>
            <a:chExt cx="1381" cy="1027"/>
          </a:xfrm>
        </p:grpSpPr>
        <p:sp>
          <p:nvSpPr>
            <p:cNvPr id="15407" name="AutoShape 1019"/>
            <p:cNvSpPr>
              <a:spLocks noChangeArrowheads="1"/>
            </p:cNvSpPr>
            <p:nvPr/>
          </p:nvSpPr>
          <p:spPr bwMode="gray">
            <a:xfrm>
              <a:off x="3303" y="2408"/>
              <a:ext cx="561" cy="168"/>
            </a:xfrm>
            <a:prstGeom prst="roundRect">
              <a:avLst>
                <a:gd name="adj" fmla="val 16667"/>
              </a:avLst>
            </a:prstGeom>
            <a:noFill/>
            <a:ln w="38100" algn="ctr">
              <a:solidFill>
                <a:srgbClr val="FF0000"/>
              </a:solidFill>
              <a:round/>
              <a:headEnd/>
              <a:tailEnd/>
            </a:ln>
            <a:extLst>
              <a:ext uri="{909E8E84-426E-40DD-AFC4-6F175D3DCCD1}">
                <a14:hiddenFill xmlns:a14="http://schemas.microsoft.com/office/drawing/2010/main">
                  <a:solidFill>
                    <a:srgbClr val="FFFFFF"/>
                  </a:solidFill>
                </a14:hiddenFill>
              </a:ext>
            </a:extLst>
          </p:spPr>
          <p:txBody>
            <a:bodyPr wrap="none" lIns="288000" tIns="90000" rIns="288000" bIns="900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endParaRPr lang="ja-JP" altLang="ja-JP" sz="1400" dirty="0">
                <a:solidFill>
                  <a:schemeClr val="tx1"/>
                </a:solidFill>
                <a:latin typeface="HGPｺﾞｼｯｸM" panose="020B0600000000000000" pitchFamily="50" charset="-128"/>
                <a:ea typeface="HGPｺﾞｼｯｸM" panose="020B0600000000000000" pitchFamily="50" charset="-128"/>
              </a:endParaRPr>
            </a:p>
          </p:txBody>
        </p:sp>
        <p:sp>
          <p:nvSpPr>
            <p:cNvPr id="15408" name="AutoShape 1020"/>
            <p:cNvSpPr>
              <a:spLocks noChangeArrowheads="1"/>
            </p:cNvSpPr>
            <p:nvPr/>
          </p:nvSpPr>
          <p:spPr bwMode="gray">
            <a:xfrm>
              <a:off x="2483" y="1549"/>
              <a:ext cx="1287" cy="676"/>
            </a:xfrm>
            <a:prstGeom prst="wedgeRectCallout">
              <a:avLst>
                <a:gd name="adj1" fmla="val 39333"/>
                <a:gd name="adj2" fmla="val 78310"/>
              </a:avLst>
            </a:prstGeom>
            <a:solidFill>
              <a:schemeClr val="bg1"/>
            </a:solidFill>
            <a:ln w="38100" algn="ctr">
              <a:solidFill>
                <a:srgbClr val="00B4A0"/>
              </a:solidFill>
              <a:miter lim="800000"/>
              <a:headEnd/>
              <a:tailEnd/>
            </a:ln>
          </p:spPr>
          <p:txBody>
            <a:bodyPr lIns="36000" tIns="18000" rIns="36000" bIns="180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r>
                <a:rPr lang="ja-JP" altLang="en-US" sz="1600" dirty="0">
                  <a:solidFill>
                    <a:schemeClr val="tx1"/>
                  </a:solidFill>
                  <a:latin typeface="HGPｺﾞｼｯｸM" panose="020B0600000000000000" pitchFamily="50" charset="-128"/>
                  <a:ea typeface="HGPｺﾞｼｯｸM" panose="020B0600000000000000" pitchFamily="50" charset="-128"/>
                </a:rPr>
                <a:t>㋒サービス時間帯は</a:t>
              </a:r>
              <a:br>
                <a:rPr lang="ja-JP" altLang="en-US" sz="1600" dirty="0">
                  <a:solidFill>
                    <a:schemeClr val="tx1"/>
                  </a:solidFill>
                  <a:latin typeface="HGPｺﾞｼｯｸM" panose="020B0600000000000000" pitchFamily="50" charset="-128"/>
                  <a:ea typeface="HGPｺﾞｼｯｸM" panose="020B0600000000000000" pitchFamily="50" charset="-128"/>
                </a:rPr>
              </a:br>
              <a:r>
                <a:rPr lang="en-US" altLang="ja-JP" sz="1600" dirty="0">
                  <a:solidFill>
                    <a:schemeClr val="tx1"/>
                  </a:solidFill>
                  <a:latin typeface="HGPｺﾞｼｯｸM" panose="020B0600000000000000" pitchFamily="50" charset="-128"/>
                  <a:ea typeface="HGPｺﾞｼｯｸM" panose="020B0600000000000000" pitchFamily="50" charset="-128"/>
                </a:rPr>
                <a:t>24H</a:t>
              </a:r>
              <a:r>
                <a:rPr lang="ja-JP" altLang="en-US" sz="1600" dirty="0">
                  <a:solidFill>
                    <a:schemeClr val="tx1"/>
                  </a:solidFill>
                  <a:latin typeface="HGPｺﾞｼｯｸM" panose="020B0600000000000000" pitchFamily="50" charset="-128"/>
                  <a:ea typeface="HGPｺﾞｼｯｸM" panose="020B0600000000000000" pitchFamily="50" charset="-128"/>
                </a:rPr>
                <a:t>、</a:t>
              </a:r>
              <a:r>
                <a:rPr lang="en-US" altLang="ja-JP" sz="1600" dirty="0">
                  <a:solidFill>
                    <a:schemeClr val="tx1"/>
                  </a:solidFill>
                  <a:latin typeface="HGPｺﾞｼｯｸM" panose="020B0600000000000000" pitchFamily="50" charset="-128"/>
                  <a:ea typeface="HGPｺﾞｼｯｸM" panose="020B0600000000000000" pitchFamily="50" charset="-128"/>
                </a:rPr>
                <a:t>9</a:t>
              </a:r>
              <a:r>
                <a:rPr lang="ja-JP" altLang="en-US" sz="1600" dirty="0">
                  <a:solidFill>
                    <a:schemeClr val="tx1"/>
                  </a:solidFill>
                  <a:latin typeface="HGPｺﾞｼｯｸM" panose="020B0600000000000000" pitchFamily="50" charset="-128"/>
                  <a:ea typeface="HGPｺﾞｼｯｸM" panose="020B0600000000000000" pitchFamily="50" charset="-128"/>
                </a:rPr>
                <a:t>～</a:t>
              </a:r>
              <a:r>
                <a:rPr lang="en-US" altLang="ja-JP" sz="1600" dirty="0">
                  <a:solidFill>
                    <a:schemeClr val="tx1"/>
                  </a:solidFill>
                  <a:latin typeface="HGPｺﾞｼｯｸM" panose="020B0600000000000000" pitchFamily="50" charset="-128"/>
                  <a:ea typeface="HGPｺﾞｼｯｸM" panose="020B0600000000000000" pitchFamily="50" charset="-128"/>
                </a:rPr>
                <a:t>21</a:t>
              </a:r>
              <a:r>
                <a:rPr lang="ja-JP" altLang="en-US" sz="1600" dirty="0">
                  <a:solidFill>
                    <a:schemeClr val="tx1"/>
                  </a:solidFill>
                  <a:latin typeface="HGPｺﾞｼｯｸM" panose="020B0600000000000000" pitchFamily="50" charset="-128"/>
                  <a:ea typeface="HGPｺﾞｼｯｸM" panose="020B0600000000000000" pitchFamily="50" charset="-128"/>
                </a:rPr>
                <a:t>時、</a:t>
              </a:r>
              <a:br>
                <a:rPr lang="ja-JP" altLang="en-US" sz="1600" dirty="0">
                  <a:solidFill>
                    <a:schemeClr val="tx1"/>
                  </a:solidFill>
                  <a:latin typeface="HGPｺﾞｼｯｸM" panose="020B0600000000000000" pitchFamily="50" charset="-128"/>
                  <a:ea typeface="HGPｺﾞｼｯｸM" panose="020B0600000000000000" pitchFamily="50" charset="-128"/>
                </a:rPr>
              </a:br>
              <a:r>
                <a:rPr lang="ja-JP" altLang="en-US" sz="1600" b="1" dirty="0">
                  <a:solidFill>
                    <a:schemeClr val="tx1"/>
                  </a:solidFill>
                  <a:latin typeface="HGPｺﾞｼｯｸM" panose="020B0600000000000000" pitchFamily="50" charset="-128"/>
                  <a:ea typeface="HGPｺﾞｼｯｸM" panose="020B0600000000000000" pitchFamily="50" charset="-128"/>
                </a:rPr>
                <a:t> </a:t>
              </a:r>
              <a:r>
                <a:rPr lang="en-US" altLang="ja-JP" sz="1600" b="1" dirty="0">
                  <a:solidFill>
                    <a:schemeClr val="tx1"/>
                  </a:solidFill>
                  <a:latin typeface="HGPｺﾞｼｯｸM" panose="020B0600000000000000" pitchFamily="50" charset="-128"/>
                  <a:ea typeface="HGPｺﾞｼｯｸM" panose="020B0600000000000000" pitchFamily="50" charset="-128"/>
                </a:rPr>
                <a:t>or </a:t>
              </a:r>
              <a:r>
                <a:rPr lang="ja-JP" altLang="en-US" sz="1600" dirty="0">
                  <a:solidFill>
                    <a:schemeClr val="tx1"/>
                  </a:solidFill>
                  <a:latin typeface="HGPｺﾞｼｯｸM" panose="020B0600000000000000" pitchFamily="50" charset="-128"/>
                  <a:ea typeface="HGPｺﾞｼｯｸM" panose="020B0600000000000000" pitchFamily="50" charset="-128"/>
                </a:rPr>
                <a:t>　</a:t>
              </a:r>
              <a:r>
                <a:rPr lang="en-US" altLang="ja-JP" sz="1600" dirty="0">
                  <a:solidFill>
                    <a:schemeClr val="tx1"/>
                  </a:solidFill>
                  <a:latin typeface="HGPｺﾞｼｯｸM" panose="020B0600000000000000" pitchFamily="50" charset="-128"/>
                  <a:ea typeface="HGPｺﾞｼｯｸM" panose="020B0600000000000000" pitchFamily="50" charset="-128"/>
                </a:rPr>
                <a:t>9</a:t>
              </a:r>
              <a:r>
                <a:rPr lang="ja-JP" altLang="en-US" sz="1600" dirty="0">
                  <a:solidFill>
                    <a:schemeClr val="tx1"/>
                  </a:solidFill>
                  <a:latin typeface="HGPｺﾞｼｯｸM" panose="020B0600000000000000" pitchFamily="50" charset="-128"/>
                  <a:ea typeface="HGPｺﾞｼｯｸM" panose="020B0600000000000000" pitchFamily="50" charset="-128"/>
                </a:rPr>
                <a:t>～</a:t>
              </a:r>
              <a:r>
                <a:rPr lang="en-US" altLang="ja-JP" sz="1600" dirty="0">
                  <a:solidFill>
                    <a:schemeClr val="tx1"/>
                  </a:solidFill>
                  <a:latin typeface="HGPｺﾞｼｯｸM" panose="020B0600000000000000" pitchFamily="50" charset="-128"/>
                  <a:ea typeface="HGPｺﾞｼｯｸM" panose="020B0600000000000000" pitchFamily="50" charset="-128"/>
                </a:rPr>
                <a:t>17</a:t>
              </a:r>
              <a:r>
                <a:rPr lang="ja-JP" altLang="en-US" sz="1600" dirty="0">
                  <a:solidFill>
                    <a:schemeClr val="tx1"/>
                  </a:solidFill>
                  <a:latin typeface="HGPｺﾞｼｯｸM" panose="020B0600000000000000" pitchFamily="50" charset="-128"/>
                  <a:ea typeface="HGPｺﾞｼｯｸM" panose="020B0600000000000000" pitchFamily="50" charset="-128"/>
                </a:rPr>
                <a:t>時？</a:t>
              </a:r>
            </a:p>
          </p:txBody>
        </p:sp>
      </p:grpSp>
      <p:sp>
        <p:nvSpPr>
          <p:cNvPr id="1040" name="スライド番号プレースホルダー 1"/>
          <p:cNvSpPr>
            <a:spLocks noGrp="1"/>
          </p:cNvSpPr>
          <p:nvPr>
            <p:ph type="sldNum" sz="quarter" idx="12"/>
          </p:nvPr>
        </p:nvSpPr>
        <p:spPr>
          <a:xfrm>
            <a:off x="7839000" y="6580584"/>
            <a:ext cx="1269504" cy="288032"/>
          </a:xfrm>
        </p:spPr>
        <p:txBody>
          <a:bodyPr/>
          <a:lstStyle/>
          <a:p>
            <a:fld id="{99AD903E-2787-9244-93D6-61CE01669DE3}" type="slidenum">
              <a:rPr lang="ja-JP" altLang="en-US" smtClean="0"/>
              <a:pPr/>
              <a:t>32</a:t>
            </a:fld>
            <a:endParaRPr lang="ja-JP" altLang="en-US" dirty="0"/>
          </a:p>
        </p:txBody>
      </p:sp>
      <p:sp>
        <p:nvSpPr>
          <p:cNvPr id="964" name="Rectangle 6"/>
          <p:cNvSpPr>
            <a:spLocks noGrp="1" noChangeArrowheads="1"/>
          </p:cNvSpPr>
          <p:nvPr>
            <p:ph type="body" sz="quarter" idx="13"/>
          </p:nvPr>
        </p:nvSpPr>
        <p:spPr>
          <a:xfrm>
            <a:off x="540000" y="1191177"/>
            <a:ext cx="8208000" cy="221599"/>
          </a:xfrm>
          <a:prstGeom prst="rect">
            <a:avLst/>
          </a:prstGeom>
        </p:spPr>
        <p:txBody>
          <a:bodyPr wrap="square" lIns="18000" tIns="0" rIns="18000" bIns="0" anchor="ctr" anchorCtr="0">
            <a:spAutoFit/>
          </a:bodyPr>
          <a:lstStyle/>
          <a:p>
            <a:pPr marL="285750" indent="-285750">
              <a:lnSpc>
                <a:spcPct val="80000"/>
              </a:lnSpc>
              <a:buFont typeface="Wingdings" panose="05000000000000000000" pitchFamily="2" charset="2"/>
              <a:buChar char="n"/>
            </a:pPr>
            <a:r>
              <a:rPr lang="ja-JP" altLang="en-US" dirty="0">
                <a:latin typeface="HGPｺﾞｼｯｸM" pitchFamily="50" charset="-128"/>
                <a:ea typeface="HGPｺﾞｼｯｸM" pitchFamily="50" charset="-128"/>
              </a:rPr>
              <a:t>非機能要求は様々で</a:t>
            </a:r>
            <a:r>
              <a:rPr lang="ja-JP" altLang="en-US" b="1" dirty="0">
                <a:solidFill>
                  <a:srgbClr val="FF0000"/>
                </a:solidFill>
                <a:latin typeface="HGPｺﾞｼｯｸM" pitchFamily="50" charset="-128"/>
                <a:ea typeface="HGPｺﾞｼｯｸM" pitchFamily="50" charset="-128"/>
              </a:rPr>
              <a:t>曖昧</a:t>
            </a:r>
          </a:p>
        </p:txBody>
      </p:sp>
    </p:spTree>
    <p:extLst>
      <p:ext uri="{BB962C8B-B14F-4D97-AF65-F5344CB8AC3E}">
        <p14:creationId xmlns:p14="http://schemas.microsoft.com/office/powerpoint/2010/main" val="70346395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7980"/>
                                        </p:tgtEl>
                                        <p:attrNameLst>
                                          <p:attrName>style.visibility</p:attrName>
                                        </p:attrNameLst>
                                      </p:cBhvr>
                                      <p:to>
                                        <p:strVal val="visible"/>
                                      </p:to>
                                    </p:set>
                                    <p:animEffect transition="in" filter="fade">
                                      <p:cBhvr>
                                        <p:cTn id="7" dur="500"/>
                                        <p:tgtEl>
                                          <p:spTgt spid="17798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7983"/>
                                        </p:tgtEl>
                                        <p:attrNameLst>
                                          <p:attrName>style.visibility</p:attrName>
                                        </p:attrNameLst>
                                      </p:cBhvr>
                                      <p:to>
                                        <p:strVal val="visible"/>
                                      </p:to>
                                    </p:set>
                                    <p:animEffect transition="in" filter="fade">
                                      <p:cBhvr>
                                        <p:cTn id="12" dur="500"/>
                                        <p:tgtEl>
                                          <p:spTgt spid="17798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7984"/>
                                        </p:tgtEl>
                                        <p:attrNameLst>
                                          <p:attrName>style.visibility</p:attrName>
                                        </p:attrNameLst>
                                      </p:cBhvr>
                                      <p:to>
                                        <p:strVal val="visible"/>
                                      </p:to>
                                    </p:set>
                                    <p:animEffect transition="in" filter="fade">
                                      <p:cBhvr>
                                        <p:cTn id="17" dur="500"/>
                                        <p:tgtEl>
                                          <p:spTgt spid="17798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7981"/>
                                        </p:tgtEl>
                                        <p:attrNameLst>
                                          <p:attrName>style.visibility</p:attrName>
                                        </p:attrNameLst>
                                      </p:cBhvr>
                                      <p:to>
                                        <p:strVal val="visible"/>
                                      </p:to>
                                    </p:set>
                                    <p:animEffect transition="in" filter="fade">
                                      <p:cBhvr>
                                        <p:cTn id="22" dur="500"/>
                                        <p:tgtEl>
                                          <p:spTgt spid="17798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7982"/>
                                        </p:tgtEl>
                                        <p:attrNameLst>
                                          <p:attrName>style.visibility</p:attrName>
                                        </p:attrNameLst>
                                      </p:cBhvr>
                                      <p:to>
                                        <p:strVal val="visible"/>
                                      </p:to>
                                    </p:set>
                                    <p:animEffect transition="in" filter="fade">
                                      <p:cBhvr>
                                        <p:cTn id="27" dur="500"/>
                                        <p:tgtEl>
                                          <p:spTgt spid="1779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33</a:t>
            </a:fld>
            <a:endParaRPr lang="ja-JP" altLang="en-US" dirty="0"/>
          </a:p>
        </p:txBody>
      </p:sp>
      <p:sp>
        <p:nvSpPr>
          <p:cNvPr id="3" name="テキスト プレースホルダー 2"/>
          <p:cNvSpPr>
            <a:spLocks noGrp="1"/>
          </p:cNvSpPr>
          <p:nvPr>
            <p:ph type="body" sz="quarter" idx="13"/>
          </p:nvPr>
        </p:nvSpPr>
        <p:spPr/>
        <p:txBody>
          <a:bodyPr/>
          <a:lstStyle/>
          <a:p>
            <a:r>
              <a:rPr lang="ja-JP" altLang="en-US" dirty="0">
                <a:latin typeface="HGPｺﾞｼｯｸM" panose="020B0600000000000000" pitchFamily="50" charset="-128"/>
                <a:ea typeface="HGPｺﾞｼｯｸM" panose="020B0600000000000000" pitchFamily="50" charset="-128"/>
              </a:rPr>
              <a:t>要求の状態①</a:t>
            </a:r>
          </a:p>
        </p:txBody>
      </p:sp>
      <p:graphicFrame>
        <p:nvGraphicFramePr>
          <p:cNvPr id="4" name="表 3"/>
          <p:cNvGraphicFramePr>
            <a:graphicFrameLocks noGrp="1"/>
          </p:cNvGraphicFramePr>
          <p:nvPr>
            <p:extLst>
              <p:ext uri="{D42A27DB-BD31-4B8C-83A1-F6EECF244321}">
                <p14:modId xmlns:p14="http://schemas.microsoft.com/office/powerpoint/2010/main" val="2147743096"/>
              </p:ext>
            </p:extLst>
          </p:nvPr>
        </p:nvGraphicFramePr>
        <p:xfrm>
          <a:off x="899592" y="1772816"/>
          <a:ext cx="7389920" cy="2291080"/>
        </p:xfrm>
        <a:graphic>
          <a:graphicData uri="http://schemas.openxmlformats.org/drawingml/2006/table">
            <a:tbl>
              <a:tblPr firstRow="1" bandRow="1">
                <a:tableStyleId>{00A15C55-8517-42AA-B614-E9B94910E393}</a:tableStyleId>
              </a:tblPr>
              <a:tblGrid>
                <a:gridCol w="2414377">
                  <a:extLst>
                    <a:ext uri="{9D8B030D-6E8A-4147-A177-3AD203B41FA5}">
                      <a16:colId xmlns:a16="http://schemas.microsoft.com/office/drawing/2014/main" val="20000"/>
                    </a:ext>
                  </a:extLst>
                </a:gridCol>
                <a:gridCol w="4975543">
                  <a:extLst>
                    <a:ext uri="{9D8B030D-6E8A-4147-A177-3AD203B41FA5}">
                      <a16:colId xmlns:a16="http://schemas.microsoft.com/office/drawing/2014/main" val="20001"/>
                    </a:ext>
                  </a:extLst>
                </a:gridCol>
              </a:tblGrid>
              <a:tr h="370840">
                <a:tc>
                  <a:txBody>
                    <a:bodyPr/>
                    <a:lstStyle/>
                    <a:p>
                      <a:r>
                        <a:rPr kumimoji="1" lang="ja-JP" altLang="en-US" sz="1800" dirty="0">
                          <a:solidFill>
                            <a:schemeClr val="tx1"/>
                          </a:solidFill>
                          <a:latin typeface="HGPｺﾞｼｯｸM" panose="020B0600000000000000" pitchFamily="50" charset="-128"/>
                          <a:ea typeface="HGPｺﾞｼｯｸM" panose="020B0600000000000000" pitchFamily="50" charset="-128"/>
                        </a:rPr>
                        <a:t>状態</a:t>
                      </a:r>
                    </a:p>
                  </a:txBody>
                  <a:tcPr>
                    <a:solidFill>
                      <a:schemeClr val="accent4">
                        <a:lumMod val="60000"/>
                        <a:lumOff val="40000"/>
                      </a:schemeClr>
                    </a:solidFill>
                  </a:tcPr>
                </a:tc>
                <a:tc>
                  <a:txBody>
                    <a:bodyPr/>
                    <a:lstStyle/>
                    <a:p>
                      <a:r>
                        <a:rPr kumimoji="1" lang="ja-JP" altLang="en-US" sz="1800" dirty="0">
                          <a:solidFill>
                            <a:schemeClr val="tx1"/>
                          </a:solidFill>
                          <a:latin typeface="HGPｺﾞｼｯｸM" panose="020B0600000000000000" pitchFamily="50" charset="-128"/>
                          <a:ea typeface="HGPｺﾞｼｯｸM" panose="020B0600000000000000" pitchFamily="50" charset="-128"/>
                        </a:rPr>
                        <a:t>説明</a:t>
                      </a:r>
                    </a:p>
                  </a:txBody>
                  <a:tcPr>
                    <a:solidFill>
                      <a:schemeClr val="accent4">
                        <a:lumMod val="60000"/>
                        <a:lumOff val="40000"/>
                      </a:schemeClr>
                    </a:solidFill>
                  </a:tcPr>
                </a:tc>
                <a:extLst>
                  <a:ext uri="{0D108BD9-81ED-4DB2-BD59-A6C34878D82A}">
                    <a16:rowId xmlns:a16="http://schemas.microsoft.com/office/drawing/2014/main" val="10000"/>
                  </a:ext>
                </a:extLst>
              </a:tr>
              <a:tr h="370840">
                <a:tc>
                  <a:txBody>
                    <a:bodyPr/>
                    <a:lstStyle/>
                    <a:p>
                      <a:r>
                        <a:rPr kumimoji="1" lang="ja-JP" altLang="en-US" sz="1800" dirty="0">
                          <a:solidFill>
                            <a:schemeClr val="tx1"/>
                          </a:solidFill>
                          <a:latin typeface="HGPｺﾞｼｯｸM" panose="020B0600000000000000" pitchFamily="50" charset="-128"/>
                          <a:ea typeface="HGPｺﾞｼｯｸM" panose="020B0600000000000000" pitchFamily="50" charset="-128"/>
                        </a:rPr>
                        <a:t>表明された要求</a:t>
                      </a:r>
                    </a:p>
                  </a:txBody>
                  <a:tcPr/>
                </a:tc>
                <a:tc>
                  <a:txBody>
                    <a:bodyPr/>
                    <a:lstStyle/>
                    <a:p>
                      <a:r>
                        <a:rPr kumimoji="1" lang="ja-JP" altLang="en-US" sz="1800" dirty="0">
                          <a:solidFill>
                            <a:schemeClr val="tx1"/>
                          </a:solidFill>
                          <a:latin typeface="HGPｺﾞｼｯｸM" panose="020B0600000000000000" pitchFamily="50" charset="-128"/>
                          <a:ea typeface="HGPｺﾞｼｯｸM" panose="020B0600000000000000" pitchFamily="50" charset="-128"/>
                        </a:rPr>
                        <a:t>文書や言葉で表明された要求</a:t>
                      </a:r>
                      <a:endParaRPr kumimoji="1" lang="en-US" altLang="ja-JP" sz="1800" dirty="0">
                        <a:solidFill>
                          <a:schemeClr val="tx1"/>
                        </a:solidFill>
                        <a:latin typeface="HGPｺﾞｼｯｸM" panose="020B0600000000000000" pitchFamily="50" charset="-128"/>
                        <a:ea typeface="HGPｺﾞｼｯｸM" panose="020B0600000000000000" pitchFamily="50" charset="-128"/>
                      </a:endParaRPr>
                    </a:p>
                    <a:p>
                      <a:endParaRPr kumimoji="1" lang="en-US" altLang="ja-JP" sz="1800" dirty="0">
                        <a:solidFill>
                          <a:schemeClr val="tx1"/>
                        </a:solidFill>
                        <a:latin typeface="HGPｺﾞｼｯｸM" panose="020B0600000000000000" pitchFamily="50" charset="-128"/>
                        <a:ea typeface="HGPｺﾞｼｯｸM" panose="020B0600000000000000" pitchFamily="50" charset="-128"/>
                      </a:endParaRPr>
                    </a:p>
                  </a:txBody>
                  <a:tcPr/>
                </a:tc>
                <a:extLst>
                  <a:ext uri="{0D108BD9-81ED-4DB2-BD59-A6C34878D82A}">
                    <a16:rowId xmlns:a16="http://schemas.microsoft.com/office/drawing/2014/main" val="10001"/>
                  </a:ext>
                </a:extLst>
              </a:tr>
              <a:tr h="370840">
                <a:tc>
                  <a:txBody>
                    <a:bodyPr/>
                    <a:lstStyle/>
                    <a:p>
                      <a:r>
                        <a:rPr kumimoji="1" lang="ja-JP" altLang="en-US" sz="1800" dirty="0">
                          <a:solidFill>
                            <a:schemeClr val="tx1"/>
                          </a:solidFill>
                          <a:latin typeface="HGPｺﾞｼｯｸM" panose="020B0600000000000000" pitchFamily="50" charset="-128"/>
                          <a:ea typeface="HGPｺﾞｼｯｸM" panose="020B0600000000000000" pitchFamily="50" charset="-128"/>
                        </a:rPr>
                        <a:t>示唆された要求</a:t>
                      </a:r>
                      <a:endParaRPr kumimoji="1" lang="en-US" altLang="ja-JP" sz="1800" dirty="0">
                        <a:solidFill>
                          <a:schemeClr val="tx1"/>
                        </a:solidFill>
                        <a:latin typeface="HGPｺﾞｼｯｸM" panose="020B0600000000000000" pitchFamily="50" charset="-128"/>
                        <a:ea typeface="HGPｺﾞｼｯｸM" panose="020B0600000000000000" pitchFamily="50" charset="-128"/>
                      </a:endParaRPr>
                    </a:p>
                    <a:p>
                      <a:r>
                        <a:rPr kumimoji="1" lang="en-US" altLang="ja-JP" sz="1800" dirty="0">
                          <a:solidFill>
                            <a:schemeClr val="tx1"/>
                          </a:solidFill>
                          <a:latin typeface="HGPｺﾞｼｯｸM" panose="020B0600000000000000" pitchFamily="50" charset="-128"/>
                          <a:ea typeface="HGPｺﾞｼｯｸM" panose="020B0600000000000000" pitchFamily="50" charset="-128"/>
                        </a:rPr>
                        <a:t>(</a:t>
                      </a:r>
                      <a:r>
                        <a:rPr kumimoji="1" lang="ja-JP" altLang="en-US" sz="1800" dirty="0">
                          <a:solidFill>
                            <a:schemeClr val="tx1"/>
                          </a:solidFill>
                          <a:latin typeface="HGPｺﾞｼｯｸM" panose="020B0600000000000000" pitchFamily="50" charset="-128"/>
                          <a:ea typeface="HGPｺﾞｼｯｸM" panose="020B0600000000000000" pitchFamily="50" charset="-128"/>
                        </a:rPr>
                        <a:t>暗黙の要求</a:t>
                      </a:r>
                      <a:r>
                        <a:rPr kumimoji="1" lang="en-US" altLang="ja-JP" sz="1800" dirty="0">
                          <a:solidFill>
                            <a:schemeClr val="tx1"/>
                          </a:solidFill>
                          <a:latin typeface="HGPｺﾞｼｯｸM" panose="020B0600000000000000" pitchFamily="50" charset="-128"/>
                          <a:ea typeface="HGPｺﾞｼｯｸM" panose="020B0600000000000000" pitchFamily="50" charset="-128"/>
                        </a:rPr>
                        <a:t>)</a:t>
                      </a:r>
                      <a:endParaRPr kumimoji="1" lang="ja-JP" altLang="en-US" sz="1800" dirty="0">
                        <a:solidFill>
                          <a:schemeClr val="tx1"/>
                        </a:solidFill>
                        <a:latin typeface="HGPｺﾞｼｯｸM" panose="020B0600000000000000" pitchFamily="50" charset="-128"/>
                        <a:ea typeface="HGPｺﾞｼｯｸM" panose="020B0600000000000000" pitchFamily="50" charset="-128"/>
                      </a:endParaRPr>
                    </a:p>
                  </a:txBody>
                  <a:tcPr/>
                </a:tc>
                <a:tc>
                  <a:txBody>
                    <a:bodyPr/>
                    <a:lstStyle/>
                    <a:p>
                      <a:r>
                        <a:rPr kumimoji="1" lang="ja-JP" altLang="en-US" sz="1800" dirty="0">
                          <a:solidFill>
                            <a:schemeClr val="tx1"/>
                          </a:solidFill>
                          <a:latin typeface="HGPｺﾞｼｯｸM" panose="020B0600000000000000" pitchFamily="50" charset="-128"/>
                          <a:ea typeface="HGPｺﾞｼｯｸM" panose="020B0600000000000000" pitchFamily="50" charset="-128"/>
                        </a:rPr>
                        <a:t>既存業務・システムや社会・業界・企業内の文化、</a:t>
                      </a:r>
                      <a:endParaRPr kumimoji="1" lang="en-US" altLang="ja-JP" sz="1800" dirty="0">
                        <a:solidFill>
                          <a:schemeClr val="tx1"/>
                        </a:solidFill>
                        <a:latin typeface="HGPｺﾞｼｯｸM" panose="020B0600000000000000" pitchFamily="50" charset="-128"/>
                        <a:ea typeface="HGPｺﾞｼｯｸM" panose="020B0600000000000000" pitchFamily="50" charset="-128"/>
                      </a:endParaRPr>
                    </a:p>
                    <a:p>
                      <a:r>
                        <a:rPr kumimoji="1" lang="ja-JP" altLang="en-US" sz="1800" dirty="0">
                          <a:solidFill>
                            <a:schemeClr val="tx1"/>
                          </a:solidFill>
                          <a:latin typeface="HGPｺﾞｼｯｸM" panose="020B0600000000000000" pitchFamily="50" charset="-128"/>
                          <a:ea typeface="HGPｺﾞｼｯｸM" panose="020B0600000000000000" pitchFamily="50" charset="-128"/>
                        </a:rPr>
                        <a:t>常識、習慣から、そうであるべきと考えられる要求</a:t>
                      </a:r>
                      <a:endParaRPr kumimoji="1" lang="en-US" altLang="ja-JP" sz="1800" dirty="0">
                        <a:solidFill>
                          <a:schemeClr val="tx1"/>
                        </a:solidFill>
                        <a:latin typeface="HGPｺﾞｼｯｸM" panose="020B0600000000000000" pitchFamily="50" charset="-128"/>
                        <a:ea typeface="HGPｺﾞｼｯｸM" panose="020B0600000000000000" pitchFamily="50" charset="-128"/>
                      </a:endParaRPr>
                    </a:p>
                  </a:txBody>
                  <a:tcPr/>
                </a:tc>
                <a:extLst>
                  <a:ext uri="{0D108BD9-81ED-4DB2-BD59-A6C34878D82A}">
                    <a16:rowId xmlns:a16="http://schemas.microsoft.com/office/drawing/2014/main" val="10002"/>
                  </a:ext>
                </a:extLst>
              </a:tr>
              <a:tr h="370840">
                <a:tc>
                  <a:txBody>
                    <a:bodyPr/>
                    <a:lstStyle/>
                    <a:p>
                      <a:r>
                        <a:rPr kumimoji="1" lang="ja-JP" altLang="en-US" sz="1800" u="sng" dirty="0">
                          <a:solidFill>
                            <a:schemeClr val="tx1"/>
                          </a:solidFill>
                          <a:latin typeface="HGPｺﾞｼｯｸM" panose="020B0600000000000000" pitchFamily="50" charset="-128"/>
                          <a:ea typeface="HGPｺﾞｼｯｸM" panose="020B0600000000000000" pitchFamily="50" charset="-128"/>
                        </a:rPr>
                        <a:t>認識されていない要求</a:t>
                      </a:r>
                    </a:p>
                  </a:txBody>
                  <a:tcPr/>
                </a:tc>
                <a:tc>
                  <a:txBody>
                    <a:bodyPr/>
                    <a:lstStyle/>
                    <a:p>
                      <a:r>
                        <a:rPr kumimoji="1" lang="ja-JP" altLang="en-US" sz="1800" u="sng" dirty="0">
                          <a:solidFill>
                            <a:schemeClr val="tx1"/>
                          </a:solidFill>
                          <a:latin typeface="HGPｺﾞｼｯｸM" panose="020B0600000000000000" pitchFamily="50" charset="-128"/>
                          <a:ea typeface="HGPｺﾞｼｯｸM" panose="020B0600000000000000" pitchFamily="50" charset="-128"/>
                        </a:rPr>
                        <a:t>お客さまが気づかない、認識していない要求</a:t>
                      </a:r>
                      <a:endParaRPr kumimoji="1" lang="en-US" altLang="ja-JP" sz="1800" u="sng" dirty="0">
                        <a:solidFill>
                          <a:schemeClr val="tx1"/>
                        </a:solidFill>
                        <a:latin typeface="HGPｺﾞｼｯｸM" panose="020B0600000000000000" pitchFamily="50" charset="-128"/>
                        <a:ea typeface="HGPｺﾞｼｯｸM" panose="020B0600000000000000" pitchFamily="50" charset="-128"/>
                      </a:endParaRPr>
                    </a:p>
                    <a:p>
                      <a:endParaRPr kumimoji="1" lang="en-US" altLang="ja-JP" sz="1800" u="sng" dirty="0">
                        <a:solidFill>
                          <a:schemeClr val="tx1"/>
                        </a:solidFill>
                        <a:latin typeface="HGPｺﾞｼｯｸM" panose="020B0600000000000000" pitchFamily="50" charset="-128"/>
                        <a:ea typeface="HGPｺﾞｼｯｸM" panose="020B0600000000000000" pitchFamily="50" charset="-128"/>
                      </a:endParaRPr>
                    </a:p>
                  </a:txBody>
                  <a:tcPr/>
                </a:tc>
                <a:extLst>
                  <a:ext uri="{0D108BD9-81ED-4DB2-BD59-A6C34878D82A}">
                    <a16:rowId xmlns:a16="http://schemas.microsoft.com/office/drawing/2014/main" val="10003"/>
                  </a:ext>
                </a:extLst>
              </a:tr>
            </a:tbl>
          </a:graphicData>
        </a:graphic>
      </p:graphicFrame>
      <p:sp>
        <p:nvSpPr>
          <p:cNvPr id="6" name="正方形/長方形 5"/>
          <p:cNvSpPr/>
          <p:nvPr/>
        </p:nvSpPr>
        <p:spPr>
          <a:xfrm>
            <a:off x="683568" y="4351928"/>
            <a:ext cx="7848872" cy="923330"/>
          </a:xfrm>
          <a:prstGeom prst="rect">
            <a:avLst/>
          </a:prstGeom>
        </p:spPr>
        <p:txBody>
          <a:bodyPr wrap="square">
            <a:spAutoFit/>
          </a:bodyPr>
          <a:lstStyle/>
          <a:p>
            <a:r>
              <a:rPr lang="ja-JP" altLang="en-US" dirty="0">
                <a:latin typeface="HGPｺﾞｼｯｸM" panose="020B0600000000000000" pitchFamily="50" charset="-128"/>
                <a:ea typeface="HGPｺﾞｼｯｸM" panose="020B0600000000000000" pitchFamily="50" charset="-128"/>
              </a:rPr>
              <a:t>「表明された要求」</a:t>
            </a:r>
            <a:r>
              <a:rPr lang="ja-JP" altLang="ja-JP" dirty="0">
                <a:latin typeface="HGPｺﾞｼｯｸM" panose="020B0600000000000000" pitchFamily="50" charset="-128"/>
                <a:ea typeface="HGPｺﾞｼｯｸM" panose="020B0600000000000000" pitchFamily="50" charset="-128"/>
              </a:rPr>
              <a:t>を集約、文書化</a:t>
            </a:r>
            <a:r>
              <a:rPr lang="ja-JP" altLang="en-US" dirty="0">
                <a:latin typeface="HGPｺﾞｼｯｸM" panose="020B0600000000000000" pitchFamily="50" charset="-128"/>
                <a:ea typeface="HGPｺﾞｼｯｸM" panose="020B0600000000000000" pitchFamily="50" charset="-128"/>
              </a:rPr>
              <a:t>する要件定義</a:t>
            </a:r>
            <a:r>
              <a:rPr lang="ja-JP" altLang="ja-JP" dirty="0">
                <a:latin typeface="HGPｺﾞｼｯｸM" panose="020B0600000000000000" pitchFamily="50" charset="-128"/>
                <a:ea typeface="HGPｺﾞｼｯｸM" panose="020B0600000000000000" pitchFamily="50" charset="-128"/>
              </a:rPr>
              <a:t>は</a:t>
            </a:r>
            <a:r>
              <a:rPr lang="ja-JP" altLang="en-US" dirty="0">
                <a:latin typeface="HGPｺﾞｼｯｸM" panose="020B0600000000000000" pitchFamily="50" charset="-128"/>
                <a:ea typeface="HGPｺﾞｼｯｸM" panose="020B0600000000000000" pitchFamily="50" charset="-128"/>
              </a:rPr>
              <a:t>失敗する。</a:t>
            </a:r>
            <a:r>
              <a:rPr lang="en-US" altLang="ja-JP" dirty="0">
                <a:latin typeface="HGPｺﾞｼｯｸM" panose="020B0600000000000000" pitchFamily="50" charset="-128"/>
                <a:ea typeface="HGPｺﾞｼｯｸM" panose="020B0600000000000000" pitchFamily="50" charset="-128"/>
              </a:rPr>
              <a:t>(</a:t>
            </a:r>
            <a:r>
              <a:rPr lang="ja-JP" altLang="en-US" dirty="0">
                <a:latin typeface="HGPｺﾞｼｯｸM" panose="020B0600000000000000" pitchFamily="50" charset="-128"/>
                <a:ea typeface="HGPｺﾞｼｯｸM" panose="020B0600000000000000" pitchFamily="50" charset="-128"/>
              </a:rPr>
              <a:t>＝御用聞き</a:t>
            </a:r>
            <a:r>
              <a:rPr lang="en-US" altLang="ja-JP" dirty="0">
                <a:latin typeface="HGPｺﾞｼｯｸM" panose="020B0600000000000000" pitchFamily="50" charset="-128"/>
                <a:ea typeface="HGPｺﾞｼｯｸM" panose="020B0600000000000000" pitchFamily="50" charset="-128"/>
              </a:rPr>
              <a:t>)</a:t>
            </a:r>
          </a:p>
          <a:p>
            <a:r>
              <a:rPr lang="ja-JP" altLang="en-US" dirty="0">
                <a:latin typeface="HGPｺﾞｼｯｸM" panose="020B0600000000000000" pitchFamily="50" charset="-128"/>
                <a:ea typeface="HGPｺﾞｼｯｸM" panose="020B0600000000000000" pitchFamily="50" charset="-128"/>
              </a:rPr>
              <a:t>表明された</a:t>
            </a:r>
            <a:r>
              <a:rPr lang="ja-JP" altLang="ja-JP" dirty="0">
                <a:latin typeface="HGPｺﾞｼｯｸM" panose="020B0600000000000000" pitchFamily="50" charset="-128"/>
                <a:ea typeface="HGPｺﾞｼｯｸM" panose="020B0600000000000000" pitchFamily="50" charset="-128"/>
              </a:rPr>
              <a:t>要求</a:t>
            </a:r>
            <a:r>
              <a:rPr lang="ja-JP" altLang="en-US" dirty="0">
                <a:latin typeface="HGPｺﾞｼｯｸM" panose="020B0600000000000000" pitchFamily="50" charset="-128"/>
                <a:ea typeface="HGPｺﾞｼｯｸM" panose="020B0600000000000000" pitchFamily="50" charset="-128"/>
              </a:rPr>
              <a:t>だけで</a:t>
            </a:r>
            <a:r>
              <a:rPr lang="ja-JP" altLang="ja-JP" dirty="0">
                <a:latin typeface="HGPｺﾞｼｯｸM" panose="020B0600000000000000" pitchFamily="50" charset="-128"/>
                <a:ea typeface="HGPｺﾞｼｯｸM" panose="020B0600000000000000" pitchFamily="50" charset="-128"/>
              </a:rPr>
              <a:t>は</a:t>
            </a:r>
            <a:r>
              <a:rPr lang="ja-JP" altLang="en-US" dirty="0">
                <a:latin typeface="HGPｺﾞｼｯｸM" panose="020B0600000000000000" pitchFamily="50" charset="-128"/>
                <a:ea typeface="HGPｺﾞｼｯｸM" panose="020B0600000000000000" pitchFamily="50" charset="-128"/>
              </a:rPr>
              <a:t>、完全性、実現性等に不備を残すことが多く、</a:t>
            </a:r>
            <a:endParaRPr lang="en-US" altLang="ja-JP" dirty="0">
              <a:latin typeface="HGPｺﾞｼｯｸM" panose="020B0600000000000000" pitchFamily="50" charset="-128"/>
              <a:ea typeface="HGPｺﾞｼｯｸM" panose="020B0600000000000000" pitchFamily="50" charset="-128"/>
            </a:endParaRPr>
          </a:p>
          <a:p>
            <a:r>
              <a:rPr lang="ja-JP" altLang="en-US" dirty="0">
                <a:latin typeface="HGPｺﾞｼｯｸM" panose="020B0600000000000000" pitchFamily="50" charset="-128"/>
                <a:ea typeface="HGPｺﾞｼｯｸM" panose="020B0600000000000000" pitchFamily="50" charset="-128"/>
              </a:rPr>
              <a:t>要求を「引き出す」「分析する」アプローチによる精錬が欠かせない。</a:t>
            </a:r>
          </a:p>
        </p:txBody>
      </p:sp>
      <p:sp>
        <p:nvSpPr>
          <p:cNvPr id="9" name="角丸四角形 8"/>
          <p:cNvSpPr/>
          <p:nvPr/>
        </p:nvSpPr>
        <p:spPr>
          <a:xfrm>
            <a:off x="467544" y="5399188"/>
            <a:ext cx="8352928" cy="968964"/>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marL="88900" algn="ctr"/>
            <a:r>
              <a:rPr lang="ja-JP" altLang="en-US" sz="2800" kern="100" dirty="0">
                <a:solidFill>
                  <a:schemeClr val="tx1"/>
                </a:solidFill>
                <a:latin typeface="HGPｺﾞｼｯｸM" panose="020B0600000000000000" pitchFamily="50" charset="-128"/>
                <a:ea typeface="HGPｺﾞｼｯｸM" panose="020B0600000000000000" pitchFamily="50" charset="-128"/>
                <a:cs typeface="Times New Roman"/>
              </a:rPr>
              <a:t>要求は始めからあるものではなく開発する ＝ 要求開発</a:t>
            </a:r>
            <a:endParaRPr lang="en-US" altLang="ja-JP" sz="2800" kern="100" dirty="0">
              <a:solidFill>
                <a:schemeClr val="tx1"/>
              </a:solidFill>
              <a:latin typeface="HGPｺﾞｼｯｸM" panose="020B0600000000000000" pitchFamily="50" charset="-128"/>
              <a:ea typeface="HGPｺﾞｼｯｸM" panose="020B0600000000000000" pitchFamily="50" charset="-128"/>
              <a:cs typeface="Times New Roman"/>
            </a:endParaRPr>
          </a:p>
        </p:txBody>
      </p:sp>
      <p:sp>
        <p:nvSpPr>
          <p:cNvPr id="11" name="テキスト ボックス 10"/>
          <p:cNvSpPr txBox="1"/>
          <p:nvPr/>
        </p:nvSpPr>
        <p:spPr>
          <a:xfrm>
            <a:off x="539552" y="1136933"/>
            <a:ext cx="8208912" cy="369332"/>
          </a:xfrm>
          <a:prstGeom prst="rect">
            <a:avLst/>
          </a:prstGeom>
          <a:noFill/>
        </p:spPr>
        <p:txBody>
          <a:bodyPr wrap="square" rtlCol="0">
            <a:spAutoFit/>
          </a:bodyPr>
          <a:lstStyle/>
          <a:p>
            <a:pPr marL="285750" indent="-285750">
              <a:buFont typeface="Wingdings" panose="05000000000000000000" pitchFamily="2" charset="2"/>
              <a:buChar char="n"/>
            </a:pPr>
            <a:r>
              <a:rPr lang="ja-JP" altLang="ja-JP" dirty="0">
                <a:latin typeface="HGPｺﾞｼｯｸM" panose="020B0600000000000000" pitchFamily="50" charset="-128"/>
                <a:ea typeface="HGPｺﾞｼｯｸM" panose="020B0600000000000000" pitchFamily="50" charset="-128"/>
              </a:rPr>
              <a:t>要件</a:t>
            </a:r>
            <a:r>
              <a:rPr lang="ja-JP" altLang="en-US" dirty="0">
                <a:latin typeface="HGPｺﾞｼｯｸM" panose="020B0600000000000000" pitchFamily="50" charset="-128"/>
                <a:ea typeface="HGPｺﾞｼｯｸM" panose="020B0600000000000000" pitchFamily="50" charset="-128"/>
              </a:rPr>
              <a:t>の品質を高める</a:t>
            </a:r>
            <a:r>
              <a:rPr lang="ja-JP" altLang="ja-JP" dirty="0">
                <a:latin typeface="HGPｺﾞｼｯｸM" panose="020B0600000000000000" pitchFamily="50" charset="-128"/>
                <a:ea typeface="HGPｺﾞｼｯｸM" panose="020B0600000000000000" pitchFamily="50" charset="-128"/>
              </a:rPr>
              <a:t>には、</a:t>
            </a:r>
            <a:r>
              <a:rPr lang="ja-JP" altLang="en-US" dirty="0">
                <a:latin typeface="HGPｺﾞｼｯｸM" panose="020B0600000000000000" pitchFamily="50" charset="-128"/>
                <a:ea typeface="HGPｺﾞｼｯｸM" panose="020B0600000000000000" pitchFamily="50" charset="-128"/>
              </a:rPr>
              <a:t>３</a:t>
            </a:r>
            <a:r>
              <a:rPr lang="ja-JP" altLang="ja-JP" dirty="0">
                <a:latin typeface="HGPｺﾞｼｯｸM" panose="020B0600000000000000" pitchFamily="50" charset="-128"/>
                <a:ea typeface="HGPｺﾞｼｯｸM" panose="020B0600000000000000" pitchFamily="50" charset="-128"/>
              </a:rPr>
              <a:t>つの</a:t>
            </a:r>
            <a:r>
              <a:rPr lang="ja-JP" altLang="en-US" dirty="0">
                <a:latin typeface="HGPｺﾞｼｯｸM" panose="020B0600000000000000" pitchFamily="50" charset="-128"/>
                <a:ea typeface="HGPｺﾞｼｯｸM" panose="020B0600000000000000" pitchFamily="50" charset="-128"/>
              </a:rPr>
              <a:t>「</a:t>
            </a:r>
            <a:r>
              <a:rPr lang="ja-JP" altLang="ja-JP" dirty="0">
                <a:latin typeface="HGPｺﾞｼｯｸM" panose="020B0600000000000000" pitchFamily="50" charset="-128"/>
                <a:ea typeface="HGPｺﾞｼｯｸM" panose="020B0600000000000000" pitchFamily="50" charset="-128"/>
              </a:rPr>
              <a:t>要求の状態</a:t>
            </a:r>
            <a:r>
              <a:rPr lang="ja-JP" altLang="en-US" dirty="0">
                <a:latin typeface="HGPｺﾞｼｯｸM" panose="020B0600000000000000" pitchFamily="50" charset="-128"/>
                <a:ea typeface="HGPｺﾞｼｯｸM" panose="020B0600000000000000" pitchFamily="50" charset="-128"/>
              </a:rPr>
              <a:t>」</a:t>
            </a:r>
            <a:r>
              <a:rPr lang="ja-JP" altLang="ja-JP" dirty="0">
                <a:latin typeface="HGPｺﾞｼｯｸM" panose="020B0600000000000000" pitchFamily="50" charset="-128"/>
                <a:ea typeface="HGPｺﾞｼｯｸM" panose="020B0600000000000000" pitchFamily="50" charset="-128"/>
              </a:rPr>
              <a:t>を意識することが重要</a:t>
            </a:r>
            <a:endParaRPr lang="ja-JP" altLang="en-US" dirty="0">
              <a:latin typeface="HGPｺﾞｼｯｸM" panose="020B0600000000000000" pitchFamily="50" charset="-128"/>
              <a:ea typeface="HGPｺﾞｼｯｸM" panose="020B0600000000000000" pitchFamily="50" charset="-128"/>
            </a:endParaRPr>
          </a:p>
        </p:txBody>
      </p:sp>
    </p:spTree>
    <p:extLst>
      <p:ext uri="{BB962C8B-B14F-4D97-AF65-F5344CB8AC3E}">
        <p14:creationId xmlns:p14="http://schemas.microsoft.com/office/powerpoint/2010/main" val="345988230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34</a:t>
            </a:fld>
            <a:endParaRPr lang="ja-JP" altLang="en-US" dirty="0"/>
          </a:p>
        </p:txBody>
      </p:sp>
      <p:sp>
        <p:nvSpPr>
          <p:cNvPr id="3" name="テキスト プレースホルダー 2"/>
          <p:cNvSpPr>
            <a:spLocks noGrp="1"/>
          </p:cNvSpPr>
          <p:nvPr>
            <p:ph type="body" sz="quarter" idx="13"/>
          </p:nvPr>
        </p:nvSpPr>
        <p:spPr/>
        <p:txBody>
          <a:bodyPr/>
          <a:lstStyle/>
          <a:p>
            <a:r>
              <a:rPr lang="ja-JP" altLang="en-US" dirty="0">
                <a:latin typeface="HGPｺﾞｼｯｸM" panose="020B0600000000000000" pitchFamily="50" charset="-128"/>
                <a:ea typeface="HGPｺﾞｼｯｸM" panose="020B0600000000000000" pitchFamily="50" charset="-128"/>
              </a:rPr>
              <a:t>要求の状態②</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7" y="1978454"/>
            <a:ext cx="5157505" cy="48349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正方形/長方形 7"/>
          <p:cNvSpPr/>
          <p:nvPr/>
        </p:nvSpPr>
        <p:spPr>
          <a:xfrm>
            <a:off x="3779912" y="5402219"/>
            <a:ext cx="3234100" cy="1320205"/>
          </a:xfrm>
          <a:prstGeom prst="rect">
            <a:avLst/>
          </a:prstGeom>
          <a:noFill/>
          <a:ln w="47625">
            <a:solidFill>
              <a:srgbClr val="FF0000"/>
            </a:solidFill>
            <a:prstDash val="sysDash"/>
          </a:ln>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ja-JP" altLang="en-US" sz="1200" dirty="0">
              <a:solidFill>
                <a:srgbClr val="FFFFFF"/>
              </a:solidFill>
              <a:latin typeface="HGPｺﾞｼｯｸM" panose="020B0600000000000000" pitchFamily="50" charset="-128"/>
              <a:ea typeface="HGPｺﾞｼｯｸM" panose="020B0600000000000000" pitchFamily="50" charset="-128"/>
            </a:endParaRPr>
          </a:p>
        </p:txBody>
      </p:sp>
      <p:sp>
        <p:nvSpPr>
          <p:cNvPr id="9" name="テキスト ボックス 8"/>
          <p:cNvSpPr txBox="1"/>
          <p:nvPr/>
        </p:nvSpPr>
        <p:spPr>
          <a:xfrm>
            <a:off x="5193001" y="5673442"/>
            <a:ext cx="2043295" cy="707886"/>
          </a:xfrm>
          <a:prstGeom prst="rect">
            <a:avLst/>
          </a:prstGeom>
          <a:noFill/>
        </p:spPr>
        <p:txBody>
          <a:bodyPr wrap="square" rtlCol="0">
            <a:spAutoFit/>
          </a:bodyPr>
          <a:lstStyle/>
          <a:p>
            <a:r>
              <a:rPr lang="ja-JP" altLang="en-US" sz="4000" dirty="0">
                <a:solidFill>
                  <a:srgbClr val="201815"/>
                </a:solidFill>
                <a:latin typeface="HGPｺﾞｼｯｸE" panose="020B0900000000000000" pitchFamily="50" charset="-128"/>
                <a:ea typeface="HGPｺﾞｼｯｸE" panose="020B0900000000000000" pitchFamily="50" charset="-128"/>
              </a:rPr>
              <a:t>＝要求</a:t>
            </a:r>
            <a:endParaRPr lang="en-US" altLang="ja-JP" sz="4000" dirty="0">
              <a:solidFill>
                <a:srgbClr val="201815"/>
              </a:solidFill>
              <a:latin typeface="HGPｺﾞｼｯｸE" panose="020B0900000000000000" pitchFamily="50" charset="-128"/>
              <a:ea typeface="HGPｺﾞｼｯｸE" panose="020B0900000000000000" pitchFamily="50" charset="-128"/>
            </a:endParaRPr>
          </a:p>
        </p:txBody>
      </p:sp>
      <p:sp>
        <p:nvSpPr>
          <p:cNvPr id="5" name="正方形/長方形 4"/>
          <p:cNvSpPr/>
          <p:nvPr/>
        </p:nvSpPr>
        <p:spPr>
          <a:xfrm>
            <a:off x="592089" y="1763524"/>
            <a:ext cx="2286000" cy="369332"/>
          </a:xfrm>
          <a:prstGeom prst="rect">
            <a:avLst/>
          </a:prstGeom>
        </p:spPr>
        <p:txBody>
          <a:bodyPr wrap="square">
            <a:spAutoFit/>
          </a:bodyPr>
          <a:lstStyle/>
          <a:p>
            <a:r>
              <a:rPr lang="ja-JP" altLang="en-US" dirty="0">
                <a:solidFill>
                  <a:schemeClr val="dk1"/>
                </a:solidFill>
                <a:latin typeface="HGPｺﾞｼｯｸM" panose="020B0600000000000000" pitchFamily="50" charset="-128"/>
                <a:ea typeface="HGPｺﾞｼｯｸM" panose="020B0600000000000000" pitchFamily="50" charset="-128"/>
              </a:rPr>
              <a:t>「</a:t>
            </a:r>
            <a:r>
              <a:rPr lang="ja-JP" altLang="ja-JP" dirty="0">
                <a:solidFill>
                  <a:schemeClr val="dk1"/>
                </a:solidFill>
                <a:latin typeface="HGPｺﾞｼｯｸM" panose="020B0600000000000000" pitchFamily="50" charset="-128"/>
                <a:ea typeface="HGPｺﾞｼｯｸM" panose="020B0600000000000000" pitchFamily="50" charset="-128"/>
              </a:rPr>
              <a:t>要求の概念構造</a:t>
            </a:r>
            <a:r>
              <a:rPr lang="ja-JP" altLang="en-US" dirty="0">
                <a:solidFill>
                  <a:schemeClr val="dk1"/>
                </a:solidFill>
                <a:latin typeface="HGPｺﾞｼｯｸM" panose="020B0600000000000000" pitchFamily="50" charset="-128"/>
                <a:ea typeface="HGPｺﾞｼｯｸM" panose="020B0600000000000000" pitchFamily="50" charset="-128"/>
              </a:rPr>
              <a:t>」</a:t>
            </a:r>
            <a:endParaRPr lang="ja-JP" altLang="en-US" dirty="0"/>
          </a:p>
        </p:txBody>
      </p:sp>
      <p:sp>
        <p:nvSpPr>
          <p:cNvPr id="10" name="テキスト ボックス 9"/>
          <p:cNvSpPr txBox="1"/>
          <p:nvPr/>
        </p:nvSpPr>
        <p:spPr>
          <a:xfrm>
            <a:off x="539552" y="1136933"/>
            <a:ext cx="8208912" cy="369332"/>
          </a:xfrm>
          <a:prstGeom prst="rect">
            <a:avLst/>
          </a:prstGeom>
          <a:noFill/>
        </p:spPr>
        <p:txBody>
          <a:bodyPr wrap="square" rtlCol="0">
            <a:spAutoFit/>
          </a:bodyPr>
          <a:lstStyle/>
          <a:p>
            <a:pPr marL="285750" indent="-285750">
              <a:buFont typeface="Wingdings" panose="05000000000000000000" pitchFamily="2" charset="2"/>
              <a:buChar char="n"/>
            </a:pPr>
            <a:r>
              <a:rPr lang="ja-JP" altLang="en-US" dirty="0">
                <a:latin typeface="HGPｺﾞｼｯｸM" panose="020B0600000000000000" pitchFamily="50" charset="-128"/>
                <a:ea typeface="HGPｺﾞｼｯｸM" panose="020B0600000000000000" pitchFamily="50" charset="-128"/>
              </a:rPr>
              <a:t>要求抽出の抜け漏れを抑制する考え方</a:t>
            </a:r>
          </a:p>
        </p:txBody>
      </p:sp>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92015" y="1628800"/>
            <a:ext cx="4451985" cy="29489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82212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latin typeface="HGPｺﾞｼｯｸM" panose="020B0600000000000000" pitchFamily="50" charset="-128"/>
                <a:ea typeface="HGPｺﾞｼｯｸM" panose="020B0600000000000000" pitchFamily="50" charset="-128"/>
              </a:rPr>
              <a:pPr/>
              <a:t>35</a:t>
            </a:fld>
            <a:endParaRPr lang="ja-JP" altLang="en-US" dirty="0">
              <a:latin typeface="HGPｺﾞｼｯｸM" panose="020B0600000000000000" pitchFamily="50" charset="-128"/>
              <a:ea typeface="HGPｺﾞｼｯｸM" panose="020B0600000000000000" pitchFamily="50" charset="-128"/>
            </a:endParaRPr>
          </a:p>
        </p:txBody>
      </p:sp>
      <p:sp>
        <p:nvSpPr>
          <p:cNvPr id="3" name="テキスト プレースホルダー 2"/>
          <p:cNvSpPr>
            <a:spLocks noGrp="1"/>
          </p:cNvSpPr>
          <p:nvPr>
            <p:ph type="body" sz="quarter" idx="13"/>
          </p:nvPr>
        </p:nvSpPr>
        <p:spPr/>
        <p:txBody>
          <a:bodyPr/>
          <a:lstStyle/>
          <a:p>
            <a:r>
              <a:rPr lang="ja-JP" altLang="en-US" dirty="0">
                <a:latin typeface="HGPｺﾞｼｯｸM" panose="020B0600000000000000" pitchFamily="50" charset="-128"/>
                <a:ea typeface="HGPｺﾞｼｯｸM" panose="020B0600000000000000" pitchFamily="50" charset="-128"/>
              </a:rPr>
              <a:t>要件の属性</a:t>
            </a:r>
            <a:endParaRPr kumimoji="1" lang="ja-JP" altLang="en-US" dirty="0">
              <a:latin typeface="HGPｺﾞｼｯｸM" panose="020B0600000000000000" pitchFamily="50" charset="-128"/>
              <a:ea typeface="HGPｺﾞｼｯｸM" panose="020B0600000000000000" pitchFamily="50" charset="-128"/>
            </a:endParaRPr>
          </a:p>
        </p:txBody>
      </p:sp>
      <p:graphicFrame>
        <p:nvGraphicFramePr>
          <p:cNvPr id="6" name="表 5"/>
          <p:cNvGraphicFramePr>
            <a:graphicFrameLocks noGrp="1"/>
          </p:cNvGraphicFramePr>
          <p:nvPr>
            <p:extLst>
              <p:ext uri="{D42A27DB-BD31-4B8C-83A1-F6EECF244321}">
                <p14:modId xmlns:p14="http://schemas.microsoft.com/office/powerpoint/2010/main" val="4268865268"/>
              </p:ext>
            </p:extLst>
          </p:nvPr>
        </p:nvGraphicFramePr>
        <p:xfrm>
          <a:off x="467544" y="1700808"/>
          <a:ext cx="8424936" cy="4680525"/>
        </p:xfrm>
        <a:graphic>
          <a:graphicData uri="http://schemas.openxmlformats.org/drawingml/2006/table">
            <a:tbl>
              <a:tblPr firstRow="1" firstCol="1" bandRow="1">
                <a:tableStyleId>{1E171933-4619-4E11-9A3F-F7608DF75F80}</a:tableStyleId>
              </a:tblPr>
              <a:tblGrid>
                <a:gridCol w="407035">
                  <a:extLst>
                    <a:ext uri="{9D8B030D-6E8A-4147-A177-3AD203B41FA5}">
                      <a16:colId xmlns:a16="http://schemas.microsoft.com/office/drawing/2014/main" val="20000"/>
                    </a:ext>
                  </a:extLst>
                </a:gridCol>
                <a:gridCol w="2689309">
                  <a:extLst>
                    <a:ext uri="{9D8B030D-6E8A-4147-A177-3AD203B41FA5}">
                      <a16:colId xmlns:a16="http://schemas.microsoft.com/office/drawing/2014/main" val="20001"/>
                    </a:ext>
                  </a:extLst>
                </a:gridCol>
                <a:gridCol w="5328592">
                  <a:extLst>
                    <a:ext uri="{9D8B030D-6E8A-4147-A177-3AD203B41FA5}">
                      <a16:colId xmlns:a16="http://schemas.microsoft.com/office/drawing/2014/main" val="20002"/>
                    </a:ext>
                  </a:extLst>
                </a:gridCol>
              </a:tblGrid>
              <a:tr h="312035">
                <a:tc>
                  <a:txBody>
                    <a:bodyPr/>
                    <a:lstStyle/>
                    <a:p>
                      <a:pPr algn="ctr">
                        <a:spcAft>
                          <a:spcPts val="0"/>
                        </a:spcAft>
                      </a:pPr>
                      <a:r>
                        <a:rPr lang="en-US" sz="1800" kern="100" dirty="0">
                          <a:solidFill>
                            <a:schemeClr val="tx1"/>
                          </a:solidFill>
                          <a:effectLst/>
                          <a:latin typeface="HGPｺﾞｼｯｸM" panose="020B0600000000000000" pitchFamily="50" charset="-128"/>
                          <a:ea typeface="HGPｺﾞｼｯｸM" panose="020B0600000000000000" pitchFamily="50" charset="-128"/>
                        </a:rPr>
                        <a:t>No</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solidFill>
                      <a:schemeClr val="accent4">
                        <a:lumMod val="60000"/>
                        <a:lumOff val="40000"/>
                      </a:schemeClr>
                    </a:solidFill>
                  </a:tcPr>
                </a:tc>
                <a:tc>
                  <a:txBody>
                    <a:bodyPr/>
                    <a:lstStyle/>
                    <a:p>
                      <a:pPr algn="ct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要求属性の例</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solidFill>
                      <a:schemeClr val="accent4">
                        <a:lumMod val="60000"/>
                        <a:lumOff val="40000"/>
                      </a:schemeClr>
                    </a:solidFill>
                  </a:tcPr>
                </a:tc>
                <a:tc>
                  <a:txBody>
                    <a:bodyPr/>
                    <a:lstStyle/>
                    <a:p>
                      <a:pPr algn="ct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要求属性値の例</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solidFill>
                      <a:schemeClr val="accent4">
                        <a:lumMod val="60000"/>
                        <a:lumOff val="40000"/>
                      </a:schemeClr>
                    </a:solidFill>
                  </a:tcPr>
                </a:tc>
                <a:extLst>
                  <a:ext uri="{0D108BD9-81ED-4DB2-BD59-A6C34878D82A}">
                    <a16:rowId xmlns:a16="http://schemas.microsoft.com/office/drawing/2014/main" val="10000"/>
                  </a:ext>
                </a:extLst>
              </a:tr>
              <a:tr h="312035">
                <a:tc>
                  <a:txBody>
                    <a:bodyPr/>
                    <a:lstStyle/>
                    <a:p>
                      <a:pPr marL="0" lvl="0" indent="0">
                        <a:spcAft>
                          <a:spcPts val="0"/>
                        </a:spcAft>
                        <a:buFont typeface="+mj-lt"/>
                        <a:buNone/>
                      </a:pPr>
                      <a:r>
                        <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1</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要求スコープ</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業務要求・システム要求・移行要求・運用要求など</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extLst>
                  <a:ext uri="{0D108BD9-81ED-4DB2-BD59-A6C34878D82A}">
                    <a16:rowId xmlns:a16="http://schemas.microsoft.com/office/drawing/2014/main" val="10001"/>
                  </a:ext>
                </a:extLst>
              </a:tr>
              <a:tr h="312035">
                <a:tc>
                  <a:txBody>
                    <a:bodyPr/>
                    <a:lstStyle/>
                    <a:p>
                      <a:pPr marL="0" lvl="0" indent="0">
                        <a:spcAft>
                          <a:spcPts val="0"/>
                        </a:spcAft>
                        <a:buFont typeface="+mj-lt"/>
                        <a:buNone/>
                      </a:pPr>
                      <a:r>
                        <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2</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対象業務分類</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事業名・組織機能名など</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extLst>
                  <a:ext uri="{0D108BD9-81ED-4DB2-BD59-A6C34878D82A}">
                    <a16:rowId xmlns:a16="http://schemas.microsoft.com/office/drawing/2014/main" val="10002"/>
                  </a:ext>
                </a:extLst>
              </a:tr>
              <a:tr h="312035">
                <a:tc>
                  <a:txBody>
                    <a:bodyPr/>
                    <a:lstStyle/>
                    <a:p>
                      <a:pPr marL="0" lvl="0" indent="0">
                        <a:spcAft>
                          <a:spcPts val="0"/>
                        </a:spcAft>
                        <a:buFont typeface="+mj-lt"/>
                        <a:buNone/>
                      </a:pPr>
                      <a:r>
                        <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3</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要求の分類</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機能要求・非機能要求など</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extLst>
                  <a:ext uri="{0D108BD9-81ED-4DB2-BD59-A6C34878D82A}">
                    <a16:rowId xmlns:a16="http://schemas.microsoft.com/office/drawing/2014/main" val="10003"/>
                  </a:ext>
                </a:extLst>
              </a:tr>
              <a:tr h="312035">
                <a:tc>
                  <a:txBody>
                    <a:bodyPr/>
                    <a:lstStyle/>
                    <a:p>
                      <a:pPr marL="0" lvl="0" indent="0">
                        <a:spcAft>
                          <a:spcPts val="0"/>
                        </a:spcAft>
                        <a:buFont typeface="+mj-lt"/>
                        <a:buNone/>
                      </a:pPr>
                      <a:r>
                        <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4</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重要度</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altLang="ja-JP" sz="1800" kern="100" dirty="0">
                          <a:solidFill>
                            <a:schemeClr val="tx1"/>
                          </a:solidFill>
                          <a:effectLst/>
                          <a:latin typeface="HGPｺﾞｼｯｸM" panose="020B0600000000000000" pitchFamily="50" charset="-128"/>
                          <a:ea typeface="HGPｺﾞｼｯｸM" panose="020B0600000000000000" pitchFamily="50" charset="-128"/>
                        </a:rPr>
                        <a:t>高・中・低</a:t>
                      </a:r>
                      <a:r>
                        <a:rPr lang="ja-JP" altLang="en-US" sz="1800" kern="100" dirty="0">
                          <a:solidFill>
                            <a:schemeClr val="tx1"/>
                          </a:solidFill>
                          <a:effectLst/>
                          <a:latin typeface="HGPｺﾞｼｯｸM" panose="020B0600000000000000" pitchFamily="50" charset="-128"/>
                          <a:ea typeface="HGPｺﾞｼｯｸM" panose="020B0600000000000000" pitchFamily="50" charset="-128"/>
                        </a:rPr>
                        <a:t>（</a:t>
                      </a:r>
                      <a:r>
                        <a:rPr lang="ja-JP" sz="1800" kern="100" dirty="0">
                          <a:solidFill>
                            <a:schemeClr val="tx1"/>
                          </a:solidFill>
                          <a:effectLst/>
                          <a:latin typeface="HGPｺﾞｼｯｸM" panose="020B0600000000000000" pitchFamily="50" charset="-128"/>
                          <a:ea typeface="HGPｺﾞｼｯｸM" panose="020B0600000000000000" pitchFamily="50" charset="-128"/>
                        </a:rPr>
                        <a:t>業務の継続性</a:t>
                      </a:r>
                      <a:r>
                        <a:rPr lang="ja-JP" altLang="en-US" sz="1800" kern="100" dirty="0">
                          <a:solidFill>
                            <a:schemeClr val="tx1"/>
                          </a:solidFill>
                          <a:effectLst/>
                          <a:latin typeface="HGPｺﾞｼｯｸM" panose="020B0600000000000000" pitchFamily="50" charset="-128"/>
                          <a:ea typeface="HGPｺﾞｼｯｸM" panose="020B0600000000000000" pitchFamily="50" charset="-128"/>
                        </a:rPr>
                        <a:t>や事業価値への貢献</a:t>
                      </a:r>
                      <a:r>
                        <a:rPr lang="ja-JP" sz="1800" kern="100" dirty="0">
                          <a:solidFill>
                            <a:schemeClr val="tx1"/>
                          </a:solidFill>
                          <a:effectLst/>
                          <a:latin typeface="HGPｺﾞｼｯｸM" panose="020B0600000000000000" pitchFamily="50" charset="-128"/>
                          <a:ea typeface="HGPｺﾞｼｯｸM" panose="020B0600000000000000" pitchFamily="50" charset="-128"/>
                        </a:rPr>
                        <a:t>で設定）</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extLst>
                  <a:ext uri="{0D108BD9-81ED-4DB2-BD59-A6C34878D82A}">
                    <a16:rowId xmlns:a16="http://schemas.microsoft.com/office/drawing/2014/main" val="10004"/>
                  </a:ext>
                </a:extLst>
              </a:tr>
              <a:tr h="312035">
                <a:tc>
                  <a:txBody>
                    <a:bodyPr/>
                    <a:lstStyle/>
                    <a:p>
                      <a:pPr marL="0" lvl="0" indent="0">
                        <a:spcAft>
                          <a:spcPts val="0"/>
                        </a:spcAft>
                        <a:buFont typeface="+mj-lt"/>
                        <a:buNone/>
                      </a:pPr>
                      <a:r>
                        <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5</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緊急度</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高・中・低など</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extLst>
                  <a:ext uri="{0D108BD9-81ED-4DB2-BD59-A6C34878D82A}">
                    <a16:rowId xmlns:a16="http://schemas.microsoft.com/office/drawing/2014/main" val="10005"/>
                  </a:ext>
                </a:extLst>
              </a:tr>
              <a:tr h="312035">
                <a:tc>
                  <a:txBody>
                    <a:bodyPr/>
                    <a:lstStyle/>
                    <a:p>
                      <a:pPr marL="0" lvl="0" indent="0">
                        <a:spcAft>
                          <a:spcPts val="0"/>
                        </a:spcAft>
                        <a:buFont typeface="+mj-lt"/>
                        <a:buNone/>
                      </a:pPr>
                      <a:r>
                        <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6</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難易度</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高・中・低など（既存ソースの</a:t>
                      </a:r>
                      <a:r>
                        <a:rPr lang="en-US" sz="1800" kern="100" dirty="0">
                          <a:solidFill>
                            <a:schemeClr val="tx1"/>
                          </a:solidFill>
                          <a:effectLst/>
                          <a:latin typeface="HGPｺﾞｼｯｸM" panose="020B0600000000000000" pitchFamily="50" charset="-128"/>
                          <a:ea typeface="HGPｺﾞｼｯｸM" panose="020B0600000000000000" pitchFamily="50" charset="-128"/>
                        </a:rPr>
                        <a:t>SLOC</a:t>
                      </a:r>
                      <a:r>
                        <a:rPr lang="ja-JP" sz="1800" kern="100" dirty="0">
                          <a:solidFill>
                            <a:schemeClr val="tx1"/>
                          </a:solidFill>
                          <a:effectLst/>
                          <a:latin typeface="HGPｺﾞｼｯｸM" panose="020B0600000000000000" pitchFamily="50" charset="-128"/>
                          <a:ea typeface="HGPｺﾞｼｯｸM" panose="020B0600000000000000" pitchFamily="50" charset="-128"/>
                        </a:rPr>
                        <a:t>などで設定）</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extLst>
                  <a:ext uri="{0D108BD9-81ED-4DB2-BD59-A6C34878D82A}">
                    <a16:rowId xmlns:a16="http://schemas.microsoft.com/office/drawing/2014/main" val="10006"/>
                  </a:ext>
                </a:extLst>
              </a:tr>
              <a:tr h="312035">
                <a:tc>
                  <a:txBody>
                    <a:bodyPr/>
                    <a:lstStyle/>
                    <a:p>
                      <a:pPr marL="0" lvl="0" indent="0">
                        <a:spcAft>
                          <a:spcPts val="0"/>
                        </a:spcAft>
                        <a:buFont typeface="+mj-lt"/>
                        <a:buNone/>
                      </a:pPr>
                      <a:r>
                        <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7</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使用頻度・実行頻度</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en-US" sz="1800" kern="100" dirty="0">
                          <a:solidFill>
                            <a:schemeClr val="tx1"/>
                          </a:solidFill>
                          <a:effectLst/>
                          <a:latin typeface="HGPｺﾞｼｯｸM" panose="020B0600000000000000" pitchFamily="50" charset="-128"/>
                          <a:ea typeface="HGPｺﾞｼｯｸM" panose="020B0600000000000000" pitchFamily="50" charset="-128"/>
                        </a:rPr>
                        <a:t>XX</a:t>
                      </a:r>
                      <a:r>
                        <a:rPr lang="ja-JP" sz="1800" kern="100" dirty="0">
                          <a:solidFill>
                            <a:schemeClr val="tx1"/>
                          </a:solidFill>
                          <a:effectLst/>
                          <a:latin typeface="HGPｺﾞｼｯｸM" panose="020B0600000000000000" pitchFamily="50" charset="-128"/>
                          <a:ea typeface="HGPｺﾞｼｯｸM" panose="020B0600000000000000" pitchFamily="50" charset="-128"/>
                        </a:rPr>
                        <a:t>回</a:t>
                      </a:r>
                      <a:r>
                        <a:rPr lang="en-US" sz="1800" kern="100" dirty="0">
                          <a:solidFill>
                            <a:schemeClr val="tx1"/>
                          </a:solidFill>
                          <a:effectLst/>
                          <a:latin typeface="HGPｺﾞｼｯｸM" panose="020B0600000000000000" pitchFamily="50" charset="-128"/>
                          <a:ea typeface="HGPｺﾞｼｯｸM" panose="020B0600000000000000" pitchFamily="50" charset="-128"/>
                        </a:rPr>
                        <a:t>/</a:t>
                      </a:r>
                      <a:r>
                        <a:rPr lang="ja-JP" sz="1800" kern="100" dirty="0">
                          <a:solidFill>
                            <a:schemeClr val="tx1"/>
                          </a:solidFill>
                          <a:effectLst/>
                          <a:latin typeface="HGPｺﾞｼｯｸM" panose="020B0600000000000000" pitchFamily="50" charset="-128"/>
                          <a:ea typeface="HGPｺﾞｼｯｸM" panose="020B0600000000000000" pitchFamily="50" charset="-128"/>
                        </a:rPr>
                        <a:t>月など</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extLst>
                  <a:ext uri="{0D108BD9-81ED-4DB2-BD59-A6C34878D82A}">
                    <a16:rowId xmlns:a16="http://schemas.microsoft.com/office/drawing/2014/main" val="10007"/>
                  </a:ext>
                </a:extLst>
              </a:tr>
              <a:tr h="312035">
                <a:tc>
                  <a:txBody>
                    <a:bodyPr/>
                    <a:lstStyle/>
                    <a:p>
                      <a:pPr marL="0" lvl="0" indent="0">
                        <a:spcAft>
                          <a:spcPts val="0"/>
                        </a:spcAft>
                        <a:buFont typeface="+mj-lt"/>
                        <a:buNone/>
                      </a:pPr>
                      <a:r>
                        <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8</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要求内容の安定度（確度）</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高・中・低など（要求変更リスクレベルなどで設定）</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extLst>
                  <a:ext uri="{0D108BD9-81ED-4DB2-BD59-A6C34878D82A}">
                    <a16:rowId xmlns:a16="http://schemas.microsoft.com/office/drawing/2014/main" val="10008"/>
                  </a:ext>
                </a:extLst>
              </a:tr>
              <a:tr h="312035">
                <a:tc>
                  <a:txBody>
                    <a:bodyPr/>
                    <a:lstStyle/>
                    <a:p>
                      <a:pPr marL="0" lvl="0" indent="0">
                        <a:spcAft>
                          <a:spcPts val="0"/>
                        </a:spcAft>
                        <a:buFont typeface="+mj-lt"/>
                        <a:buNone/>
                      </a:pPr>
                      <a:r>
                        <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9</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所要コスト</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en-US" sz="1800" kern="100" dirty="0">
                          <a:solidFill>
                            <a:schemeClr val="tx1"/>
                          </a:solidFill>
                          <a:effectLst/>
                          <a:latin typeface="HGPｺﾞｼｯｸM" panose="020B0600000000000000" pitchFamily="50" charset="-128"/>
                          <a:ea typeface="HGPｺﾞｼｯｸM" panose="020B0600000000000000" pitchFamily="50" charset="-128"/>
                        </a:rPr>
                        <a:t>XX</a:t>
                      </a:r>
                      <a:r>
                        <a:rPr lang="ja-JP" sz="1800" kern="100" dirty="0">
                          <a:solidFill>
                            <a:schemeClr val="tx1"/>
                          </a:solidFill>
                          <a:effectLst/>
                          <a:latin typeface="HGPｺﾞｼｯｸM" panose="020B0600000000000000" pitchFamily="50" charset="-128"/>
                          <a:ea typeface="HGPｺﾞｼｯｸM" panose="020B0600000000000000" pitchFamily="50" charset="-128"/>
                        </a:rPr>
                        <a:t>人月など</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extLst>
                  <a:ext uri="{0D108BD9-81ED-4DB2-BD59-A6C34878D82A}">
                    <a16:rowId xmlns:a16="http://schemas.microsoft.com/office/drawing/2014/main" val="10009"/>
                  </a:ext>
                </a:extLst>
              </a:tr>
              <a:tr h="312035">
                <a:tc>
                  <a:txBody>
                    <a:bodyPr/>
                    <a:lstStyle/>
                    <a:p>
                      <a:pPr marL="0" lvl="0" indent="0">
                        <a:spcAft>
                          <a:spcPts val="0"/>
                        </a:spcAft>
                        <a:buFont typeface="+mj-lt"/>
                        <a:buNone/>
                      </a:pPr>
                      <a:r>
                        <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10</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メリット</a:t>
                      </a:r>
                      <a:r>
                        <a:rPr lang="en-US" altLang="ja-JP" sz="1800" kern="100" dirty="0">
                          <a:solidFill>
                            <a:schemeClr val="tx1"/>
                          </a:solidFill>
                          <a:effectLst/>
                          <a:latin typeface="HGPｺﾞｼｯｸM" panose="020B0600000000000000" pitchFamily="50" charset="-128"/>
                          <a:ea typeface="HGPｺﾞｼｯｸM" panose="020B0600000000000000" pitchFamily="50" charset="-128"/>
                        </a:rPr>
                        <a:t>/</a:t>
                      </a:r>
                      <a:r>
                        <a:rPr lang="ja-JP" altLang="en-US" sz="1800" u="none" kern="100" dirty="0">
                          <a:solidFill>
                            <a:schemeClr val="tx1"/>
                          </a:solidFill>
                          <a:effectLst/>
                          <a:latin typeface="HGPｺﾞｼｯｸM" panose="020B0600000000000000" pitchFamily="50" charset="-128"/>
                          <a:ea typeface="HGPｺﾞｼｯｸM" panose="020B0600000000000000" pitchFamily="50" charset="-128"/>
                        </a:rPr>
                        <a:t>デメリット</a:t>
                      </a:r>
                      <a:endParaRPr lang="ja-JP" sz="1800" u="none"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削減運用費用、増加売上額</a:t>
                      </a:r>
                      <a:r>
                        <a:rPr lang="ja-JP" altLang="en-US" sz="1800" kern="100" dirty="0">
                          <a:solidFill>
                            <a:schemeClr val="tx1"/>
                          </a:solidFill>
                          <a:effectLst/>
                          <a:latin typeface="HGPｺﾞｼｯｸM" panose="020B0600000000000000" pitchFamily="50" charset="-128"/>
                          <a:ea typeface="HGPｺﾞｼｯｸM" panose="020B0600000000000000" pitchFamily="50" charset="-128"/>
                        </a:rPr>
                        <a:t>、</a:t>
                      </a:r>
                      <a:r>
                        <a:rPr lang="ja-JP" altLang="ja-JP" sz="1800" kern="100" dirty="0">
                          <a:solidFill>
                            <a:schemeClr val="tx1"/>
                          </a:solidFill>
                          <a:effectLst/>
                          <a:latin typeface="HGPｺﾞｼｯｸM" panose="020B0600000000000000" pitchFamily="50" charset="-128"/>
                          <a:ea typeface="HGPｺﾞｼｯｸM" panose="020B0600000000000000" pitchFamily="50" charset="-128"/>
                        </a:rPr>
                        <a:t>業務プロセスの複雑化</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extLst>
                  <a:ext uri="{0D108BD9-81ED-4DB2-BD59-A6C34878D82A}">
                    <a16:rowId xmlns:a16="http://schemas.microsoft.com/office/drawing/2014/main" val="10010"/>
                  </a:ext>
                </a:extLst>
              </a:tr>
              <a:tr h="312035">
                <a:tc>
                  <a:txBody>
                    <a:bodyPr/>
                    <a:lstStyle/>
                    <a:p>
                      <a:pPr marL="0" lvl="0" indent="0">
                        <a:spcAft>
                          <a:spcPts val="0"/>
                        </a:spcAft>
                        <a:buFont typeface="+mj-lt"/>
                        <a:buNone/>
                      </a:pPr>
                      <a:r>
                        <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11</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リスク</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ビジネス上のリスクと利用技術の持つリスクなどで設定</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extLst>
                  <a:ext uri="{0D108BD9-81ED-4DB2-BD59-A6C34878D82A}">
                    <a16:rowId xmlns:a16="http://schemas.microsoft.com/office/drawing/2014/main" val="10011"/>
                  </a:ext>
                </a:extLst>
              </a:tr>
              <a:tr h="312035">
                <a:tc>
                  <a:txBody>
                    <a:bodyPr/>
                    <a:lstStyle/>
                    <a:p>
                      <a:pPr marL="0" lvl="0" indent="0">
                        <a:spcAft>
                          <a:spcPts val="0"/>
                        </a:spcAft>
                        <a:buFont typeface="+mj-lt"/>
                        <a:buNone/>
                      </a:pPr>
                      <a:r>
                        <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12</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オーナー</a:t>
                      </a:r>
                      <a:r>
                        <a:rPr lang="ja-JP" altLang="en-US" sz="1800" kern="100" dirty="0">
                          <a:solidFill>
                            <a:schemeClr val="tx1"/>
                          </a:solidFill>
                          <a:effectLst/>
                          <a:latin typeface="HGPｺﾞｼｯｸM" panose="020B0600000000000000" pitchFamily="50" charset="-128"/>
                          <a:ea typeface="HGPｺﾞｼｯｸM" panose="020B0600000000000000" pitchFamily="50" charset="-128"/>
                        </a:rPr>
                        <a:t>、利害関係者</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en-US" sz="1800" kern="100" dirty="0">
                          <a:solidFill>
                            <a:schemeClr val="tx1"/>
                          </a:solidFill>
                          <a:effectLst/>
                          <a:latin typeface="HGPｺﾞｼｯｸM" panose="020B0600000000000000" pitchFamily="50" charset="-128"/>
                          <a:ea typeface="HGPｺﾞｼｯｸM" panose="020B0600000000000000" pitchFamily="50" charset="-128"/>
                        </a:rPr>
                        <a:t>XX</a:t>
                      </a:r>
                      <a:r>
                        <a:rPr lang="ja-JP" sz="1800" kern="100" dirty="0">
                          <a:solidFill>
                            <a:schemeClr val="tx1"/>
                          </a:solidFill>
                          <a:effectLst/>
                          <a:latin typeface="HGPｺﾞｼｯｸM" panose="020B0600000000000000" pitchFamily="50" charset="-128"/>
                          <a:ea typeface="HGPｺﾞｼｯｸM" panose="020B0600000000000000" pitchFamily="50" charset="-128"/>
                        </a:rPr>
                        <a:t>部</a:t>
                      </a:r>
                      <a:r>
                        <a:rPr lang="en-US" sz="1800" kern="100" dirty="0">
                          <a:solidFill>
                            <a:schemeClr val="tx1"/>
                          </a:solidFill>
                          <a:effectLst/>
                          <a:latin typeface="HGPｺﾞｼｯｸM" panose="020B0600000000000000" pitchFamily="50" charset="-128"/>
                          <a:ea typeface="HGPｺﾞｼｯｸM" panose="020B0600000000000000" pitchFamily="50" charset="-128"/>
                        </a:rPr>
                        <a:t>XX</a:t>
                      </a:r>
                      <a:r>
                        <a:rPr lang="ja-JP" sz="1800" kern="100" dirty="0">
                          <a:solidFill>
                            <a:schemeClr val="tx1"/>
                          </a:solidFill>
                          <a:effectLst/>
                          <a:latin typeface="HGPｺﾞｼｯｸM" panose="020B0600000000000000" pitchFamily="50" charset="-128"/>
                          <a:ea typeface="HGPｺﾞｼｯｸM" panose="020B0600000000000000" pitchFamily="50" charset="-128"/>
                        </a:rPr>
                        <a:t>担当など</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extLst>
                  <a:ext uri="{0D108BD9-81ED-4DB2-BD59-A6C34878D82A}">
                    <a16:rowId xmlns:a16="http://schemas.microsoft.com/office/drawing/2014/main" val="10012"/>
                  </a:ext>
                </a:extLst>
              </a:tr>
              <a:tr h="312035">
                <a:tc>
                  <a:txBody>
                    <a:bodyPr/>
                    <a:lstStyle/>
                    <a:p>
                      <a:pPr marL="0" lvl="0" indent="0">
                        <a:spcAft>
                          <a:spcPts val="0"/>
                        </a:spcAft>
                        <a:buFont typeface="+mj-lt"/>
                        <a:buNone/>
                      </a:pPr>
                      <a:r>
                        <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13</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要求依存関係</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依存する要求</a:t>
                      </a:r>
                      <a:r>
                        <a:rPr lang="en-US" sz="1800" kern="100" dirty="0">
                          <a:solidFill>
                            <a:schemeClr val="tx1"/>
                          </a:solidFill>
                          <a:effectLst/>
                          <a:latin typeface="HGPｺﾞｼｯｸM" panose="020B0600000000000000" pitchFamily="50" charset="-128"/>
                          <a:ea typeface="HGPｺﾞｼｯｸM" panose="020B0600000000000000" pitchFamily="50" charset="-128"/>
                        </a:rPr>
                        <a:t>ID</a:t>
                      </a:r>
                      <a:r>
                        <a:rPr lang="ja-JP" sz="1800" kern="100" dirty="0">
                          <a:solidFill>
                            <a:schemeClr val="tx1"/>
                          </a:solidFill>
                          <a:effectLst/>
                          <a:latin typeface="HGPｺﾞｼｯｸM" panose="020B0600000000000000" pitchFamily="50" charset="-128"/>
                          <a:ea typeface="HGPｺﾞｼｯｸM" panose="020B0600000000000000" pitchFamily="50" charset="-128"/>
                        </a:rPr>
                        <a:t>など</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extLst>
                  <a:ext uri="{0D108BD9-81ED-4DB2-BD59-A6C34878D82A}">
                    <a16:rowId xmlns:a16="http://schemas.microsoft.com/office/drawing/2014/main" val="10013"/>
                  </a:ext>
                </a:extLst>
              </a:tr>
              <a:tr h="312035">
                <a:tc>
                  <a:txBody>
                    <a:bodyPr/>
                    <a:lstStyle/>
                    <a:p>
                      <a:pPr marL="0" lvl="0" indent="0">
                        <a:spcAft>
                          <a:spcPts val="0"/>
                        </a:spcAft>
                        <a:buFont typeface="+mj-lt"/>
                        <a:buNone/>
                      </a:pPr>
                      <a:r>
                        <a:rPr lang="en-US" alt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rPr>
                        <a:t>14</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ja-JP" sz="1800" kern="100" dirty="0">
                          <a:solidFill>
                            <a:schemeClr val="tx1"/>
                          </a:solidFill>
                          <a:effectLst/>
                          <a:latin typeface="HGPｺﾞｼｯｸM" panose="020B0600000000000000" pitchFamily="50" charset="-128"/>
                          <a:ea typeface="HGPｺﾞｼｯｸM" panose="020B0600000000000000" pitchFamily="50" charset="-128"/>
                        </a:rPr>
                        <a:t>関連業務</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tc>
                  <a:txBody>
                    <a:bodyPr/>
                    <a:lstStyle/>
                    <a:p>
                      <a:pPr>
                        <a:spcAft>
                          <a:spcPts val="0"/>
                        </a:spcAft>
                      </a:pPr>
                      <a:r>
                        <a:rPr lang="en-US" sz="1800" kern="100" dirty="0">
                          <a:solidFill>
                            <a:schemeClr val="tx1"/>
                          </a:solidFill>
                          <a:effectLst/>
                          <a:latin typeface="HGPｺﾞｼｯｸM" panose="020B0600000000000000" pitchFamily="50" charset="-128"/>
                          <a:ea typeface="HGPｺﾞｼｯｸM" panose="020B0600000000000000" pitchFamily="50" charset="-128"/>
                        </a:rPr>
                        <a:t>XX</a:t>
                      </a:r>
                      <a:r>
                        <a:rPr lang="ja-JP" sz="1800" kern="100" dirty="0">
                          <a:solidFill>
                            <a:schemeClr val="tx1"/>
                          </a:solidFill>
                          <a:effectLst/>
                          <a:latin typeface="HGPｺﾞｼｯｸM" panose="020B0600000000000000" pitchFamily="50" charset="-128"/>
                          <a:ea typeface="HGPｺﾞｼｯｸM" panose="020B0600000000000000" pitchFamily="50" charset="-128"/>
                        </a:rPr>
                        <a:t>業務など</a:t>
                      </a:r>
                      <a:endParaRPr lang="ja-JP" sz="18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8580" marR="68580" marT="0" marB="0" anchor="ctr"/>
                </a:tc>
                <a:extLst>
                  <a:ext uri="{0D108BD9-81ED-4DB2-BD59-A6C34878D82A}">
                    <a16:rowId xmlns:a16="http://schemas.microsoft.com/office/drawing/2014/main" val="10014"/>
                  </a:ext>
                </a:extLst>
              </a:tr>
            </a:tbl>
          </a:graphicData>
        </a:graphic>
      </p:graphicFrame>
      <p:sp>
        <p:nvSpPr>
          <p:cNvPr id="8" name="テキスト ボックス 7"/>
          <p:cNvSpPr txBox="1"/>
          <p:nvPr/>
        </p:nvSpPr>
        <p:spPr>
          <a:xfrm>
            <a:off x="539552" y="1136933"/>
            <a:ext cx="8208912" cy="369332"/>
          </a:xfrm>
          <a:prstGeom prst="rect">
            <a:avLst/>
          </a:prstGeom>
          <a:noFill/>
        </p:spPr>
        <p:txBody>
          <a:bodyPr wrap="square" rtlCol="0">
            <a:spAutoFit/>
          </a:bodyPr>
          <a:lstStyle/>
          <a:p>
            <a:pPr marL="285750" indent="-285750">
              <a:buFont typeface="Wingdings" panose="05000000000000000000" pitchFamily="2" charset="2"/>
              <a:buChar char="n"/>
            </a:pPr>
            <a:r>
              <a:rPr lang="ja-JP" altLang="ja-JP" dirty="0">
                <a:latin typeface="HGPｺﾞｼｯｸM" panose="020B0600000000000000" pitchFamily="50" charset="-128"/>
                <a:ea typeface="HGPｺﾞｼｯｸM" panose="020B0600000000000000" pitchFamily="50" charset="-128"/>
              </a:rPr>
              <a:t>要件</a:t>
            </a:r>
            <a:r>
              <a:rPr lang="ja-JP" altLang="en-US" dirty="0">
                <a:latin typeface="HGPｺﾞｼｯｸM" panose="020B0600000000000000" pitchFamily="50" charset="-128"/>
                <a:ea typeface="HGPｺﾞｼｯｸM" panose="020B0600000000000000" pitchFamily="50" charset="-128"/>
              </a:rPr>
              <a:t>の</a:t>
            </a:r>
            <a:r>
              <a:rPr lang="ja-JP" altLang="ja-JP" dirty="0">
                <a:latin typeface="HGPｺﾞｼｯｸM" panose="020B0600000000000000" pitchFamily="50" charset="-128"/>
                <a:ea typeface="HGPｺﾞｼｯｸM" panose="020B0600000000000000" pitchFamily="50" charset="-128"/>
              </a:rPr>
              <a:t>属性</a:t>
            </a:r>
            <a:r>
              <a:rPr lang="ja-JP" altLang="en-US" dirty="0">
                <a:latin typeface="HGPｺﾞｼｯｸM" panose="020B0600000000000000" pitchFamily="50" charset="-128"/>
                <a:ea typeface="HGPｺﾞｼｯｸM" panose="020B0600000000000000" pitchFamily="50" charset="-128"/>
              </a:rPr>
              <a:t>情報を明確にすることで</a:t>
            </a:r>
            <a:r>
              <a:rPr lang="ja-JP" altLang="ja-JP" dirty="0">
                <a:latin typeface="HGPｺﾞｼｯｸM" panose="020B0600000000000000" pitchFamily="50" charset="-128"/>
                <a:ea typeface="HGPｺﾞｼｯｸM" panose="020B0600000000000000" pitchFamily="50" charset="-128"/>
              </a:rPr>
              <a:t>要件を</a:t>
            </a:r>
            <a:r>
              <a:rPr lang="ja-JP" altLang="en-US" dirty="0">
                <a:latin typeface="HGPｺﾞｼｯｸM" panose="020B0600000000000000" pitchFamily="50" charset="-128"/>
                <a:ea typeface="HGPｺﾞｼｯｸM" panose="020B0600000000000000" pitchFamily="50" charset="-128"/>
              </a:rPr>
              <a:t>補強し、要件を管理する</a:t>
            </a:r>
            <a:r>
              <a:rPr lang="ja-JP" altLang="ja-JP" dirty="0">
                <a:latin typeface="HGPｺﾞｼｯｸM" panose="020B0600000000000000" pitchFamily="50" charset="-128"/>
                <a:ea typeface="HGPｺﾞｼｯｸM" panose="020B0600000000000000" pitchFamily="50" charset="-128"/>
              </a:rPr>
              <a:t>。</a:t>
            </a:r>
            <a:endParaRPr lang="ja-JP" altLang="en-US" dirty="0">
              <a:latin typeface="HGPｺﾞｼｯｸM" panose="020B0600000000000000" pitchFamily="50" charset="-128"/>
              <a:ea typeface="HGPｺﾞｼｯｸM" panose="020B0600000000000000" pitchFamily="50" charset="-128"/>
            </a:endParaRPr>
          </a:p>
        </p:txBody>
      </p:sp>
    </p:spTree>
    <p:extLst>
      <p:ext uri="{BB962C8B-B14F-4D97-AF65-F5344CB8AC3E}">
        <p14:creationId xmlns:p14="http://schemas.microsoft.com/office/powerpoint/2010/main" val="37387454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36</a:t>
            </a:fld>
            <a:endParaRPr lang="ja-JP" altLang="en-US" dirty="0"/>
          </a:p>
        </p:txBody>
      </p:sp>
      <p:sp>
        <p:nvSpPr>
          <p:cNvPr id="4" name="テキスト プレースホルダー 3"/>
          <p:cNvSpPr>
            <a:spLocks noGrp="1"/>
          </p:cNvSpPr>
          <p:nvPr>
            <p:ph type="body" sz="quarter" idx="13"/>
          </p:nvPr>
        </p:nvSpPr>
        <p:spPr/>
        <p:txBody>
          <a:bodyPr/>
          <a:lstStyle/>
          <a:p>
            <a:r>
              <a:rPr lang="ja-JP" altLang="en-US" dirty="0">
                <a:latin typeface="HGPｺﾞｼｯｸM" panose="020B0600000000000000" pitchFamily="50" charset="-128"/>
                <a:ea typeface="HGPｺﾞｼｯｸM" panose="020B0600000000000000" pitchFamily="50" charset="-128"/>
              </a:rPr>
              <a:t>要件の特性①</a:t>
            </a:r>
            <a:endParaRPr lang="en-US" altLang="ja-JP" dirty="0">
              <a:latin typeface="HGPｺﾞｼｯｸM" panose="020B0600000000000000" pitchFamily="50" charset="-128"/>
              <a:ea typeface="HGPｺﾞｼｯｸM" panose="020B0600000000000000" pitchFamily="50" charset="-128"/>
            </a:endParaRPr>
          </a:p>
        </p:txBody>
      </p:sp>
      <p:sp>
        <p:nvSpPr>
          <p:cNvPr id="5" name="テキスト ボックス 4"/>
          <p:cNvSpPr txBox="1"/>
          <p:nvPr/>
        </p:nvSpPr>
        <p:spPr>
          <a:xfrm>
            <a:off x="251520" y="1700808"/>
            <a:ext cx="8208912" cy="3139321"/>
          </a:xfrm>
          <a:prstGeom prst="rect">
            <a:avLst/>
          </a:prstGeom>
          <a:noFill/>
        </p:spPr>
        <p:txBody>
          <a:bodyPr wrap="square" rtlCol="0">
            <a:spAutoFit/>
          </a:bodyPr>
          <a:lstStyle/>
          <a:p>
            <a:pPr marL="720725"/>
            <a:endParaRPr lang="en-US" altLang="ja-JP" sz="800" dirty="0">
              <a:latin typeface="HGPｺﾞｼｯｸM" panose="020B0600000000000000" pitchFamily="50" charset="-128"/>
              <a:ea typeface="HGPｺﾞｼｯｸM" panose="020B0600000000000000" pitchFamily="50" charset="-128"/>
            </a:endParaRPr>
          </a:p>
          <a:p>
            <a:pPr marL="720725"/>
            <a:endParaRPr lang="en-US" altLang="ja-JP" dirty="0">
              <a:latin typeface="HGPｺﾞｼｯｸM" panose="020B0600000000000000" pitchFamily="50" charset="-128"/>
              <a:ea typeface="HGPｺﾞｼｯｸM" panose="020B0600000000000000" pitchFamily="50" charset="-128"/>
            </a:endParaRPr>
          </a:p>
          <a:p>
            <a:pPr marL="720725"/>
            <a:endParaRPr lang="en-US" altLang="ja-JP" dirty="0">
              <a:latin typeface="HGPｺﾞｼｯｸM" panose="020B0600000000000000" pitchFamily="50" charset="-128"/>
              <a:ea typeface="HGPｺﾞｼｯｸM" panose="020B0600000000000000" pitchFamily="50" charset="-128"/>
            </a:endParaRPr>
          </a:p>
          <a:p>
            <a:pPr marL="542925"/>
            <a:r>
              <a:rPr lang="ja-JP" altLang="en-US" sz="3200" dirty="0">
                <a:latin typeface="HGPｺﾞｼｯｸM" panose="020B0600000000000000" pitchFamily="50" charset="-128"/>
                <a:ea typeface="HGPｺﾞｼｯｸM" panose="020B0600000000000000" pitchFamily="50" charset="-128"/>
              </a:rPr>
              <a:t>　　　　 </a:t>
            </a:r>
            <a:r>
              <a:rPr lang="ja-JP" altLang="en-US" sz="3200" b="1" dirty="0">
                <a:latin typeface="HGPｺﾞｼｯｸM" panose="020B0600000000000000" pitchFamily="50" charset="-128"/>
                <a:ea typeface="HGPｺﾞｼｯｸM" panose="020B0600000000000000" pitchFamily="50" charset="-128"/>
              </a:rPr>
              <a:t>検証：</a:t>
            </a:r>
            <a:endParaRPr lang="en-US" altLang="ja-JP" sz="3200" b="1" dirty="0">
              <a:latin typeface="HGPｺﾞｼｯｸM" panose="020B0600000000000000" pitchFamily="50" charset="-128"/>
              <a:ea typeface="HGPｺﾞｼｯｸM" panose="020B0600000000000000" pitchFamily="50" charset="-128"/>
            </a:endParaRPr>
          </a:p>
          <a:p>
            <a:pPr marL="542925"/>
            <a:r>
              <a:rPr lang="ja-JP" altLang="en-US" b="1" dirty="0">
                <a:latin typeface="HGPｺﾞｼｯｸM" panose="020B0600000000000000" pitchFamily="50" charset="-128"/>
                <a:ea typeface="HGPｺﾞｼｯｸM" panose="020B0600000000000000" pitchFamily="50" charset="-128"/>
              </a:rPr>
              <a:t>　　　　（Ｖｅｒｉｆｉｃａｔｉｏｎ）</a:t>
            </a:r>
            <a:endParaRPr lang="en-US" altLang="ja-JP" b="1" dirty="0">
              <a:latin typeface="HGPｺﾞｼｯｸM" panose="020B0600000000000000" pitchFamily="50" charset="-128"/>
              <a:ea typeface="HGPｺﾞｼｯｸM" panose="020B0600000000000000" pitchFamily="50" charset="-128"/>
            </a:endParaRPr>
          </a:p>
          <a:p>
            <a:pPr marL="542925"/>
            <a:endParaRPr lang="en-US" altLang="ja-JP" b="1" dirty="0">
              <a:latin typeface="HGPｺﾞｼｯｸM" panose="020B0600000000000000" pitchFamily="50" charset="-128"/>
              <a:ea typeface="HGPｺﾞｼｯｸM" panose="020B0600000000000000" pitchFamily="50" charset="-128"/>
            </a:endParaRPr>
          </a:p>
          <a:p>
            <a:pPr marL="542925"/>
            <a:r>
              <a:rPr lang="ja-JP" altLang="en-US" sz="3200" b="1" dirty="0">
                <a:latin typeface="HGPｺﾞｼｯｸM" panose="020B0600000000000000" pitchFamily="50" charset="-128"/>
                <a:ea typeface="HGPｺﾞｼｯｸM" panose="020B0600000000000000" pitchFamily="50" charset="-128"/>
              </a:rPr>
              <a:t>妥当性確認：</a:t>
            </a:r>
            <a:r>
              <a:rPr lang="ja-JP" altLang="en-US" dirty="0">
                <a:latin typeface="HGPｺﾞｼｯｸM" panose="020B0600000000000000" pitchFamily="50" charset="-128"/>
                <a:ea typeface="HGPｺﾞｼｯｸM" panose="020B0600000000000000" pitchFamily="50" charset="-128"/>
              </a:rPr>
              <a:t>　　　　　</a:t>
            </a:r>
            <a:endParaRPr lang="en-US" altLang="ja-JP" dirty="0">
              <a:latin typeface="HGPｺﾞｼｯｸM" panose="020B0600000000000000" pitchFamily="50" charset="-128"/>
              <a:ea typeface="HGPｺﾞｼｯｸM" panose="020B0600000000000000" pitchFamily="50" charset="-128"/>
            </a:endParaRPr>
          </a:p>
          <a:p>
            <a:pPr marL="542925"/>
            <a:r>
              <a:rPr lang="ja-JP" altLang="en-US" dirty="0">
                <a:latin typeface="HGPｺﾞｼｯｸM" panose="020B0600000000000000" pitchFamily="50" charset="-128"/>
                <a:ea typeface="HGPｺﾞｼｯｸM" panose="020B0600000000000000" pitchFamily="50" charset="-128"/>
              </a:rPr>
              <a:t>　　　　　</a:t>
            </a:r>
            <a:r>
              <a:rPr lang="ja-JP" altLang="en-US" b="1" dirty="0">
                <a:latin typeface="HGPｺﾞｼｯｸM" panose="020B0600000000000000" pitchFamily="50" charset="-128"/>
                <a:ea typeface="HGPｺﾞｼｯｸM" panose="020B0600000000000000" pitchFamily="50" charset="-128"/>
              </a:rPr>
              <a:t>（Ｖａｌｉｄａｔｉｏｎ）</a:t>
            </a:r>
            <a:endParaRPr lang="en-US" altLang="ja-JP" b="1" dirty="0">
              <a:latin typeface="HGPｺﾞｼｯｸM" panose="020B0600000000000000" pitchFamily="50" charset="-128"/>
              <a:ea typeface="HGPｺﾞｼｯｸM" panose="020B0600000000000000" pitchFamily="50" charset="-128"/>
            </a:endParaRPr>
          </a:p>
          <a:p>
            <a:pPr marL="720725"/>
            <a:endParaRPr lang="en-US" altLang="ja-JP" dirty="0">
              <a:latin typeface="HGPｺﾞｼｯｸM" panose="020B0600000000000000" pitchFamily="50" charset="-128"/>
              <a:ea typeface="HGPｺﾞｼｯｸM" panose="020B0600000000000000" pitchFamily="50" charset="-128"/>
            </a:endParaRPr>
          </a:p>
          <a:p>
            <a:pPr marL="285750" indent="-285750">
              <a:buFont typeface="Wingdings" panose="05000000000000000000" pitchFamily="2" charset="2"/>
              <a:buChar char="n"/>
            </a:pPr>
            <a:endParaRPr lang="en-US" altLang="ja-JP" dirty="0">
              <a:latin typeface="HGPｺﾞｼｯｸM" panose="020B0600000000000000" pitchFamily="50" charset="-128"/>
              <a:ea typeface="HGPｺﾞｼｯｸM" panose="020B0600000000000000" pitchFamily="50" charset="-128"/>
            </a:endParaRPr>
          </a:p>
        </p:txBody>
      </p:sp>
      <p:sp>
        <p:nvSpPr>
          <p:cNvPr id="3" name="正方形/長方形 2"/>
          <p:cNvSpPr/>
          <p:nvPr/>
        </p:nvSpPr>
        <p:spPr>
          <a:xfrm>
            <a:off x="3203848" y="2391857"/>
            <a:ext cx="5184576" cy="576064"/>
          </a:xfrm>
          <a:prstGeom prst="rect">
            <a:avLst/>
          </a:prstGeom>
          <a:solidFill>
            <a:schemeClr val="accent4">
              <a:lumMod val="60000"/>
              <a:lumOff val="40000"/>
            </a:schemeClr>
          </a:solidFill>
        </p:spPr>
        <p:style>
          <a:lnRef idx="0">
            <a:schemeClr val="accent4"/>
          </a:lnRef>
          <a:fillRef idx="3">
            <a:schemeClr val="accent4"/>
          </a:fillRef>
          <a:effectRef idx="3">
            <a:schemeClr val="accent4"/>
          </a:effectRef>
          <a:fontRef idx="minor">
            <a:schemeClr val="lt1"/>
          </a:fontRef>
        </p:style>
        <p:txBody>
          <a:bodyPr rtlCol="0" anchor="ctr"/>
          <a:lstStyle/>
          <a:p>
            <a:pPr algn="ctr"/>
            <a:r>
              <a:rPr lang="ja-JP" altLang="en-US" sz="3200" dirty="0">
                <a:solidFill>
                  <a:schemeClr val="tx1"/>
                </a:solidFill>
                <a:latin typeface="HGPｺﾞｼｯｸM" panose="020B0600000000000000" pitchFamily="50" charset="-128"/>
                <a:ea typeface="HGPｺﾞｼｯｸM" panose="020B0600000000000000" pitchFamily="50" charset="-128"/>
              </a:rPr>
              <a:t>正しく、適切な手段であること</a:t>
            </a:r>
            <a:endParaRPr kumimoji="1" lang="ja-JP" altLang="en-US" sz="3200" dirty="0">
              <a:solidFill>
                <a:schemeClr val="tx1"/>
              </a:solidFill>
              <a:latin typeface="HGPｺﾞｼｯｸM" panose="020B0600000000000000" pitchFamily="50" charset="-128"/>
              <a:ea typeface="HGPｺﾞｼｯｸM" panose="020B0600000000000000" pitchFamily="50" charset="-128"/>
            </a:endParaRPr>
          </a:p>
        </p:txBody>
      </p:sp>
      <p:sp>
        <p:nvSpPr>
          <p:cNvPr id="6" name="正方形/長方形 5"/>
          <p:cNvSpPr/>
          <p:nvPr/>
        </p:nvSpPr>
        <p:spPr>
          <a:xfrm>
            <a:off x="3203848" y="3471977"/>
            <a:ext cx="5184576" cy="576064"/>
          </a:xfrm>
          <a:prstGeom prst="rect">
            <a:avLst/>
          </a:prstGeom>
          <a:solidFill>
            <a:schemeClr val="accent4">
              <a:lumMod val="60000"/>
              <a:lumOff val="40000"/>
            </a:schemeClr>
          </a:solidFill>
        </p:spPr>
        <p:style>
          <a:lnRef idx="0">
            <a:schemeClr val="accent4"/>
          </a:lnRef>
          <a:fillRef idx="3">
            <a:schemeClr val="accent4"/>
          </a:fillRef>
          <a:effectRef idx="3">
            <a:schemeClr val="accent4"/>
          </a:effectRef>
          <a:fontRef idx="minor">
            <a:schemeClr val="lt1"/>
          </a:fontRef>
        </p:style>
        <p:txBody>
          <a:bodyPr rtlCol="0" anchor="ctr"/>
          <a:lstStyle/>
          <a:p>
            <a:pPr algn="ctr"/>
            <a:r>
              <a:rPr kumimoji="1" lang="ja-JP" altLang="en-US" sz="3200" dirty="0">
                <a:solidFill>
                  <a:schemeClr val="tx1"/>
                </a:solidFill>
                <a:latin typeface="HGPｺﾞｼｯｸM" panose="020B0600000000000000" pitchFamily="50" charset="-128"/>
                <a:ea typeface="HGPｺﾞｼｯｸM" panose="020B0600000000000000" pitchFamily="50" charset="-128"/>
              </a:rPr>
              <a:t>目的・目標を達成できること</a:t>
            </a:r>
          </a:p>
        </p:txBody>
      </p:sp>
      <p:sp>
        <p:nvSpPr>
          <p:cNvPr id="7" name="テキスト ボックス 6"/>
          <p:cNvSpPr txBox="1"/>
          <p:nvPr/>
        </p:nvSpPr>
        <p:spPr>
          <a:xfrm>
            <a:off x="539552" y="1136933"/>
            <a:ext cx="8208912" cy="369332"/>
          </a:xfrm>
          <a:prstGeom prst="rect">
            <a:avLst/>
          </a:prstGeom>
          <a:noFill/>
        </p:spPr>
        <p:txBody>
          <a:bodyPr wrap="square" rtlCol="0">
            <a:spAutoFit/>
          </a:bodyPr>
          <a:lstStyle/>
          <a:p>
            <a:pPr marL="285750" indent="-285750">
              <a:buFont typeface="Wingdings" panose="05000000000000000000" pitchFamily="2" charset="2"/>
              <a:buChar char="n"/>
            </a:pPr>
            <a:r>
              <a:rPr lang="ja-JP" altLang="en-US" dirty="0">
                <a:latin typeface="HGPｺﾞｼｯｸM" panose="020B0600000000000000" pitchFamily="50" charset="-128"/>
                <a:ea typeface="HGPｺﾞｼｯｸM" panose="020B0600000000000000" pitchFamily="50" charset="-128"/>
              </a:rPr>
              <a:t>検証の観点として、要件の特性を活用する。</a:t>
            </a:r>
            <a:endParaRPr lang="en-US" altLang="ja-JP" dirty="0">
              <a:latin typeface="HGPｺﾞｼｯｸM" panose="020B0600000000000000" pitchFamily="50" charset="-128"/>
              <a:ea typeface="HGPｺﾞｼｯｸM" panose="020B0600000000000000" pitchFamily="50" charset="-128"/>
            </a:endParaRPr>
          </a:p>
        </p:txBody>
      </p:sp>
    </p:spTree>
    <p:extLst>
      <p:ext uri="{BB962C8B-B14F-4D97-AF65-F5344CB8AC3E}">
        <p14:creationId xmlns:p14="http://schemas.microsoft.com/office/powerpoint/2010/main" val="3499014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80">
                                          <p:stCondLst>
                                            <p:cond delay="0"/>
                                          </p:stCondLst>
                                        </p:cTn>
                                        <p:tgtEl>
                                          <p:spTgt spid="3"/>
                                        </p:tgtEl>
                                      </p:cBhvr>
                                    </p:animEffect>
                                    <p:anim calcmode="lin" valueType="num">
                                      <p:cBhvr>
                                        <p:cTn id="8"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gtEl>
                                      </p:cBhvr>
                                      <p:to x="100000" y="60000"/>
                                    </p:animScale>
                                    <p:animScale>
                                      <p:cBhvr>
                                        <p:cTn id="14" dur="166" decel="50000">
                                          <p:stCondLst>
                                            <p:cond delay="676"/>
                                          </p:stCondLst>
                                        </p:cTn>
                                        <p:tgtEl>
                                          <p:spTgt spid="3"/>
                                        </p:tgtEl>
                                      </p:cBhvr>
                                      <p:to x="100000" y="100000"/>
                                    </p:animScale>
                                    <p:animScale>
                                      <p:cBhvr>
                                        <p:cTn id="15" dur="26">
                                          <p:stCondLst>
                                            <p:cond delay="1312"/>
                                          </p:stCondLst>
                                        </p:cTn>
                                        <p:tgtEl>
                                          <p:spTgt spid="3"/>
                                        </p:tgtEl>
                                      </p:cBhvr>
                                      <p:to x="100000" y="80000"/>
                                    </p:animScale>
                                    <p:animScale>
                                      <p:cBhvr>
                                        <p:cTn id="16" dur="166" decel="50000">
                                          <p:stCondLst>
                                            <p:cond delay="1338"/>
                                          </p:stCondLst>
                                        </p:cTn>
                                        <p:tgtEl>
                                          <p:spTgt spid="3"/>
                                        </p:tgtEl>
                                      </p:cBhvr>
                                      <p:to x="100000" y="100000"/>
                                    </p:animScale>
                                    <p:animScale>
                                      <p:cBhvr>
                                        <p:cTn id="17" dur="26">
                                          <p:stCondLst>
                                            <p:cond delay="1642"/>
                                          </p:stCondLst>
                                        </p:cTn>
                                        <p:tgtEl>
                                          <p:spTgt spid="3"/>
                                        </p:tgtEl>
                                      </p:cBhvr>
                                      <p:to x="100000" y="90000"/>
                                    </p:animScale>
                                    <p:animScale>
                                      <p:cBhvr>
                                        <p:cTn id="18" dur="166" decel="50000">
                                          <p:stCondLst>
                                            <p:cond delay="1668"/>
                                          </p:stCondLst>
                                        </p:cTn>
                                        <p:tgtEl>
                                          <p:spTgt spid="3"/>
                                        </p:tgtEl>
                                      </p:cBhvr>
                                      <p:to x="100000" y="100000"/>
                                    </p:animScale>
                                    <p:animScale>
                                      <p:cBhvr>
                                        <p:cTn id="19" dur="26">
                                          <p:stCondLst>
                                            <p:cond delay="1808"/>
                                          </p:stCondLst>
                                        </p:cTn>
                                        <p:tgtEl>
                                          <p:spTgt spid="3"/>
                                        </p:tgtEl>
                                      </p:cBhvr>
                                      <p:to x="100000" y="95000"/>
                                    </p:animScale>
                                    <p:animScale>
                                      <p:cBhvr>
                                        <p:cTn id="20" dur="166" decel="50000">
                                          <p:stCondLst>
                                            <p:cond delay="1834"/>
                                          </p:stCondLst>
                                        </p:cTn>
                                        <p:tgtEl>
                                          <p:spTgt spid="3"/>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6"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wipe(down)">
                                      <p:cBhvr>
                                        <p:cTn id="25" dur="580">
                                          <p:stCondLst>
                                            <p:cond delay="0"/>
                                          </p:stCondLst>
                                        </p:cTn>
                                        <p:tgtEl>
                                          <p:spTgt spid="6"/>
                                        </p:tgtEl>
                                      </p:cBhvr>
                                    </p:animEffect>
                                    <p:anim calcmode="lin" valueType="num">
                                      <p:cBhvr>
                                        <p:cTn id="26"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27"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28"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29"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30"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31" dur="26">
                                          <p:stCondLst>
                                            <p:cond delay="650"/>
                                          </p:stCondLst>
                                        </p:cTn>
                                        <p:tgtEl>
                                          <p:spTgt spid="6"/>
                                        </p:tgtEl>
                                      </p:cBhvr>
                                      <p:to x="100000" y="60000"/>
                                    </p:animScale>
                                    <p:animScale>
                                      <p:cBhvr>
                                        <p:cTn id="32" dur="166" decel="50000">
                                          <p:stCondLst>
                                            <p:cond delay="676"/>
                                          </p:stCondLst>
                                        </p:cTn>
                                        <p:tgtEl>
                                          <p:spTgt spid="6"/>
                                        </p:tgtEl>
                                      </p:cBhvr>
                                      <p:to x="100000" y="100000"/>
                                    </p:animScale>
                                    <p:animScale>
                                      <p:cBhvr>
                                        <p:cTn id="33" dur="26">
                                          <p:stCondLst>
                                            <p:cond delay="1312"/>
                                          </p:stCondLst>
                                        </p:cTn>
                                        <p:tgtEl>
                                          <p:spTgt spid="6"/>
                                        </p:tgtEl>
                                      </p:cBhvr>
                                      <p:to x="100000" y="80000"/>
                                    </p:animScale>
                                    <p:animScale>
                                      <p:cBhvr>
                                        <p:cTn id="34" dur="166" decel="50000">
                                          <p:stCondLst>
                                            <p:cond delay="1338"/>
                                          </p:stCondLst>
                                        </p:cTn>
                                        <p:tgtEl>
                                          <p:spTgt spid="6"/>
                                        </p:tgtEl>
                                      </p:cBhvr>
                                      <p:to x="100000" y="100000"/>
                                    </p:animScale>
                                    <p:animScale>
                                      <p:cBhvr>
                                        <p:cTn id="35" dur="26">
                                          <p:stCondLst>
                                            <p:cond delay="1642"/>
                                          </p:stCondLst>
                                        </p:cTn>
                                        <p:tgtEl>
                                          <p:spTgt spid="6"/>
                                        </p:tgtEl>
                                      </p:cBhvr>
                                      <p:to x="100000" y="90000"/>
                                    </p:animScale>
                                    <p:animScale>
                                      <p:cBhvr>
                                        <p:cTn id="36" dur="166" decel="50000">
                                          <p:stCondLst>
                                            <p:cond delay="1668"/>
                                          </p:stCondLst>
                                        </p:cTn>
                                        <p:tgtEl>
                                          <p:spTgt spid="6"/>
                                        </p:tgtEl>
                                      </p:cBhvr>
                                      <p:to x="100000" y="100000"/>
                                    </p:animScale>
                                    <p:animScale>
                                      <p:cBhvr>
                                        <p:cTn id="37" dur="26">
                                          <p:stCondLst>
                                            <p:cond delay="1808"/>
                                          </p:stCondLst>
                                        </p:cTn>
                                        <p:tgtEl>
                                          <p:spTgt spid="6"/>
                                        </p:tgtEl>
                                      </p:cBhvr>
                                      <p:to x="100000" y="95000"/>
                                    </p:animScale>
                                    <p:animScale>
                                      <p:cBhvr>
                                        <p:cTn id="38" dur="166" decel="50000">
                                          <p:stCondLst>
                                            <p:cond delay="1834"/>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solidFill>
                  <a:srgbClr val="201815"/>
                </a:solidFill>
              </a:rPr>
              <a:pPr/>
              <a:t>37</a:t>
            </a:fld>
            <a:endParaRPr lang="ja-JP" altLang="en-US" dirty="0">
              <a:solidFill>
                <a:srgbClr val="201815"/>
              </a:solidFill>
            </a:endParaRPr>
          </a:p>
        </p:txBody>
      </p:sp>
      <p:sp>
        <p:nvSpPr>
          <p:cNvPr id="4" name="テキスト プレースホルダー 3"/>
          <p:cNvSpPr>
            <a:spLocks noGrp="1"/>
          </p:cNvSpPr>
          <p:nvPr>
            <p:ph type="body" sz="quarter" idx="13"/>
          </p:nvPr>
        </p:nvSpPr>
        <p:spPr/>
        <p:txBody>
          <a:bodyPr/>
          <a:lstStyle/>
          <a:p>
            <a:r>
              <a:rPr lang="ja-JP" altLang="en-US" dirty="0">
                <a:latin typeface="HGPｺﾞｼｯｸM" panose="020B0600000000000000" pitchFamily="50" charset="-128"/>
                <a:ea typeface="HGPｺﾞｼｯｸM" panose="020B0600000000000000" pitchFamily="50" charset="-128"/>
              </a:rPr>
              <a:t>要件の特性②</a:t>
            </a:r>
            <a:endParaRPr lang="en-US" altLang="ja-JP" dirty="0">
              <a:latin typeface="HGPｺﾞｼｯｸM" panose="020B0600000000000000" pitchFamily="50" charset="-128"/>
              <a:ea typeface="HGPｺﾞｼｯｸM" panose="020B0600000000000000" pitchFamily="50" charset="-128"/>
            </a:endParaRPr>
          </a:p>
        </p:txBody>
      </p:sp>
      <p:graphicFrame>
        <p:nvGraphicFramePr>
          <p:cNvPr id="7" name="表 6"/>
          <p:cNvGraphicFramePr>
            <a:graphicFrameLocks noGrp="1"/>
          </p:cNvGraphicFramePr>
          <p:nvPr>
            <p:extLst>
              <p:ext uri="{D42A27DB-BD31-4B8C-83A1-F6EECF244321}">
                <p14:modId xmlns:p14="http://schemas.microsoft.com/office/powerpoint/2010/main" val="3269285628"/>
              </p:ext>
            </p:extLst>
          </p:nvPr>
        </p:nvGraphicFramePr>
        <p:xfrm>
          <a:off x="395536" y="1628800"/>
          <a:ext cx="8550868" cy="4952546"/>
        </p:xfrm>
        <a:graphic>
          <a:graphicData uri="http://schemas.openxmlformats.org/drawingml/2006/table">
            <a:tbl>
              <a:tblPr firstRow="1" firstCol="1" bandRow="1">
                <a:tableStyleId>{1E171933-4619-4E11-9A3F-F7608DF75F80}</a:tableStyleId>
              </a:tblPr>
              <a:tblGrid>
                <a:gridCol w="1078639">
                  <a:extLst>
                    <a:ext uri="{9D8B030D-6E8A-4147-A177-3AD203B41FA5}">
                      <a16:colId xmlns:a16="http://schemas.microsoft.com/office/drawing/2014/main" val="20000"/>
                    </a:ext>
                  </a:extLst>
                </a:gridCol>
                <a:gridCol w="3096352">
                  <a:extLst>
                    <a:ext uri="{9D8B030D-6E8A-4147-A177-3AD203B41FA5}">
                      <a16:colId xmlns:a16="http://schemas.microsoft.com/office/drawing/2014/main" val="20001"/>
                    </a:ext>
                  </a:extLst>
                </a:gridCol>
                <a:gridCol w="4375877">
                  <a:extLst>
                    <a:ext uri="{9D8B030D-6E8A-4147-A177-3AD203B41FA5}">
                      <a16:colId xmlns:a16="http://schemas.microsoft.com/office/drawing/2014/main" val="20002"/>
                    </a:ext>
                  </a:extLst>
                </a:gridCol>
              </a:tblGrid>
              <a:tr h="258626">
                <a:tc>
                  <a:txBody>
                    <a:bodyPr/>
                    <a:lstStyle/>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特性</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solidFill>
                      <a:schemeClr val="accent4">
                        <a:lumMod val="60000"/>
                        <a:lumOff val="40000"/>
                      </a:schemeClr>
                    </a:solidFill>
                  </a:tcPr>
                </a:tc>
                <a:tc>
                  <a:txBody>
                    <a:bodyPr/>
                    <a:lstStyle/>
                    <a:p>
                      <a:pPr marL="381000" indent="-38100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説明</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solidFill>
                      <a:schemeClr val="accent4">
                        <a:lumMod val="60000"/>
                        <a:lumOff val="40000"/>
                      </a:schemeClr>
                    </a:solidFill>
                  </a:tcPr>
                </a:tc>
                <a:tc>
                  <a:txBody>
                    <a:bodyPr/>
                    <a:lstStyle/>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欠陥の例</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solidFill>
                      <a:schemeClr val="accent4">
                        <a:lumMod val="60000"/>
                        <a:lumOff val="40000"/>
                      </a:schemeClr>
                    </a:solidFill>
                  </a:tcPr>
                </a:tc>
                <a:extLst>
                  <a:ext uri="{0D108BD9-81ED-4DB2-BD59-A6C34878D82A}">
                    <a16:rowId xmlns:a16="http://schemas.microsoft.com/office/drawing/2014/main" val="10000"/>
                  </a:ext>
                </a:extLst>
              </a:tr>
              <a:tr h="418046">
                <a:tc>
                  <a:txBody>
                    <a:bodyPr/>
                    <a:lstStyle/>
                    <a:p>
                      <a:pPr marL="0" indent="0">
                        <a:spcAft>
                          <a:spcPts val="0"/>
                        </a:spcAft>
                      </a:pPr>
                      <a:r>
                        <a:rPr lang="ja-JP" sz="1400" b="1" kern="100" dirty="0">
                          <a:solidFill>
                            <a:schemeClr val="tx1"/>
                          </a:solidFill>
                          <a:effectLst/>
                          <a:latin typeface="HGPｺﾞｼｯｸM" panose="020B0600000000000000" pitchFamily="50" charset="-128"/>
                          <a:ea typeface="HGPｺﾞｼｯｸM" panose="020B0600000000000000" pitchFamily="50" charset="-128"/>
                        </a:rPr>
                        <a:t>単一性</a:t>
                      </a:r>
                      <a:endParaRPr lang="ja-JP" sz="1400" b="1"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tc>
                  <a:txBody>
                    <a:bodyPr/>
                    <a:lstStyle/>
                    <a:p>
                      <a:pPr marL="381000" indent="-38100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要件の対象がひとつであること。</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tc>
                  <a:txBody>
                    <a:bodyPr/>
                    <a:lstStyle/>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特定システム機能要件の説明内で、</a:t>
                      </a:r>
                      <a:endParaRPr lang="en-US" altLang="ja-JP" sz="1400" kern="100" dirty="0">
                        <a:solidFill>
                          <a:schemeClr val="tx1"/>
                        </a:solidFill>
                        <a:effectLst/>
                        <a:latin typeface="HGPｺﾞｼｯｸM" panose="020B0600000000000000" pitchFamily="50" charset="-128"/>
                        <a:ea typeface="HGPｺﾞｼｯｸM" panose="020B0600000000000000" pitchFamily="50" charset="-128"/>
                      </a:endParaRPr>
                    </a:p>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他のシステム機能要件に触れている。</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extLst>
                  <a:ext uri="{0D108BD9-81ED-4DB2-BD59-A6C34878D82A}">
                    <a16:rowId xmlns:a16="http://schemas.microsoft.com/office/drawing/2014/main" val="10001"/>
                  </a:ext>
                </a:extLst>
              </a:tr>
              <a:tr h="258626">
                <a:tc>
                  <a:txBody>
                    <a:bodyPr/>
                    <a:lstStyle/>
                    <a:p>
                      <a:pPr marL="0" indent="0">
                        <a:spcAft>
                          <a:spcPts val="0"/>
                        </a:spcAft>
                      </a:pPr>
                      <a:r>
                        <a:rPr lang="ja-JP" sz="1400" b="1" kern="100" dirty="0">
                          <a:solidFill>
                            <a:schemeClr val="tx1"/>
                          </a:solidFill>
                          <a:effectLst/>
                          <a:latin typeface="HGPｺﾞｼｯｸM" panose="020B0600000000000000" pitchFamily="50" charset="-128"/>
                          <a:ea typeface="HGPｺﾞｼｯｸM" panose="020B0600000000000000" pitchFamily="50" charset="-128"/>
                        </a:rPr>
                        <a:t>完全性</a:t>
                      </a:r>
                      <a:endParaRPr lang="ja-JP" sz="1400" b="1"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tc>
                  <a:txBody>
                    <a:bodyPr/>
                    <a:lstStyle/>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要件および要件説明に抜け漏れがなく、</a:t>
                      </a:r>
                      <a:br>
                        <a:rPr lang="en-US" altLang="ja-JP" sz="1400" kern="100" dirty="0">
                          <a:solidFill>
                            <a:schemeClr val="tx1"/>
                          </a:solidFill>
                          <a:effectLst/>
                          <a:latin typeface="HGPｺﾞｼｯｸM" panose="020B0600000000000000" pitchFamily="50" charset="-128"/>
                          <a:ea typeface="HGPｺﾞｼｯｸM" panose="020B0600000000000000" pitchFamily="50" charset="-128"/>
                        </a:rPr>
                      </a:br>
                      <a:r>
                        <a:rPr lang="ja-JP" sz="1400" kern="100" dirty="0">
                          <a:solidFill>
                            <a:schemeClr val="tx1"/>
                          </a:solidFill>
                          <a:effectLst/>
                          <a:latin typeface="HGPｺﾞｼｯｸM" panose="020B0600000000000000" pitchFamily="50" charset="-128"/>
                          <a:ea typeface="HGPｺﾞｼｯｸM" panose="020B0600000000000000" pitchFamily="50" charset="-128"/>
                        </a:rPr>
                        <a:t>顧客のニーズを満たすこと。</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tc>
                  <a:txBody>
                    <a:bodyPr/>
                    <a:lstStyle/>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異常時の業務フローが定義されていない。</a:t>
                      </a:r>
                    </a:p>
                    <a:p>
                      <a:pPr marL="0" indent="0">
                        <a:spcAft>
                          <a:spcPts val="0"/>
                        </a:spcAft>
                      </a:pPr>
                      <a:r>
                        <a:rPr lang="en-US" sz="1400" kern="100" dirty="0">
                          <a:solidFill>
                            <a:schemeClr val="tx1"/>
                          </a:solidFill>
                          <a:effectLst/>
                          <a:latin typeface="HGPｺﾞｼｯｸM" panose="020B0600000000000000" pitchFamily="50" charset="-128"/>
                          <a:ea typeface="HGPｺﾞｼｯｸM" panose="020B0600000000000000" pitchFamily="50" charset="-128"/>
                        </a:rPr>
                        <a:t> </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extLst>
                  <a:ext uri="{0D108BD9-81ED-4DB2-BD59-A6C34878D82A}">
                    <a16:rowId xmlns:a16="http://schemas.microsoft.com/office/drawing/2014/main" val="10002"/>
                  </a:ext>
                </a:extLst>
              </a:tr>
              <a:tr h="258626">
                <a:tc>
                  <a:txBody>
                    <a:bodyPr/>
                    <a:lstStyle/>
                    <a:p>
                      <a:pPr marL="0" indent="0">
                        <a:spcAft>
                          <a:spcPts val="0"/>
                        </a:spcAft>
                      </a:pPr>
                      <a:r>
                        <a:rPr lang="ja-JP" sz="1400" b="1" kern="100" dirty="0">
                          <a:solidFill>
                            <a:schemeClr val="tx1"/>
                          </a:solidFill>
                          <a:effectLst/>
                          <a:latin typeface="HGPｺﾞｼｯｸM" panose="020B0600000000000000" pitchFamily="50" charset="-128"/>
                          <a:ea typeface="HGPｺﾞｼｯｸM" panose="020B0600000000000000" pitchFamily="50" charset="-128"/>
                        </a:rPr>
                        <a:t>一貫性</a:t>
                      </a:r>
                      <a:endParaRPr lang="ja-JP" sz="1400" b="1"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tc>
                  <a:txBody>
                    <a:bodyPr/>
                    <a:lstStyle/>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複数の要件間、上位要件間および</a:t>
                      </a:r>
                      <a:br>
                        <a:rPr lang="en-US" altLang="ja-JP" sz="1400" kern="100" dirty="0">
                          <a:solidFill>
                            <a:schemeClr val="tx1"/>
                          </a:solidFill>
                          <a:effectLst/>
                          <a:latin typeface="HGPｺﾞｼｯｸM" panose="020B0600000000000000" pitchFamily="50" charset="-128"/>
                          <a:ea typeface="HGPｺﾞｼｯｸM" panose="020B0600000000000000" pitchFamily="50" charset="-128"/>
                        </a:rPr>
                      </a:br>
                      <a:r>
                        <a:rPr lang="ja-JP" sz="1400" kern="100" dirty="0">
                          <a:solidFill>
                            <a:schemeClr val="tx1"/>
                          </a:solidFill>
                          <a:effectLst/>
                          <a:latin typeface="HGPｺﾞｼｯｸM" panose="020B0600000000000000" pitchFamily="50" charset="-128"/>
                          <a:ea typeface="HGPｺﾞｼｯｸM" panose="020B0600000000000000" pitchFamily="50" charset="-128"/>
                        </a:rPr>
                        <a:t>要件全体に矛盾がないこと。</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tc>
                  <a:txBody>
                    <a:bodyPr/>
                    <a:lstStyle/>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一方の要件実現により、他方の要件が実現できない。</a:t>
                      </a:r>
                    </a:p>
                    <a:p>
                      <a:pPr marL="0" indent="0">
                        <a:spcAft>
                          <a:spcPts val="0"/>
                        </a:spcAft>
                      </a:pPr>
                      <a:r>
                        <a:rPr lang="en-US" sz="1400" kern="100" dirty="0">
                          <a:solidFill>
                            <a:schemeClr val="tx1"/>
                          </a:solidFill>
                          <a:effectLst/>
                          <a:latin typeface="HGPｺﾞｼｯｸM" panose="020B0600000000000000" pitchFamily="50" charset="-128"/>
                          <a:ea typeface="HGPｺﾞｼｯｸM" panose="020B0600000000000000" pitchFamily="50" charset="-128"/>
                        </a:rPr>
                        <a:t> </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extLst>
                  <a:ext uri="{0D108BD9-81ED-4DB2-BD59-A6C34878D82A}">
                    <a16:rowId xmlns:a16="http://schemas.microsoft.com/office/drawing/2014/main" val="10003"/>
                  </a:ext>
                </a:extLst>
              </a:tr>
              <a:tr h="387940">
                <a:tc>
                  <a:txBody>
                    <a:bodyPr/>
                    <a:lstStyle/>
                    <a:p>
                      <a:pPr marL="381000" indent="-381000">
                        <a:spcAft>
                          <a:spcPts val="0"/>
                        </a:spcAft>
                      </a:pPr>
                      <a:r>
                        <a:rPr lang="ja-JP" sz="1400" b="1" kern="100" dirty="0">
                          <a:solidFill>
                            <a:schemeClr val="tx1"/>
                          </a:solidFill>
                          <a:effectLst/>
                          <a:latin typeface="HGPｺﾞｼｯｸM" panose="020B0600000000000000" pitchFamily="50" charset="-128"/>
                          <a:ea typeface="HGPｺﾞｼｯｸM" panose="020B0600000000000000" pitchFamily="50" charset="-128"/>
                        </a:rPr>
                        <a:t>法令遵守</a:t>
                      </a:r>
                      <a:endParaRPr lang="ja-JP" sz="1400" b="1"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tc>
                  <a:txBody>
                    <a:bodyPr/>
                    <a:lstStyle/>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法律や規制に準拠していること。</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tc>
                  <a:txBody>
                    <a:bodyPr/>
                    <a:lstStyle/>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業界の法令に反する顧客要求事項を</a:t>
                      </a:r>
                      <a:endParaRPr lang="en-US" altLang="ja-JP" sz="1400" kern="100" dirty="0">
                        <a:solidFill>
                          <a:schemeClr val="tx1"/>
                        </a:solidFill>
                        <a:effectLst/>
                        <a:latin typeface="HGPｺﾞｼｯｸM" panose="020B0600000000000000" pitchFamily="50" charset="-128"/>
                        <a:ea typeface="HGPｺﾞｼｯｸM" panose="020B0600000000000000" pitchFamily="50" charset="-128"/>
                      </a:endParaRPr>
                    </a:p>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そのまま要件として定義している。</a:t>
                      </a:r>
                    </a:p>
                  </a:txBody>
                  <a:tcPr marL="64657" marR="64657" marT="0" marB="0"/>
                </a:tc>
                <a:extLst>
                  <a:ext uri="{0D108BD9-81ED-4DB2-BD59-A6C34878D82A}">
                    <a16:rowId xmlns:a16="http://schemas.microsoft.com/office/drawing/2014/main" val="10004"/>
                  </a:ext>
                </a:extLst>
              </a:tr>
              <a:tr h="387940">
                <a:tc>
                  <a:txBody>
                    <a:bodyPr/>
                    <a:lstStyle/>
                    <a:p>
                      <a:pPr marL="381000" indent="-381000">
                        <a:spcAft>
                          <a:spcPts val="0"/>
                        </a:spcAft>
                      </a:pPr>
                      <a:r>
                        <a:rPr lang="ja-JP" sz="1400" b="1" kern="100" dirty="0">
                          <a:solidFill>
                            <a:schemeClr val="tx1"/>
                          </a:solidFill>
                          <a:effectLst/>
                          <a:latin typeface="HGPｺﾞｼｯｸM" panose="020B0600000000000000" pitchFamily="50" charset="-128"/>
                          <a:ea typeface="HGPｺﾞｼｯｸM" panose="020B0600000000000000" pitchFamily="50" charset="-128"/>
                        </a:rPr>
                        <a:t>独立性</a:t>
                      </a:r>
                      <a:endParaRPr lang="ja-JP" sz="1400" b="1"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tc>
                  <a:txBody>
                    <a:bodyPr/>
                    <a:lstStyle/>
                    <a:p>
                      <a:pPr marL="0" indent="0">
                        <a:spcAft>
                          <a:spcPts val="0"/>
                        </a:spcAft>
                      </a:pPr>
                      <a:r>
                        <a:rPr lang="ja-JP" altLang="en-US" sz="1400" kern="100" dirty="0">
                          <a:solidFill>
                            <a:schemeClr val="tx1"/>
                          </a:solidFill>
                          <a:effectLst/>
                          <a:latin typeface="HGPｺﾞｼｯｸM" panose="020B0600000000000000" pitchFamily="50" charset="-128"/>
                          <a:ea typeface="HGPｺﾞｼｯｸM" panose="020B0600000000000000" pitchFamily="50" charset="-128"/>
                        </a:rPr>
                        <a:t>要件内容が不適切または</a:t>
                      </a:r>
                      <a:br>
                        <a:rPr lang="en-US" altLang="ja-JP" sz="1400" kern="100" dirty="0">
                          <a:solidFill>
                            <a:schemeClr val="tx1"/>
                          </a:solidFill>
                          <a:effectLst/>
                          <a:latin typeface="HGPｺﾞｼｯｸM" panose="020B0600000000000000" pitchFamily="50" charset="-128"/>
                          <a:ea typeface="HGPｺﾞｼｯｸM" panose="020B0600000000000000" pitchFamily="50" charset="-128"/>
                        </a:rPr>
                      </a:br>
                      <a:r>
                        <a:rPr lang="ja-JP" altLang="en-US" sz="1400" kern="100" dirty="0">
                          <a:solidFill>
                            <a:schemeClr val="tx1"/>
                          </a:solidFill>
                          <a:effectLst/>
                          <a:latin typeface="HGPｺﾞｼｯｸM" panose="020B0600000000000000" pitchFamily="50" charset="-128"/>
                          <a:ea typeface="HGPｺﾞｼｯｸM" panose="020B0600000000000000" pitchFamily="50" charset="-128"/>
                        </a:rPr>
                        <a:t>暗黙の認識を前提としていないこと</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tc>
                  <a:txBody>
                    <a:bodyPr/>
                    <a:lstStyle/>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システム機能要件が、理由なく特定のミドルウエアに</a:t>
                      </a:r>
                      <a:endParaRPr lang="en-US" altLang="ja-JP" sz="1400" kern="100" dirty="0">
                        <a:solidFill>
                          <a:schemeClr val="tx1"/>
                        </a:solidFill>
                        <a:effectLst/>
                        <a:latin typeface="HGPｺﾞｼｯｸM" panose="020B0600000000000000" pitchFamily="50" charset="-128"/>
                        <a:ea typeface="HGPｺﾞｼｯｸM" panose="020B0600000000000000" pitchFamily="50" charset="-128"/>
                      </a:endParaRPr>
                    </a:p>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依存した内容になっている。</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extLst>
                  <a:ext uri="{0D108BD9-81ED-4DB2-BD59-A6C34878D82A}">
                    <a16:rowId xmlns:a16="http://schemas.microsoft.com/office/drawing/2014/main" val="10005"/>
                  </a:ext>
                </a:extLst>
              </a:tr>
              <a:tr h="387940">
                <a:tc>
                  <a:txBody>
                    <a:bodyPr/>
                    <a:lstStyle/>
                    <a:p>
                      <a:pPr marL="381000" indent="-381000">
                        <a:spcAft>
                          <a:spcPts val="0"/>
                        </a:spcAft>
                      </a:pPr>
                      <a:r>
                        <a:rPr lang="ja-JP" sz="1400" b="1" kern="100" dirty="0">
                          <a:solidFill>
                            <a:schemeClr val="tx1"/>
                          </a:solidFill>
                          <a:effectLst/>
                          <a:latin typeface="HGPｺﾞｼｯｸM" panose="020B0600000000000000" pitchFamily="50" charset="-128"/>
                          <a:ea typeface="HGPｺﾞｼｯｸM" panose="020B0600000000000000" pitchFamily="50" charset="-128"/>
                        </a:rPr>
                        <a:t>追跡可能性</a:t>
                      </a:r>
                      <a:endParaRPr lang="ja-JP" sz="1400" b="1"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tc>
                  <a:txBody>
                    <a:bodyPr/>
                    <a:lstStyle/>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前後の工程で定義した要件、</a:t>
                      </a:r>
                      <a:endParaRPr lang="en-US" altLang="ja-JP" sz="1400" kern="100" dirty="0">
                        <a:solidFill>
                          <a:schemeClr val="tx1"/>
                        </a:solidFill>
                        <a:effectLst/>
                        <a:latin typeface="HGPｺﾞｼｯｸM" panose="020B0600000000000000" pitchFamily="50" charset="-128"/>
                        <a:ea typeface="HGPｺﾞｼｯｸM" panose="020B0600000000000000" pitchFamily="50" charset="-128"/>
                      </a:endParaRPr>
                    </a:p>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設計との関連性が明確であること。</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tc>
                  <a:txBody>
                    <a:bodyPr/>
                    <a:lstStyle/>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ビジネス目標・ゴールと業務要件の関連が確認できない。</a:t>
                      </a:r>
                    </a:p>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システム機能要件と業務プロセスの関連が確認できない。</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extLst>
                  <a:ext uri="{0D108BD9-81ED-4DB2-BD59-A6C34878D82A}">
                    <a16:rowId xmlns:a16="http://schemas.microsoft.com/office/drawing/2014/main" val="10006"/>
                  </a:ext>
                </a:extLst>
              </a:tr>
              <a:tr h="387940">
                <a:tc>
                  <a:txBody>
                    <a:bodyPr/>
                    <a:lstStyle/>
                    <a:p>
                      <a:pPr marL="381000" indent="-381000">
                        <a:spcAft>
                          <a:spcPts val="0"/>
                        </a:spcAft>
                      </a:pPr>
                      <a:r>
                        <a:rPr lang="ja-JP" sz="1400" b="1" kern="100" dirty="0">
                          <a:solidFill>
                            <a:schemeClr val="tx1"/>
                          </a:solidFill>
                          <a:effectLst/>
                          <a:latin typeface="HGPｺﾞｼｯｸM" panose="020B0600000000000000" pitchFamily="50" charset="-128"/>
                          <a:ea typeface="HGPｺﾞｼｯｸM" panose="020B0600000000000000" pitchFamily="50" charset="-128"/>
                        </a:rPr>
                        <a:t>最新性</a:t>
                      </a:r>
                      <a:endParaRPr lang="ja-JP" sz="1400" b="1"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tc>
                  <a:txBody>
                    <a:bodyPr/>
                    <a:lstStyle/>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最新の条件を元にしていること。</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tc>
                  <a:txBody>
                    <a:bodyPr/>
                    <a:lstStyle/>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現行システム仕様の古いベースラインを元に</a:t>
                      </a:r>
                      <a:endParaRPr lang="en-US" altLang="ja-JP" sz="1400" kern="100" dirty="0">
                        <a:solidFill>
                          <a:schemeClr val="tx1"/>
                        </a:solidFill>
                        <a:effectLst/>
                        <a:latin typeface="HGPｺﾞｼｯｸM" panose="020B0600000000000000" pitchFamily="50" charset="-128"/>
                        <a:ea typeface="HGPｺﾞｼｯｸM" panose="020B0600000000000000" pitchFamily="50" charset="-128"/>
                      </a:endParaRPr>
                    </a:p>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要件定義されている。</a:t>
                      </a:r>
                    </a:p>
                  </a:txBody>
                  <a:tcPr marL="64657" marR="64657" marT="0" marB="0"/>
                </a:tc>
                <a:extLst>
                  <a:ext uri="{0D108BD9-81ED-4DB2-BD59-A6C34878D82A}">
                    <a16:rowId xmlns:a16="http://schemas.microsoft.com/office/drawing/2014/main" val="10007"/>
                  </a:ext>
                </a:extLst>
              </a:tr>
              <a:tr h="387940">
                <a:tc>
                  <a:txBody>
                    <a:bodyPr/>
                    <a:lstStyle/>
                    <a:p>
                      <a:pPr marL="381000" indent="-381000">
                        <a:spcAft>
                          <a:spcPts val="0"/>
                        </a:spcAft>
                      </a:pPr>
                      <a:r>
                        <a:rPr lang="ja-JP" sz="1400" b="1" u="none" kern="100" dirty="0">
                          <a:solidFill>
                            <a:schemeClr val="tx1"/>
                          </a:solidFill>
                          <a:effectLst/>
                          <a:latin typeface="HGPｺﾞｼｯｸM" panose="020B0600000000000000" pitchFamily="50" charset="-128"/>
                          <a:ea typeface="HGPｺﾞｼｯｸM" panose="020B0600000000000000" pitchFamily="50" charset="-128"/>
                        </a:rPr>
                        <a:t>実現可能性</a:t>
                      </a:r>
                      <a:endParaRPr lang="ja-JP" sz="1400" b="1" u="none"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tc>
                  <a:txBody>
                    <a:bodyPr/>
                    <a:lstStyle/>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要件が</a:t>
                      </a:r>
                      <a:r>
                        <a:rPr lang="ja-JP" altLang="en-US" sz="1400" kern="100" dirty="0">
                          <a:solidFill>
                            <a:schemeClr val="tx1"/>
                          </a:solidFill>
                          <a:effectLst/>
                          <a:latin typeface="HGPｺﾞｼｯｸM" panose="020B0600000000000000" pitchFamily="50" charset="-128"/>
                          <a:ea typeface="HGPｺﾞｼｯｸM" panose="020B0600000000000000" pitchFamily="50" charset="-128"/>
                        </a:rPr>
                        <a:t>各種制約等のもとで、</a:t>
                      </a:r>
                      <a:endParaRPr lang="en-US" altLang="ja-JP" sz="1400" kern="100" dirty="0">
                        <a:solidFill>
                          <a:schemeClr val="tx1"/>
                        </a:solidFill>
                        <a:effectLst/>
                        <a:latin typeface="HGPｺﾞｼｯｸM" panose="020B0600000000000000" pitchFamily="50" charset="-128"/>
                        <a:ea typeface="HGPｺﾞｼｯｸM" panose="020B0600000000000000" pitchFamily="50" charset="-128"/>
                      </a:endParaRPr>
                    </a:p>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実現可能であること。</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tc>
                  <a:txBody>
                    <a:bodyPr/>
                    <a:lstStyle/>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実務で運用不可能な業務フローが定義されている。</a:t>
                      </a:r>
                    </a:p>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技術的に実現不可能な機能要件が定義されている。</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extLst>
                  <a:ext uri="{0D108BD9-81ED-4DB2-BD59-A6C34878D82A}">
                    <a16:rowId xmlns:a16="http://schemas.microsoft.com/office/drawing/2014/main" val="10008"/>
                  </a:ext>
                </a:extLst>
              </a:tr>
              <a:tr h="382998">
                <a:tc>
                  <a:txBody>
                    <a:bodyPr/>
                    <a:lstStyle/>
                    <a:p>
                      <a:pPr marL="381000" indent="-381000">
                        <a:spcAft>
                          <a:spcPts val="0"/>
                        </a:spcAft>
                      </a:pPr>
                      <a:r>
                        <a:rPr lang="ja-JP" sz="1400" b="1" u="none" kern="100" dirty="0">
                          <a:solidFill>
                            <a:schemeClr val="tx1"/>
                          </a:solidFill>
                          <a:effectLst/>
                          <a:latin typeface="HGPｺﾞｼｯｸM" panose="020B0600000000000000" pitchFamily="50" charset="-128"/>
                          <a:ea typeface="HGPｺﾞｼｯｸM" panose="020B0600000000000000" pitchFamily="50" charset="-128"/>
                        </a:rPr>
                        <a:t>無曖昧性</a:t>
                      </a:r>
                      <a:endParaRPr lang="ja-JP" sz="1400" b="1" u="none"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tc>
                  <a:txBody>
                    <a:bodyPr/>
                    <a:lstStyle/>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複数解釈が成立する曖昧さがなく、</a:t>
                      </a:r>
                      <a:br>
                        <a:rPr lang="en-US" altLang="ja-JP" sz="1400" kern="100" dirty="0">
                          <a:solidFill>
                            <a:schemeClr val="tx1"/>
                          </a:solidFill>
                          <a:effectLst/>
                          <a:latin typeface="HGPｺﾞｼｯｸM" panose="020B0600000000000000" pitchFamily="50" charset="-128"/>
                          <a:ea typeface="HGPｺﾞｼｯｸM" panose="020B0600000000000000" pitchFamily="50" charset="-128"/>
                        </a:rPr>
                      </a:br>
                      <a:r>
                        <a:rPr lang="ja-JP" sz="1400" kern="100" dirty="0">
                          <a:solidFill>
                            <a:schemeClr val="tx1"/>
                          </a:solidFill>
                          <a:effectLst/>
                          <a:latin typeface="HGPｺﾞｼｯｸM" panose="020B0600000000000000" pitchFamily="50" charset="-128"/>
                          <a:ea typeface="HGPｺﾞｼｯｸM" panose="020B0600000000000000" pitchFamily="50" charset="-128"/>
                        </a:rPr>
                        <a:t>理解できること。</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tc>
                  <a:txBody>
                    <a:bodyPr/>
                    <a:lstStyle/>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未定義</a:t>
                      </a:r>
                      <a:r>
                        <a:rPr lang="ja-JP" altLang="en-US" sz="1400" kern="100" dirty="0">
                          <a:solidFill>
                            <a:schemeClr val="tx1"/>
                          </a:solidFill>
                          <a:effectLst/>
                          <a:latin typeface="HGPｺﾞｼｯｸM" panose="020B0600000000000000" pitchFamily="50" charset="-128"/>
                          <a:ea typeface="HGPｺﾞｼｯｸM" panose="020B0600000000000000" pitchFamily="50" charset="-128"/>
                        </a:rPr>
                        <a:t>の用語が要件説明に</a:t>
                      </a:r>
                      <a:r>
                        <a:rPr lang="ja-JP" sz="1400" kern="100" dirty="0">
                          <a:solidFill>
                            <a:schemeClr val="tx1"/>
                          </a:solidFill>
                          <a:effectLst/>
                          <a:latin typeface="HGPｺﾞｼｯｸM" panose="020B0600000000000000" pitchFamily="50" charset="-128"/>
                          <a:ea typeface="HGPｺﾞｼｯｸM" panose="020B0600000000000000" pitchFamily="50" charset="-128"/>
                        </a:rPr>
                        <a:t>使用され</a:t>
                      </a:r>
                      <a:r>
                        <a:rPr lang="ja-JP" altLang="en-US" sz="1400" kern="100" dirty="0">
                          <a:solidFill>
                            <a:schemeClr val="tx1"/>
                          </a:solidFill>
                          <a:effectLst/>
                          <a:latin typeface="HGPｺﾞｼｯｸM" panose="020B0600000000000000" pitchFamily="50" charset="-128"/>
                          <a:ea typeface="HGPｺﾞｼｯｸM" panose="020B0600000000000000" pitchFamily="50" charset="-128"/>
                        </a:rPr>
                        <a:t>ている。</a:t>
                      </a:r>
                      <a:endParaRPr lang="ja-JP" sz="1400" kern="100" dirty="0">
                        <a:solidFill>
                          <a:schemeClr val="tx1"/>
                        </a:solidFill>
                        <a:effectLst/>
                        <a:latin typeface="HGPｺﾞｼｯｸM" panose="020B0600000000000000" pitchFamily="50" charset="-128"/>
                        <a:ea typeface="HGPｺﾞｼｯｸM" panose="020B0600000000000000" pitchFamily="50" charset="-128"/>
                      </a:endParaRPr>
                    </a:p>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要件定義文内の修飾語の対象が不明確</a:t>
                      </a:r>
                      <a:r>
                        <a:rPr lang="ja-JP" altLang="en-US" sz="1400" kern="100" dirty="0">
                          <a:solidFill>
                            <a:schemeClr val="tx1"/>
                          </a:solidFill>
                          <a:effectLst/>
                          <a:latin typeface="HGPｺﾞｼｯｸM" panose="020B0600000000000000" pitchFamily="50" charset="-128"/>
                          <a:ea typeface="HGPｺﾞｼｯｸM" panose="020B0600000000000000" pitchFamily="50" charset="-128"/>
                        </a:rPr>
                        <a:t>。</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extLst>
                  <a:ext uri="{0D108BD9-81ED-4DB2-BD59-A6C34878D82A}">
                    <a16:rowId xmlns:a16="http://schemas.microsoft.com/office/drawing/2014/main" val="10009"/>
                  </a:ext>
                </a:extLst>
              </a:tr>
              <a:tr h="387940">
                <a:tc>
                  <a:txBody>
                    <a:bodyPr/>
                    <a:lstStyle/>
                    <a:p>
                      <a:pPr marL="381000" indent="-381000">
                        <a:spcAft>
                          <a:spcPts val="0"/>
                        </a:spcAft>
                      </a:pPr>
                      <a:r>
                        <a:rPr lang="ja-JP" sz="1400" b="1" u="none" kern="100" dirty="0">
                          <a:solidFill>
                            <a:schemeClr val="tx1"/>
                          </a:solidFill>
                          <a:effectLst/>
                          <a:latin typeface="HGPｺﾞｼｯｸM" panose="020B0600000000000000" pitchFamily="50" charset="-128"/>
                          <a:ea typeface="HGPｺﾞｼｯｸM" panose="020B0600000000000000" pitchFamily="50" charset="-128"/>
                        </a:rPr>
                        <a:t>必要性</a:t>
                      </a:r>
                      <a:endParaRPr lang="ja-JP" sz="1400" b="1" u="none"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tc>
                  <a:txBody>
                    <a:bodyPr/>
                    <a:lstStyle/>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要件が必要とされる理由が</a:t>
                      </a:r>
                      <a:br>
                        <a:rPr lang="en-US" altLang="ja-JP" sz="1400" kern="100" dirty="0">
                          <a:solidFill>
                            <a:schemeClr val="tx1"/>
                          </a:solidFill>
                          <a:effectLst/>
                          <a:latin typeface="HGPｺﾞｼｯｸM" panose="020B0600000000000000" pitchFamily="50" charset="-128"/>
                          <a:ea typeface="HGPｺﾞｼｯｸM" panose="020B0600000000000000" pitchFamily="50" charset="-128"/>
                        </a:rPr>
                      </a:br>
                      <a:r>
                        <a:rPr lang="ja-JP" sz="1400" kern="100" dirty="0">
                          <a:solidFill>
                            <a:schemeClr val="tx1"/>
                          </a:solidFill>
                          <a:effectLst/>
                          <a:latin typeface="HGPｺﾞｼｯｸM" panose="020B0600000000000000" pitchFamily="50" charset="-128"/>
                          <a:ea typeface="HGPｺﾞｼｯｸM" panose="020B0600000000000000" pitchFamily="50" charset="-128"/>
                        </a:rPr>
                        <a:t>明確であ</a:t>
                      </a:r>
                      <a:r>
                        <a:rPr lang="ja-JP" altLang="en-US" sz="1400" kern="100" dirty="0">
                          <a:solidFill>
                            <a:schemeClr val="tx1"/>
                          </a:solidFill>
                          <a:effectLst/>
                          <a:latin typeface="HGPｺﾞｼｯｸM" panose="020B0600000000000000" pitchFamily="50" charset="-128"/>
                          <a:ea typeface="HGPｺﾞｼｯｸM" panose="020B0600000000000000" pitchFamily="50" charset="-128"/>
                        </a:rPr>
                        <a:t>り、過剰でない</a:t>
                      </a:r>
                      <a:r>
                        <a:rPr lang="ja-JP" sz="1400" kern="100" dirty="0">
                          <a:solidFill>
                            <a:schemeClr val="tx1"/>
                          </a:solidFill>
                          <a:effectLst/>
                          <a:latin typeface="HGPｺﾞｼｯｸM" panose="020B0600000000000000" pitchFamily="50" charset="-128"/>
                          <a:ea typeface="HGPｺﾞｼｯｸM" panose="020B0600000000000000" pitchFamily="50" charset="-128"/>
                        </a:rPr>
                        <a:t>こと。</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tc>
                  <a:txBody>
                    <a:bodyPr/>
                    <a:lstStyle/>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システム機能要件を必要としている業務が特定できない。</a:t>
                      </a:r>
                    </a:p>
                    <a:p>
                      <a:pPr marL="381000" indent="63500">
                        <a:spcAft>
                          <a:spcPts val="0"/>
                        </a:spcAft>
                      </a:pPr>
                      <a:r>
                        <a:rPr lang="en-US" sz="1400" kern="100" dirty="0">
                          <a:solidFill>
                            <a:schemeClr val="tx1"/>
                          </a:solidFill>
                          <a:effectLst/>
                          <a:latin typeface="HGPｺﾞｼｯｸM" panose="020B0600000000000000" pitchFamily="50" charset="-128"/>
                          <a:ea typeface="HGPｺﾞｼｯｸM" panose="020B0600000000000000" pitchFamily="50" charset="-128"/>
                        </a:rPr>
                        <a:t> </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extLst>
                  <a:ext uri="{0D108BD9-81ED-4DB2-BD59-A6C34878D82A}">
                    <a16:rowId xmlns:a16="http://schemas.microsoft.com/office/drawing/2014/main" val="10010"/>
                  </a:ext>
                </a:extLst>
              </a:tr>
              <a:tr h="387940">
                <a:tc>
                  <a:txBody>
                    <a:bodyPr/>
                    <a:lstStyle/>
                    <a:p>
                      <a:pPr marL="381000" indent="-381000">
                        <a:spcAft>
                          <a:spcPts val="0"/>
                        </a:spcAft>
                      </a:pPr>
                      <a:r>
                        <a:rPr lang="ja-JP" sz="1400" b="1" kern="100" dirty="0">
                          <a:solidFill>
                            <a:schemeClr val="tx1"/>
                          </a:solidFill>
                          <a:effectLst/>
                          <a:latin typeface="HGPｺﾞｼｯｸM" panose="020B0600000000000000" pitchFamily="50" charset="-128"/>
                          <a:ea typeface="HGPｺﾞｼｯｸM" panose="020B0600000000000000" pitchFamily="50" charset="-128"/>
                        </a:rPr>
                        <a:t>検証可能性</a:t>
                      </a:r>
                      <a:endParaRPr lang="ja-JP" sz="1400" b="1"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tc>
                  <a:txBody>
                    <a:bodyPr/>
                    <a:lstStyle/>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要件が実現されたこと</a:t>
                      </a:r>
                      <a:r>
                        <a:rPr lang="ja-JP" altLang="en-US" sz="1400" kern="100" dirty="0">
                          <a:solidFill>
                            <a:schemeClr val="tx1"/>
                          </a:solidFill>
                          <a:effectLst/>
                          <a:latin typeface="HGPｺﾞｼｯｸM" panose="020B0600000000000000" pitchFamily="50" charset="-128"/>
                          <a:ea typeface="HGPｺﾞｼｯｸM" panose="020B0600000000000000" pitchFamily="50" charset="-128"/>
                        </a:rPr>
                        <a:t>、効果</a:t>
                      </a:r>
                      <a:r>
                        <a:rPr lang="ja-JP" sz="1400" kern="100" dirty="0">
                          <a:solidFill>
                            <a:schemeClr val="tx1"/>
                          </a:solidFill>
                          <a:effectLst/>
                          <a:latin typeface="HGPｺﾞｼｯｸM" panose="020B0600000000000000" pitchFamily="50" charset="-128"/>
                          <a:ea typeface="HGPｺﾞｼｯｸM" panose="020B0600000000000000" pitchFamily="50" charset="-128"/>
                        </a:rPr>
                        <a:t>を検証</a:t>
                      </a:r>
                      <a:endParaRPr lang="en-US" altLang="ja-JP" sz="1400" kern="100" dirty="0">
                        <a:solidFill>
                          <a:schemeClr val="tx1"/>
                        </a:solidFill>
                        <a:effectLst/>
                        <a:latin typeface="HGPｺﾞｼｯｸM" panose="020B0600000000000000" pitchFamily="50" charset="-128"/>
                        <a:ea typeface="HGPｺﾞｼｯｸM" panose="020B0600000000000000" pitchFamily="50" charset="-128"/>
                      </a:endParaRPr>
                    </a:p>
                    <a:p>
                      <a:pPr marL="0" indent="0">
                        <a:spcAft>
                          <a:spcPts val="0"/>
                        </a:spcAft>
                      </a:pPr>
                      <a:r>
                        <a:rPr lang="ja-JP" altLang="en-US" sz="1400" kern="100" dirty="0">
                          <a:solidFill>
                            <a:schemeClr val="tx1"/>
                          </a:solidFill>
                          <a:effectLst/>
                          <a:latin typeface="HGPｺﾞｼｯｸM" panose="020B0600000000000000" pitchFamily="50" charset="-128"/>
                          <a:ea typeface="HGPｺﾞｼｯｸM" panose="020B0600000000000000" pitchFamily="50" charset="-128"/>
                        </a:rPr>
                        <a:t>および測定が</a:t>
                      </a:r>
                      <a:r>
                        <a:rPr lang="ja-JP" sz="1400" kern="100" dirty="0">
                          <a:solidFill>
                            <a:schemeClr val="tx1"/>
                          </a:solidFill>
                          <a:effectLst/>
                          <a:latin typeface="HGPｺﾞｼｯｸM" panose="020B0600000000000000" pitchFamily="50" charset="-128"/>
                          <a:ea typeface="HGPｺﾞｼｯｸM" panose="020B0600000000000000" pitchFamily="50" charset="-128"/>
                        </a:rPr>
                        <a:t>可能であること。</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tc>
                  <a:txBody>
                    <a:bodyPr/>
                    <a:lstStyle/>
                    <a:p>
                      <a:pPr marL="0" indent="0">
                        <a:spcAft>
                          <a:spcPts val="0"/>
                        </a:spcAft>
                      </a:pPr>
                      <a:r>
                        <a:rPr lang="ja-JP" sz="1400" kern="100" dirty="0">
                          <a:solidFill>
                            <a:schemeClr val="tx1"/>
                          </a:solidFill>
                          <a:effectLst/>
                          <a:latin typeface="HGPｺﾞｼｯｸM" panose="020B0600000000000000" pitchFamily="50" charset="-128"/>
                          <a:ea typeface="HGPｺﾞｼｯｸM" panose="020B0600000000000000" pitchFamily="50" charset="-128"/>
                        </a:rPr>
                        <a:t>検証の合否判定観点や基準が明確に定義されていない。</a:t>
                      </a:r>
                    </a:p>
                    <a:p>
                      <a:pPr marL="381000" indent="63500">
                        <a:spcAft>
                          <a:spcPts val="0"/>
                        </a:spcAft>
                      </a:pPr>
                      <a:r>
                        <a:rPr lang="en-US" sz="1400" kern="100" dirty="0">
                          <a:solidFill>
                            <a:schemeClr val="tx1"/>
                          </a:solidFill>
                          <a:effectLst/>
                          <a:latin typeface="HGPｺﾞｼｯｸM" panose="020B0600000000000000" pitchFamily="50" charset="-128"/>
                          <a:ea typeface="HGPｺﾞｼｯｸM" panose="020B0600000000000000" pitchFamily="50" charset="-128"/>
                        </a:rPr>
                        <a:t> </a:t>
                      </a:r>
                      <a:endParaRPr lang="ja-JP" sz="1400" kern="100" dirty="0">
                        <a:solidFill>
                          <a:schemeClr val="tx1"/>
                        </a:solidFill>
                        <a:effectLst/>
                        <a:latin typeface="HGPｺﾞｼｯｸM" panose="020B0600000000000000" pitchFamily="50" charset="-128"/>
                        <a:ea typeface="HGPｺﾞｼｯｸM" panose="020B0600000000000000" pitchFamily="50" charset="-128"/>
                        <a:cs typeface="Times New Roman"/>
                      </a:endParaRPr>
                    </a:p>
                  </a:txBody>
                  <a:tcPr marL="64657" marR="64657" marT="0" marB="0"/>
                </a:tc>
                <a:extLst>
                  <a:ext uri="{0D108BD9-81ED-4DB2-BD59-A6C34878D82A}">
                    <a16:rowId xmlns:a16="http://schemas.microsoft.com/office/drawing/2014/main" val="10011"/>
                  </a:ext>
                </a:extLst>
              </a:tr>
            </a:tbl>
          </a:graphicData>
        </a:graphic>
      </p:graphicFrame>
      <p:sp>
        <p:nvSpPr>
          <p:cNvPr id="10" name="テキスト ボックス 9"/>
          <p:cNvSpPr txBox="1"/>
          <p:nvPr/>
        </p:nvSpPr>
        <p:spPr>
          <a:xfrm>
            <a:off x="539552" y="1136933"/>
            <a:ext cx="8208912" cy="369332"/>
          </a:xfrm>
          <a:prstGeom prst="rect">
            <a:avLst/>
          </a:prstGeom>
          <a:noFill/>
        </p:spPr>
        <p:txBody>
          <a:bodyPr wrap="square" rtlCol="0">
            <a:spAutoFit/>
          </a:bodyPr>
          <a:lstStyle/>
          <a:p>
            <a:pPr marL="285750" indent="-285750">
              <a:buFont typeface="Wingdings" panose="05000000000000000000" pitchFamily="2" charset="2"/>
              <a:buChar char="n"/>
            </a:pPr>
            <a:r>
              <a:rPr lang="ja-JP" altLang="en-US" dirty="0">
                <a:latin typeface="HGPｺﾞｼｯｸM" panose="020B0600000000000000" pitchFamily="50" charset="-128"/>
                <a:ea typeface="HGPｺﾞｼｯｸM" panose="020B0600000000000000" pitchFamily="50" charset="-128"/>
              </a:rPr>
              <a:t>検証の観点として、要件の特性を活用する。</a:t>
            </a:r>
          </a:p>
        </p:txBody>
      </p:sp>
    </p:spTree>
    <p:extLst>
      <p:ext uri="{BB962C8B-B14F-4D97-AF65-F5344CB8AC3E}">
        <p14:creationId xmlns:p14="http://schemas.microsoft.com/office/powerpoint/2010/main" val="47282403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38</a:t>
            </a:fld>
            <a:endParaRPr lang="ja-JP" altLang="en-US" dirty="0"/>
          </a:p>
        </p:txBody>
      </p:sp>
      <p:sp>
        <p:nvSpPr>
          <p:cNvPr id="3" name="テキスト プレースホルダー 2"/>
          <p:cNvSpPr>
            <a:spLocks noGrp="1"/>
          </p:cNvSpPr>
          <p:nvPr>
            <p:ph type="body" sz="quarter" idx="13"/>
          </p:nvPr>
        </p:nvSpPr>
        <p:spPr/>
        <p:txBody>
          <a:bodyPr/>
          <a:lstStyle/>
          <a:p>
            <a:r>
              <a:rPr kumimoji="1" lang="ja-JP" altLang="en-US" dirty="0">
                <a:latin typeface="HGPｺﾞｼｯｸM" panose="020B0600000000000000" pitchFamily="50" charset="-128"/>
                <a:ea typeface="HGPｺﾞｼｯｸM" panose="020B0600000000000000" pitchFamily="50" charset="-128"/>
              </a:rPr>
              <a:t>まとめ</a:t>
            </a:r>
          </a:p>
        </p:txBody>
      </p:sp>
      <p:graphicFrame>
        <p:nvGraphicFramePr>
          <p:cNvPr id="5" name="表 4"/>
          <p:cNvGraphicFramePr>
            <a:graphicFrameLocks noGrp="1"/>
          </p:cNvGraphicFramePr>
          <p:nvPr>
            <p:extLst>
              <p:ext uri="{D42A27DB-BD31-4B8C-83A1-F6EECF244321}">
                <p14:modId xmlns:p14="http://schemas.microsoft.com/office/powerpoint/2010/main" val="2917810229"/>
              </p:ext>
            </p:extLst>
          </p:nvPr>
        </p:nvGraphicFramePr>
        <p:xfrm>
          <a:off x="395537" y="1124744"/>
          <a:ext cx="8496943" cy="5491480"/>
        </p:xfrm>
        <a:graphic>
          <a:graphicData uri="http://schemas.openxmlformats.org/drawingml/2006/table">
            <a:tbl>
              <a:tblPr firstRow="1" bandRow="1">
                <a:tableStyleId>{00A15C55-8517-42AA-B614-E9B94910E393}</a:tableStyleId>
              </a:tblPr>
              <a:tblGrid>
                <a:gridCol w="3123767">
                  <a:extLst>
                    <a:ext uri="{9D8B030D-6E8A-4147-A177-3AD203B41FA5}">
                      <a16:colId xmlns:a16="http://schemas.microsoft.com/office/drawing/2014/main" val="20000"/>
                    </a:ext>
                  </a:extLst>
                </a:gridCol>
                <a:gridCol w="5373176">
                  <a:extLst>
                    <a:ext uri="{9D8B030D-6E8A-4147-A177-3AD203B41FA5}">
                      <a16:colId xmlns:a16="http://schemas.microsoft.com/office/drawing/2014/main" val="20001"/>
                    </a:ext>
                  </a:extLst>
                </a:gridCol>
              </a:tblGrid>
              <a:tr h="370840">
                <a:tc>
                  <a:txBody>
                    <a:bodyPr/>
                    <a:lstStyle/>
                    <a:p>
                      <a:r>
                        <a:rPr kumimoji="1" lang="ja-JP" altLang="en-US" sz="1800" dirty="0">
                          <a:solidFill>
                            <a:schemeClr val="tx1"/>
                          </a:solidFill>
                          <a:latin typeface="HGPｺﾞｼｯｸM" panose="020B0600000000000000" pitchFamily="50" charset="-128"/>
                          <a:ea typeface="HGPｺﾞｼｯｸM" panose="020B0600000000000000" pitchFamily="50" charset="-128"/>
                        </a:rPr>
                        <a:t>トピック</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60000"/>
                        <a:lumOff val="40000"/>
                      </a:schemeClr>
                    </a:solidFill>
                  </a:tcPr>
                </a:tc>
                <a:tc>
                  <a:txBody>
                    <a:bodyPr/>
                    <a:lstStyle/>
                    <a:p>
                      <a:r>
                        <a:rPr kumimoji="1" lang="ja-JP" altLang="en-US" sz="1800" dirty="0">
                          <a:solidFill>
                            <a:schemeClr val="tx1"/>
                          </a:solidFill>
                          <a:latin typeface="HGPｺﾞｼｯｸM" panose="020B0600000000000000" pitchFamily="50" charset="-128"/>
                          <a:ea typeface="HGPｺﾞｼｯｸM" panose="020B0600000000000000" pitchFamily="50" charset="-128"/>
                        </a:rPr>
                        <a:t>内容</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10000"/>
                  </a:ext>
                </a:extLst>
              </a:tr>
              <a:tr h="640080">
                <a:tc>
                  <a:txBody>
                    <a:bodyPr/>
                    <a:lstStyle/>
                    <a:p>
                      <a:pPr marL="88900" indent="0"/>
                      <a:r>
                        <a:rPr kumimoji="1" lang="ja-JP" altLang="en-US" sz="1800" b="0" dirty="0">
                          <a:latin typeface="HGPｺﾞｼｯｸM" panose="020B0600000000000000" pitchFamily="50" charset="-128"/>
                          <a:ea typeface="HGPｺﾞｼｯｸM" panose="020B0600000000000000" pitchFamily="50" charset="-128"/>
                        </a:rPr>
                        <a:t>要件とは？</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285750" indent="-285750">
                        <a:buFont typeface="Arial" panose="020B0604020202020204" pitchFamily="34" charset="0"/>
                        <a:buChar char="•"/>
                      </a:pPr>
                      <a:r>
                        <a:rPr kumimoji="1" lang="ja-JP" altLang="en-US" sz="1800" dirty="0">
                          <a:solidFill>
                            <a:schemeClr val="tx1"/>
                          </a:solidFill>
                          <a:latin typeface="HGPｺﾞｼｯｸM" panose="020B0600000000000000" pitchFamily="50" charset="-128"/>
                          <a:ea typeface="HGPｺﾞｼｯｸM" panose="020B0600000000000000" pitchFamily="50" charset="-128"/>
                        </a:rPr>
                        <a:t>問題解決、目標達成に欠かせない条件</a:t>
                      </a:r>
                      <a:endParaRPr kumimoji="1" lang="en-US" altLang="ja-JP" sz="1800" dirty="0">
                        <a:solidFill>
                          <a:schemeClr val="tx1"/>
                        </a:solidFill>
                        <a:latin typeface="HGPｺﾞｼｯｸM" panose="020B0600000000000000" pitchFamily="50" charset="-128"/>
                        <a:ea typeface="HGPｺﾞｼｯｸM" panose="020B0600000000000000" pitchFamily="50" charset="-128"/>
                      </a:endParaRPr>
                    </a:p>
                    <a:p>
                      <a:pPr marL="285750" indent="-285750">
                        <a:buFont typeface="Arial" panose="020B0604020202020204" pitchFamily="34" charset="0"/>
                        <a:buChar char="•"/>
                      </a:pPr>
                      <a:r>
                        <a:rPr lang="ja-JP" altLang="en-US" sz="1800" dirty="0">
                          <a:latin typeface="HGPｺﾞｼｯｸM" panose="020B0600000000000000" pitchFamily="50" charset="-128"/>
                          <a:ea typeface="HGPｺﾞｼｯｸM" panose="020B0600000000000000" pitchFamily="50" charset="-128"/>
                        </a:rPr>
                        <a:t>効果とその手段としての業務とシステムを決めること</a:t>
                      </a:r>
                      <a:endParaRPr kumimoji="1" lang="en-US" altLang="ja-JP" sz="1800" dirty="0">
                        <a:solidFill>
                          <a:schemeClr val="tx1"/>
                        </a:solidFill>
                        <a:latin typeface="HGPｺﾞｼｯｸM" panose="020B0600000000000000" pitchFamily="50" charset="-128"/>
                        <a:ea typeface="HGPｺﾞｼｯｸM" panose="020B0600000000000000" pitchFamily="50" charset="-128"/>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1"/>
                  </a:ext>
                </a:extLst>
              </a:tr>
              <a:tr h="640080">
                <a:tc>
                  <a:txBody>
                    <a:bodyPr/>
                    <a:lstStyle/>
                    <a:p>
                      <a:pPr marL="88900" indent="0"/>
                      <a:r>
                        <a:rPr kumimoji="1" lang="ja-JP" altLang="en-US" sz="1800" b="0" dirty="0">
                          <a:latin typeface="HGPｺﾞｼｯｸM" panose="020B0600000000000000" pitchFamily="50" charset="-128"/>
                          <a:ea typeface="HGPｺﾞｼｯｸM" panose="020B0600000000000000" pitchFamily="50" charset="-128"/>
                        </a:rPr>
                        <a:t>要件定義の難しさ</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285750" indent="-285750">
                        <a:buFont typeface="Arial" panose="020B0604020202020204" pitchFamily="34" charset="0"/>
                        <a:buChar char="•"/>
                      </a:pPr>
                      <a:r>
                        <a:rPr kumimoji="1" lang="ja-JP" altLang="en-US" sz="1800" dirty="0">
                          <a:solidFill>
                            <a:schemeClr val="tx1"/>
                          </a:solidFill>
                          <a:latin typeface="HGPｺﾞｼｯｸM" panose="020B0600000000000000" pitchFamily="50" charset="-128"/>
                          <a:ea typeface="HGPｺﾞｼｯｸM" panose="020B0600000000000000" pitchFamily="50" charset="-128"/>
                        </a:rPr>
                        <a:t>「答えが用意されていない」「お客さまの主体性欠如」</a:t>
                      </a:r>
                      <a:br>
                        <a:rPr kumimoji="1" lang="en-US" altLang="ja-JP" sz="1800" dirty="0">
                          <a:solidFill>
                            <a:schemeClr val="tx1"/>
                          </a:solidFill>
                          <a:latin typeface="HGPｺﾞｼｯｸM" panose="020B0600000000000000" pitchFamily="50" charset="-128"/>
                          <a:ea typeface="HGPｺﾞｼｯｸM" panose="020B0600000000000000" pitchFamily="50" charset="-128"/>
                        </a:rPr>
                      </a:br>
                      <a:r>
                        <a:rPr kumimoji="1" lang="ja-JP" altLang="en-US" sz="1800" dirty="0">
                          <a:solidFill>
                            <a:schemeClr val="tx1"/>
                          </a:solidFill>
                          <a:latin typeface="HGPｺﾞｼｯｸM" panose="020B0600000000000000" pitchFamily="50" charset="-128"/>
                          <a:ea typeface="HGPｺﾞｼｯｸM" panose="020B0600000000000000" pitchFamily="50" charset="-128"/>
                        </a:rPr>
                        <a:t>「インプット不足」「認識齟齬」「積極的なコントロール」</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2"/>
                  </a:ext>
                </a:extLst>
              </a:tr>
              <a:tr h="640080">
                <a:tc>
                  <a:txBody>
                    <a:bodyPr/>
                    <a:lstStyle/>
                    <a:p>
                      <a:pPr marL="88900" indent="0"/>
                      <a:r>
                        <a:rPr kumimoji="1" lang="ja-JP" altLang="en-US" sz="1800" b="0" dirty="0">
                          <a:latin typeface="HGPｺﾞｼｯｸM" panose="020B0600000000000000" pitchFamily="50" charset="-128"/>
                          <a:ea typeface="HGPｺﾞｼｯｸM" panose="020B0600000000000000" pitchFamily="50" charset="-128"/>
                        </a:rPr>
                        <a:t>要件定義の概念プロセス</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285750" indent="-285750">
                        <a:buFont typeface="Arial" panose="020B0604020202020204" pitchFamily="34" charset="0"/>
                        <a:buChar char="•"/>
                      </a:pPr>
                      <a:r>
                        <a:rPr kumimoji="1" lang="en-US" altLang="ja-JP" sz="1800" dirty="0">
                          <a:solidFill>
                            <a:schemeClr val="tx1"/>
                          </a:solidFill>
                          <a:latin typeface="HGPｺﾞｼｯｸM" panose="020B0600000000000000" pitchFamily="50" charset="-128"/>
                          <a:ea typeface="HGPｺﾞｼｯｸM" panose="020B0600000000000000" pitchFamily="50" charset="-128"/>
                        </a:rPr>
                        <a:t>“</a:t>
                      </a:r>
                      <a:r>
                        <a:rPr kumimoji="1" lang="ja-JP" altLang="en-US" sz="1800" dirty="0">
                          <a:solidFill>
                            <a:schemeClr val="tx1"/>
                          </a:solidFill>
                          <a:latin typeface="HGPｺﾞｼｯｸM" panose="020B0600000000000000" pitchFamily="50" charset="-128"/>
                          <a:ea typeface="HGPｺﾞｼｯｸM" panose="020B0600000000000000" pitchFamily="50" charset="-128"/>
                        </a:rPr>
                        <a:t>火事　歌舞伎　消せ火</a:t>
                      </a:r>
                      <a:r>
                        <a:rPr kumimoji="1" lang="en-US" altLang="ja-JP" sz="1800" dirty="0">
                          <a:solidFill>
                            <a:schemeClr val="tx1"/>
                          </a:solidFill>
                          <a:latin typeface="HGPｺﾞｼｯｸM" panose="020B0600000000000000" pitchFamily="50" charset="-128"/>
                          <a:ea typeface="HGPｺﾞｼｯｸM" panose="020B0600000000000000" pitchFamily="50" charset="-128"/>
                        </a:rPr>
                        <a:t>”</a:t>
                      </a:r>
                      <a:r>
                        <a:rPr kumimoji="1" lang="ja-JP" altLang="en-US" sz="1800" dirty="0">
                          <a:solidFill>
                            <a:schemeClr val="tx1"/>
                          </a:solidFill>
                          <a:latin typeface="HGPｺﾞｼｯｸM" panose="020B0600000000000000" pitchFamily="50" charset="-128"/>
                          <a:ea typeface="HGPｺﾞｼｯｸM" panose="020B0600000000000000" pitchFamily="50" charset="-128"/>
                        </a:rPr>
                        <a:t>で要求を洗練する</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3"/>
                  </a:ext>
                </a:extLst>
              </a:tr>
              <a:tr h="640080">
                <a:tc>
                  <a:txBody>
                    <a:bodyPr/>
                    <a:lstStyle/>
                    <a:p>
                      <a:pPr marL="88900" indent="0"/>
                      <a:r>
                        <a:rPr kumimoji="1" lang="ja-JP" altLang="en-US" sz="1800" b="0" dirty="0">
                          <a:latin typeface="HGPｺﾞｼｯｸM" panose="020B0600000000000000" pitchFamily="50" charset="-128"/>
                          <a:ea typeface="HGPｺﾞｼｯｸM" panose="020B0600000000000000" pitchFamily="50" charset="-128"/>
                        </a:rPr>
                        <a:t>要件のスコープ</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285750" indent="-285750">
                        <a:buFont typeface="Arial" panose="020B0604020202020204" pitchFamily="34" charset="0"/>
                        <a:buChar char="•"/>
                      </a:pPr>
                      <a:r>
                        <a:rPr kumimoji="1" lang="ja-JP" altLang="en-US" sz="1800" dirty="0">
                          <a:solidFill>
                            <a:schemeClr val="tx1"/>
                          </a:solidFill>
                          <a:latin typeface="HGPｺﾞｼｯｸM" panose="020B0600000000000000" pitchFamily="50" charset="-128"/>
                          <a:ea typeface="HGPｺﾞｼｯｸM" panose="020B0600000000000000" pitchFamily="50" charset="-128"/>
                        </a:rPr>
                        <a:t>ビジネス要件・業務要件・システム要件</a:t>
                      </a:r>
                      <a:endParaRPr kumimoji="1" lang="en-US" altLang="ja-JP" sz="1800" dirty="0">
                        <a:solidFill>
                          <a:schemeClr val="tx1"/>
                        </a:solidFill>
                        <a:latin typeface="HGPｺﾞｼｯｸM" panose="020B0600000000000000" pitchFamily="50" charset="-128"/>
                        <a:ea typeface="HGPｺﾞｼｯｸM" panose="020B0600000000000000" pitchFamily="50" charset="-128"/>
                      </a:endParaRPr>
                    </a:p>
                    <a:p>
                      <a:pPr marL="285750" marR="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ja-JP" altLang="en-US" sz="1800" dirty="0">
                          <a:solidFill>
                            <a:schemeClr val="tx1"/>
                          </a:solidFill>
                          <a:latin typeface="HGPｺﾞｼｯｸM" panose="020B0600000000000000" pitchFamily="50" charset="-128"/>
                          <a:ea typeface="HGPｺﾞｼｯｸM" panose="020B0600000000000000" pitchFamily="50" charset="-128"/>
                        </a:rPr>
                        <a:t>トレーサビリティを確保</a:t>
                      </a:r>
                      <a:endParaRPr kumimoji="1" lang="en-US" altLang="ja-JP" sz="1800" dirty="0">
                        <a:solidFill>
                          <a:schemeClr val="tx1"/>
                        </a:solidFill>
                        <a:latin typeface="HGPｺﾞｼｯｸM" panose="020B0600000000000000" pitchFamily="50" charset="-128"/>
                        <a:ea typeface="HGPｺﾞｼｯｸM" panose="020B0600000000000000" pitchFamily="50" charset="-128"/>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4"/>
                  </a:ext>
                </a:extLst>
              </a:tr>
              <a:tr h="640080">
                <a:tc>
                  <a:txBody>
                    <a:bodyPr/>
                    <a:lstStyle/>
                    <a:p>
                      <a:pPr marL="88900" indent="0"/>
                      <a:r>
                        <a:rPr kumimoji="1" lang="ja-JP" altLang="en-US" sz="1800" b="0" dirty="0">
                          <a:latin typeface="HGPｺﾞｼｯｸM" panose="020B0600000000000000" pitchFamily="50" charset="-128"/>
                          <a:ea typeface="HGPｺﾞｼｯｸM" panose="020B0600000000000000" pitchFamily="50" charset="-128"/>
                        </a:rPr>
                        <a:t>要件の分類</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285750" indent="-285750">
                        <a:buFont typeface="Arial" panose="020B0604020202020204" pitchFamily="34" charset="0"/>
                        <a:buChar char="•"/>
                      </a:pPr>
                      <a:r>
                        <a:rPr kumimoji="1" lang="ja-JP" altLang="en-US" sz="1800" dirty="0">
                          <a:solidFill>
                            <a:schemeClr val="tx1"/>
                          </a:solidFill>
                          <a:latin typeface="HGPｺﾞｼｯｸM" panose="020B0600000000000000" pitchFamily="50" charset="-128"/>
                          <a:ea typeface="HGPｺﾞｼｯｸM" panose="020B0600000000000000" pitchFamily="50" charset="-128"/>
                        </a:rPr>
                        <a:t>機能要件・非機能要件</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5"/>
                  </a:ext>
                </a:extLst>
              </a:tr>
              <a:tr h="640080">
                <a:tc>
                  <a:txBody>
                    <a:bodyPr/>
                    <a:lstStyle/>
                    <a:p>
                      <a:pPr marL="88900" indent="0"/>
                      <a:r>
                        <a:rPr kumimoji="1" lang="ja-JP" altLang="en-US" sz="1800" b="0" dirty="0">
                          <a:latin typeface="HGPｺﾞｼｯｸM" panose="020B0600000000000000" pitchFamily="50" charset="-128"/>
                          <a:ea typeface="HGPｺﾞｼｯｸM" panose="020B0600000000000000" pitchFamily="50" charset="-128"/>
                        </a:rPr>
                        <a:t>要求の状態</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285750" indent="-285750">
                        <a:buFont typeface="Arial" panose="020B0604020202020204" pitchFamily="34" charset="0"/>
                        <a:buChar char="•"/>
                      </a:pPr>
                      <a:r>
                        <a:rPr kumimoji="1" lang="ja-JP" altLang="en-US" sz="1800" dirty="0">
                          <a:solidFill>
                            <a:schemeClr val="tx1"/>
                          </a:solidFill>
                          <a:latin typeface="HGPｺﾞｼｯｸM" panose="020B0600000000000000" pitchFamily="50" charset="-128"/>
                          <a:ea typeface="HGPｺﾞｼｯｸM" panose="020B0600000000000000" pitchFamily="50" charset="-128"/>
                        </a:rPr>
                        <a:t>「明示された」「示唆された」「認識されていない」</a:t>
                      </a:r>
                      <a:endParaRPr kumimoji="1" lang="en-US" altLang="ja-JP" sz="1800" dirty="0">
                        <a:solidFill>
                          <a:schemeClr val="tx1"/>
                        </a:solidFill>
                        <a:latin typeface="HGPｺﾞｼｯｸM" panose="020B0600000000000000" pitchFamily="50" charset="-128"/>
                        <a:ea typeface="HGPｺﾞｼｯｸM" panose="020B0600000000000000" pitchFamily="50" charset="-128"/>
                      </a:endParaRPr>
                    </a:p>
                    <a:p>
                      <a:pPr marL="285750" indent="-285750">
                        <a:buFont typeface="Arial" panose="020B0604020202020204" pitchFamily="34" charset="0"/>
                        <a:buChar char="•"/>
                      </a:pPr>
                      <a:r>
                        <a:rPr kumimoji="1" lang="ja-JP" altLang="en-US" sz="1800" dirty="0">
                          <a:solidFill>
                            <a:schemeClr val="tx1"/>
                          </a:solidFill>
                          <a:latin typeface="HGPｺﾞｼｯｸM" panose="020B0600000000000000" pitchFamily="50" charset="-128"/>
                          <a:ea typeface="HGPｺﾞｼｯｸM" panose="020B0600000000000000" pitchFamily="50" charset="-128"/>
                        </a:rPr>
                        <a:t>要求は始めからあるものでなく、開発する</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6"/>
                  </a:ext>
                </a:extLst>
              </a:tr>
              <a:tr h="640080">
                <a:tc>
                  <a:txBody>
                    <a:bodyPr/>
                    <a:lstStyle/>
                    <a:p>
                      <a:pPr marL="88900" indent="0"/>
                      <a:r>
                        <a:rPr kumimoji="1" lang="ja-JP" altLang="en-US" sz="1800" b="0" dirty="0">
                          <a:latin typeface="HGPｺﾞｼｯｸM" panose="020B0600000000000000" pitchFamily="50" charset="-128"/>
                          <a:ea typeface="HGPｺﾞｼｯｸM" panose="020B0600000000000000" pitchFamily="50" charset="-128"/>
                        </a:rPr>
                        <a:t>要件の属性</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285750" indent="-285750">
                        <a:buFont typeface="Arial" panose="020B0604020202020204" pitchFamily="34" charset="0"/>
                        <a:buChar char="•"/>
                      </a:pPr>
                      <a:r>
                        <a:rPr kumimoji="1" lang="ja-JP" altLang="en-US" sz="1800" dirty="0">
                          <a:solidFill>
                            <a:schemeClr val="tx1"/>
                          </a:solidFill>
                          <a:latin typeface="HGPｺﾞｼｯｸM" panose="020B0600000000000000" pitchFamily="50" charset="-128"/>
                          <a:ea typeface="HGPｺﾞｼｯｸM" panose="020B0600000000000000" pitchFamily="50" charset="-128"/>
                        </a:rPr>
                        <a:t>分類、重要度、緊急度、メリット</a:t>
                      </a:r>
                      <a:r>
                        <a:rPr kumimoji="1" lang="en-US" altLang="ja-JP" sz="1800" dirty="0">
                          <a:solidFill>
                            <a:schemeClr val="tx1"/>
                          </a:solidFill>
                          <a:latin typeface="HGPｺﾞｼｯｸM" panose="020B0600000000000000" pitchFamily="50" charset="-128"/>
                          <a:ea typeface="HGPｺﾞｼｯｸM" panose="020B0600000000000000" pitchFamily="50" charset="-128"/>
                        </a:rPr>
                        <a:t>/</a:t>
                      </a:r>
                      <a:r>
                        <a:rPr kumimoji="1" lang="ja-JP" altLang="en-US" sz="1800" dirty="0">
                          <a:solidFill>
                            <a:schemeClr val="tx1"/>
                          </a:solidFill>
                          <a:latin typeface="HGPｺﾞｼｯｸM" panose="020B0600000000000000" pitchFamily="50" charset="-128"/>
                          <a:ea typeface="HGPｺﾞｼｯｸM" panose="020B0600000000000000" pitchFamily="50" charset="-128"/>
                        </a:rPr>
                        <a:t>デメリット、オーナー</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7"/>
                  </a:ext>
                </a:extLst>
              </a:tr>
              <a:tr h="640080">
                <a:tc>
                  <a:txBody>
                    <a:bodyPr/>
                    <a:lstStyle/>
                    <a:p>
                      <a:pPr marL="88900" indent="0"/>
                      <a:r>
                        <a:rPr kumimoji="1" lang="ja-JP" altLang="en-US" sz="1800" b="0" dirty="0">
                          <a:latin typeface="HGPｺﾞｼｯｸM" panose="020B0600000000000000" pitchFamily="50" charset="-128"/>
                          <a:ea typeface="HGPｺﾞｼｯｸM" panose="020B0600000000000000" pitchFamily="50" charset="-128"/>
                        </a:rPr>
                        <a:t>検証と妥当性確認</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285750" indent="-285750">
                        <a:buFont typeface="Arial" panose="020B0604020202020204" pitchFamily="34" charset="0"/>
                        <a:buChar char="•"/>
                      </a:pPr>
                      <a:r>
                        <a:rPr kumimoji="1" lang="ja-JP" altLang="en-US" sz="1800" dirty="0">
                          <a:solidFill>
                            <a:schemeClr val="tx1"/>
                          </a:solidFill>
                          <a:latin typeface="HGPｺﾞｼｯｸM" panose="020B0600000000000000" pitchFamily="50" charset="-128"/>
                          <a:ea typeface="HGPｺﾞｼｯｸM" panose="020B0600000000000000" pitchFamily="50" charset="-128"/>
                        </a:rPr>
                        <a:t>「実現性」「無曖昧性」「必要性」等で正しさを確認</a:t>
                      </a:r>
                      <a:endParaRPr kumimoji="1" lang="en-US" altLang="ja-JP" sz="1800" dirty="0">
                        <a:solidFill>
                          <a:schemeClr val="tx1"/>
                        </a:solidFill>
                        <a:latin typeface="HGPｺﾞｼｯｸM" panose="020B0600000000000000" pitchFamily="50" charset="-128"/>
                        <a:ea typeface="HGPｺﾞｼｯｸM" panose="020B0600000000000000" pitchFamily="50" charset="-128"/>
                      </a:endParaRPr>
                    </a:p>
                    <a:p>
                      <a:pPr marL="285750" indent="-285750">
                        <a:buFont typeface="Arial" panose="020B0604020202020204" pitchFamily="34" charset="0"/>
                        <a:buChar char="•"/>
                      </a:pPr>
                      <a:r>
                        <a:rPr kumimoji="1" lang="ja-JP" altLang="en-US" sz="1800" dirty="0">
                          <a:solidFill>
                            <a:schemeClr val="tx1"/>
                          </a:solidFill>
                          <a:latin typeface="HGPｺﾞｼｯｸM" panose="020B0600000000000000" pitchFamily="50" charset="-128"/>
                          <a:ea typeface="HGPｺﾞｼｯｸM" panose="020B0600000000000000" pitchFamily="50" charset="-128"/>
                        </a:rPr>
                        <a:t>上位要件や目的・目標に対する効果を確認</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12902155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solidFill>
                  <a:srgbClr val="201815"/>
                </a:solidFill>
                <a:latin typeface="HGPｺﾞｼｯｸM" panose="020B0600000000000000" pitchFamily="50" charset="-128"/>
                <a:ea typeface="HGPｺﾞｼｯｸM" panose="020B0600000000000000" pitchFamily="50" charset="-128"/>
              </a:rPr>
              <a:pPr/>
              <a:t>4</a:t>
            </a:fld>
            <a:endParaRPr lang="ja-JP" altLang="en-US" dirty="0">
              <a:solidFill>
                <a:srgbClr val="201815"/>
              </a:solidFill>
              <a:latin typeface="HGPｺﾞｼｯｸM" panose="020B0600000000000000" pitchFamily="50" charset="-128"/>
              <a:ea typeface="HGPｺﾞｼｯｸM" panose="020B0600000000000000" pitchFamily="50" charset="-128"/>
            </a:endParaRPr>
          </a:p>
        </p:txBody>
      </p:sp>
      <p:sp>
        <p:nvSpPr>
          <p:cNvPr id="43" name="テキスト プレースホルダー 2"/>
          <p:cNvSpPr>
            <a:spLocks noGrp="1"/>
          </p:cNvSpPr>
          <p:nvPr>
            <p:ph type="body" sz="quarter" idx="13"/>
          </p:nvPr>
        </p:nvSpPr>
        <p:spPr/>
        <p:txBody>
          <a:bodyPr/>
          <a:lstStyle/>
          <a:p>
            <a:r>
              <a:rPr lang="ja-JP" altLang="en-US" dirty="0">
                <a:latin typeface="HGPｺﾞｼｯｸM" panose="020B0600000000000000" pitchFamily="50" charset="-128"/>
                <a:ea typeface="HGPｺﾞｼｯｸM" panose="020B0600000000000000" pitchFamily="50" charset="-128"/>
              </a:rPr>
              <a:t>要件定義工程の位置づけ①</a:t>
            </a:r>
          </a:p>
        </p:txBody>
      </p:sp>
      <p:sp>
        <p:nvSpPr>
          <p:cNvPr id="29" name="テキスト ボックス 28"/>
          <p:cNvSpPr txBox="1"/>
          <p:nvPr/>
        </p:nvSpPr>
        <p:spPr>
          <a:xfrm>
            <a:off x="539552" y="1136933"/>
            <a:ext cx="8208912" cy="3139321"/>
          </a:xfrm>
          <a:prstGeom prst="rect">
            <a:avLst/>
          </a:prstGeom>
          <a:noFill/>
        </p:spPr>
        <p:txBody>
          <a:bodyPr wrap="square" rtlCol="0">
            <a:spAutoFit/>
          </a:bodyPr>
          <a:lstStyle/>
          <a:p>
            <a:pPr marL="285750" indent="-285750">
              <a:buFont typeface="Wingdings" panose="05000000000000000000" pitchFamily="2" charset="2"/>
              <a:buChar char="n"/>
            </a:pPr>
            <a:r>
              <a:rPr lang="ja-JP" altLang="en-US" kern="100" dirty="0">
                <a:latin typeface="HGPｺﾞｼｯｸM" panose="020B0600000000000000" pitchFamily="50" charset="-128"/>
                <a:ea typeface="HGPｺﾞｼｯｸM" panose="020B0600000000000000" pitchFamily="50" charset="-128"/>
                <a:cs typeface="Times New Roman"/>
              </a:rPr>
              <a:t>要件定義の目的</a:t>
            </a:r>
            <a:endParaRPr lang="en-US" altLang="ja-JP" kern="100" dirty="0">
              <a:latin typeface="HGPｺﾞｼｯｸM" panose="020B0600000000000000" pitchFamily="50" charset="-128"/>
              <a:ea typeface="HGPｺﾞｼｯｸM" panose="020B0600000000000000" pitchFamily="50" charset="-128"/>
              <a:cs typeface="Times New Roman"/>
            </a:endParaRPr>
          </a:p>
          <a:p>
            <a:pPr marL="285750" indent="-285750">
              <a:buFont typeface="Wingdings" panose="05000000000000000000" pitchFamily="2" charset="2"/>
              <a:buChar char="n"/>
            </a:pPr>
            <a:endParaRPr lang="en-US" altLang="ja-JP" kern="100" dirty="0">
              <a:latin typeface="HGPｺﾞｼｯｸM" panose="020B0600000000000000" pitchFamily="50" charset="-128"/>
              <a:ea typeface="HGPｺﾞｼｯｸM" panose="020B0600000000000000" pitchFamily="50" charset="-128"/>
              <a:cs typeface="Times New Roman"/>
            </a:endParaRPr>
          </a:p>
          <a:p>
            <a:pPr marL="285750" indent="-285750">
              <a:buFont typeface="Wingdings" panose="05000000000000000000" pitchFamily="2" charset="2"/>
              <a:buChar char="n"/>
            </a:pPr>
            <a:endParaRPr lang="en-US" altLang="ja-JP" kern="100" dirty="0">
              <a:latin typeface="HGPｺﾞｼｯｸM" panose="020B0600000000000000" pitchFamily="50" charset="-128"/>
              <a:ea typeface="HGPｺﾞｼｯｸM" panose="020B0600000000000000" pitchFamily="50" charset="-128"/>
              <a:cs typeface="Times New Roman"/>
            </a:endParaRPr>
          </a:p>
          <a:p>
            <a:endParaRPr lang="en-US" altLang="ja-JP" kern="100" dirty="0">
              <a:latin typeface="HGPｺﾞｼｯｸM" panose="020B0600000000000000" pitchFamily="50" charset="-128"/>
              <a:ea typeface="HGPｺﾞｼｯｸM" panose="020B0600000000000000" pitchFamily="50" charset="-128"/>
              <a:cs typeface="Times New Roman"/>
            </a:endParaRPr>
          </a:p>
          <a:p>
            <a:endParaRPr lang="en-US" altLang="ja-JP" kern="100" dirty="0">
              <a:latin typeface="HGPｺﾞｼｯｸM" panose="020B0600000000000000" pitchFamily="50" charset="-128"/>
              <a:ea typeface="HGPｺﾞｼｯｸM" panose="020B0600000000000000" pitchFamily="50" charset="-128"/>
              <a:cs typeface="Times New Roman"/>
            </a:endParaRPr>
          </a:p>
          <a:p>
            <a:endParaRPr lang="en-US" altLang="ja-JP" kern="100" dirty="0">
              <a:latin typeface="HGPｺﾞｼｯｸM" panose="020B0600000000000000" pitchFamily="50" charset="-128"/>
              <a:ea typeface="HGPｺﾞｼｯｸM" panose="020B0600000000000000" pitchFamily="50" charset="-128"/>
              <a:cs typeface="Times New Roman"/>
            </a:endParaRPr>
          </a:p>
          <a:p>
            <a:endParaRPr lang="en-US" altLang="ja-JP" kern="100" dirty="0">
              <a:latin typeface="HGPｺﾞｼｯｸM" panose="020B0600000000000000" pitchFamily="50" charset="-128"/>
              <a:ea typeface="HGPｺﾞｼｯｸM" panose="020B0600000000000000" pitchFamily="50" charset="-128"/>
              <a:cs typeface="Times New Roman"/>
            </a:endParaRPr>
          </a:p>
          <a:p>
            <a:endParaRPr lang="en-US" altLang="ja-JP" kern="100" dirty="0">
              <a:latin typeface="HGPｺﾞｼｯｸM" panose="020B0600000000000000" pitchFamily="50" charset="-128"/>
              <a:ea typeface="HGPｺﾞｼｯｸM" panose="020B0600000000000000" pitchFamily="50" charset="-128"/>
              <a:cs typeface="Times New Roman"/>
            </a:endParaRPr>
          </a:p>
          <a:p>
            <a:endParaRPr lang="en-US" altLang="ja-JP" kern="100" dirty="0">
              <a:latin typeface="HGPｺﾞｼｯｸM" panose="020B0600000000000000" pitchFamily="50" charset="-128"/>
              <a:ea typeface="HGPｺﾞｼｯｸM" panose="020B0600000000000000" pitchFamily="50" charset="-128"/>
              <a:cs typeface="Times New Roman"/>
            </a:endParaRPr>
          </a:p>
          <a:p>
            <a:endParaRPr lang="en-US" altLang="ja-JP" kern="100" dirty="0">
              <a:latin typeface="HGPｺﾞｼｯｸM" panose="020B0600000000000000" pitchFamily="50" charset="-128"/>
              <a:ea typeface="HGPｺﾞｼｯｸM" panose="020B0600000000000000" pitchFamily="50" charset="-128"/>
              <a:cs typeface="Times New Roman"/>
            </a:endParaRPr>
          </a:p>
          <a:p>
            <a:pPr marL="285750" indent="-285750">
              <a:buFont typeface="Wingdings" panose="05000000000000000000" pitchFamily="2" charset="2"/>
              <a:buChar char="n"/>
            </a:pPr>
            <a:r>
              <a:rPr lang="ja-JP" altLang="en-US" kern="100" dirty="0">
                <a:latin typeface="HGPｺﾞｼｯｸM" panose="020B0600000000000000" pitchFamily="50" charset="-128"/>
                <a:ea typeface="HGPｺﾞｼｯｸM" panose="020B0600000000000000" pitchFamily="50" charset="-128"/>
                <a:cs typeface="Times New Roman"/>
              </a:rPr>
              <a:t>要件定義工程の位置付け</a:t>
            </a:r>
            <a:endParaRPr lang="en-US" altLang="ja-JP" kern="100" dirty="0">
              <a:latin typeface="HGPｺﾞｼｯｸM" panose="020B0600000000000000" pitchFamily="50" charset="-128"/>
              <a:ea typeface="HGPｺﾞｼｯｸM" panose="020B0600000000000000" pitchFamily="50" charset="-128"/>
              <a:cs typeface="Times New Roman"/>
            </a:endParaRPr>
          </a:p>
        </p:txBody>
      </p:sp>
      <p:grpSp>
        <p:nvGrpSpPr>
          <p:cNvPr id="31" name="グループ化 30"/>
          <p:cNvGrpSpPr/>
          <p:nvPr/>
        </p:nvGrpSpPr>
        <p:grpSpPr>
          <a:xfrm>
            <a:off x="539552" y="2636913"/>
            <a:ext cx="3895965" cy="936103"/>
            <a:chOff x="395288" y="1196407"/>
            <a:chExt cx="8353425" cy="936103"/>
          </a:xfrm>
        </p:grpSpPr>
        <p:sp>
          <p:nvSpPr>
            <p:cNvPr id="32" name="正方形/長方形 31"/>
            <p:cNvSpPr/>
            <p:nvPr/>
          </p:nvSpPr>
          <p:spPr>
            <a:xfrm>
              <a:off x="395288" y="1196407"/>
              <a:ext cx="8353425" cy="360039"/>
            </a:xfrm>
            <a:prstGeom prst="rect">
              <a:avLst/>
            </a:prstGeom>
            <a:solidFill>
              <a:schemeClr val="accent5"/>
            </a:solidFill>
            <a:ln w="9525">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400" b="1" dirty="0">
                  <a:solidFill>
                    <a:schemeClr val="bg1"/>
                  </a:solidFill>
                  <a:latin typeface="HGPｺﾞｼｯｸM" panose="020B0600000000000000" pitchFamily="50" charset="-128"/>
                  <a:ea typeface="HGPｺﾞｼｯｸM" panose="020B0600000000000000" pitchFamily="50" charset="-128"/>
                  <a:cs typeface="メイリオ" panose="020B0604030504040204" pitchFamily="50" charset="-128"/>
                </a:rPr>
                <a:t>業務要件定義では</a:t>
              </a:r>
            </a:p>
          </p:txBody>
        </p:sp>
        <p:sp>
          <p:nvSpPr>
            <p:cNvPr id="33" name="正方形/長方形 32"/>
            <p:cNvSpPr/>
            <p:nvPr/>
          </p:nvSpPr>
          <p:spPr>
            <a:xfrm>
              <a:off x="395288" y="1556445"/>
              <a:ext cx="8353425" cy="576065"/>
            </a:xfrm>
            <a:prstGeom prst="rect">
              <a:avLst/>
            </a:prstGeom>
            <a:solidFill>
              <a:schemeClr val="bg1"/>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t"/>
            <a:lstStyle/>
            <a:p>
              <a:pPr>
                <a:spcBef>
                  <a:spcPts val="600"/>
                </a:spcBef>
              </a:pPr>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ビジネス目的・目標を達成するために、</a:t>
              </a:r>
              <a:br>
                <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br>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解決すべき業務課題、実現すべき業務を定義する。</a:t>
              </a:r>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p:txBody>
        </p:sp>
      </p:grpSp>
      <p:grpSp>
        <p:nvGrpSpPr>
          <p:cNvPr id="34" name="グループ化 33"/>
          <p:cNvGrpSpPr/>
          <p:nvPr/>
        </p:nvGrpSpPr>
        <p:grpSpPr>
          <a:xfrm>
            <a:off x="4839879" y="2620944"/>
            <a:ext cx="4072072" cy="952072"/>
            <a:chOff x="395288" y="1196407"/>
            <a:chExt cx="8353425" cy="952072"/>
          </a:xfrm>
        </p:grpSpPr>
        <p:sp>
          <p:nvSpPr>
            <p:cNvPr id="35" name="正方形/長方形 34"/>
            <p:cNvSpPr/>
            <p:nvPr/>
          </p:nvSpPr>
          <p:spPr>
            <a:xfrm>
              <a:off x="395288" y="1196407"/>
              <a:ext cx="8353425" cy="360039"/>
            </a:xfrm>
            <a:prstGeom prst="rect">
              <a:avLst/>
            </a:prstGeom>
            <a:solidFill>
              <a:schemeClr val="accent5"/>
            </a:solidFill>
            <a:ln w="9525">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400" b="1" dirty="0">
                  <a:solidFill>
                    <a:schemeClr val="bg1"/>
                  </a:solidFill>
                  <a:latin typeface="HGPｺﾞｼｯｸM" panose="020B0600000000000000" pitchFamily="50" charset="-128"/>
                  <a:ea typeface="HGPｺﾞｼｯｸM" panose="020B0600000000000000" pitchFamily="50" charset="-128"/>
                  <a:cs typeface="メイリオ" panose="020B0604030504040204" pitchFamily="50" charset="-128"/>
                </a:rPr>
                <a:t>システム要件定義では</a:t>
              </a:r>
            </a:p>
          </p:txBody>
        </p:sp>
        <p:sp>
          <p:nvSpPr>
            <p:cNvPr id="36" name="正方形/長方形 35"/>
            <p:cNvSpPr/>
            <p:nvPr/>
          </p:nvSpPr>
          <p:spPr>
            <a:xfrm>
              <a:off x="395288" y="1556447"/>
              <a:ext cx="8353425" cy="592032"/>
            </a:xfrm>
            <a:prstGeom prst="rect">
              <a:avLst/>
            </a:prstGeom>
            <a:solidFill>
              <a:schemeClr val="bg1"/>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t"/>
            <a:lstStyle/>
            <a:p>
              <a:pPr>
                <a:spcBef>
                  <a:spcPts val="600"/>
                </a:spcBef>
              </a:pPr>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実現すべき業務のために、解決すべきシステム課題、</a:t>
              </a:r>
              <a:br>
                <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br>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実現すべきシステムを定義する。</a:t>
              </a:r>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p:txBody>
        </p:sp>
      </p:grpSp>
      <p:sp>
        <p:nvSpPr>
          <p:cNvPr id="37" name="二等辺三角形 36"/>
          <p:cNvSpPr/>
          <p:nvPr/>
        </p:nvSpPr>
        <p:spPr>
          <a:xfrm rot="5400000">
            <a:off x="4238012" y="2996952"/>
            <a:ext cx="864096" cy="288032"/>
          </a:xfrm>
          <a:prstGeom prst="triangle">
            <a:avLst/>
          </a:prstGeom>
          <a:solidFill>
            <a:schemeClr val="accent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ja-JP" altLang="en-US" sz="1200" dirty="0">
              <a:solidFill>
                <a:srgbClr val="201815"/>
              </a:solid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51" name="角丸四角形 50"/>
          <p:cNvSpPr/>
          <p:nvPr/>
        </p:nvSpPr>
        <p:spPr>
          <a:xfrm>
            <a:off x="795200" y="1577111"/>
            <a:ext cx="7881256" cy="555745"/>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marL="88900" algn="ctr"/>
            <a:r>
              <a:rPr lang="ja-JP" altLang="en-US" kern="100" dirty="0">
                <a:solidFill>
                  <a:schemeClr val="tx1"/>
                </a:solidFill>
                <a:latin typeface="HGPｺﾞｼｯｸM" panose="020B0600000000000000" pitchFamily="50" charset="-128"/>
                <a:ea typeface="HGPｺﾞｼｯｸM" panose="020B0600000000000000" pitchFamily="50" charset="-128"/>
                <a:cs typeface="Times New Roman"/>
              </a:rPr>
              <a:t>ビジネス目的・目標を達成する</a:t>
            </a:r>
            <a:r>
              <a:rPr lang="en-US" altLang="ja-JP" kern="100" dirty="0">
                <a:solidFill>
                  <a:schemeClr val="tx1"/>
                </a:solidFill>
                <a:latin typeface="HGPｺﾞｼｯｸM" panose="020B0600000000000000" pitchFamily="50" charset="-128"/>
                <a:ea typeface="HGPｺﾞｼｯｸM" panose="020B0600000000000000" pitchFamily="50" charset="-128"/>
                <a:cs typeface="Times New Roman"/>
              </a:rPr>
              <a:t>『</a:t>
            </a:r>
            <a:r>
              <a:rPr lang="ja-JP" altLang="en-US" kern="100" dirty="0">
                <a:solidFill>
                  <a:schemeClr val="tx1"/>
                </a:solidFill>
                <a:latin typeface="HGPｺﾞｼｯｸM" panose="020B0600000000000000" pitchFamily="50" charset="-128"/>
                <a:ea typeface="HGPｺﾞｼｯｸM" panose="020B0600000000000000" pitchFamily="50" charset="-128"/>
                <a:cs typeface="Times New Roman"/>
              </a:rPr>
              <a:t>手段</a:t>
            </a:r>
            <a:r>
              <a:rPr lang="en-US" altLang="ja-JP" kern="100" dirty="0">
                <a:solidFill>
                  <a:schemeClr val="tx1"/>
                </a:solidFill>
                <a:latin typeface="HGPｺﾞｼｯｸM" panose="020B0600000000000000" pitchFamily="50" charset="-128"/>
                <a:ea typeface="HGPｺﾞｼｯｸM" panose="020B0600000000000000" pitchFamily="50" charset="-128"/>
                <a:cs typeface="Times New Roman"/>
              </a:rPr>
              <a:t>』</a:t>
            </a:r>
            <a:r>
              <a:rPr lang="ja-JP" altLang="en-US" kern="100" dirty="0">
                <a:solidFill>
                  <a:schemeClr val="tx1"/>
                </a:solidFill>
                <a:latin typeface="HGPｺﾞｼｯｸM" panose="020B0600000000000000" pitchFamily="50" charset="-128"/>
                <a:ea typeface="HGPｺﾞｼｯｸM" panose="020B0600000000000000" pitchFamily="50" charset="-128"/>
                <a:cs typeface="Times New Roman"/>
              </a:rPr>
              <a:t>としての業務・システムを決定すること</a:t>
            </a:r>
            <a:endParaRPr lang="en-US" altLang="ja-JP" kern="100" dirty="0">
              <a:solidFill>
                <a:schemeClr val="tx1"/>
              </a:solidFill>
              <a:latin typeface="HGPｺﾞｼｯｸM" panose="020B0600000000000000" pitchFamily="50" charset="-128"/>
              <a:ea typeface="HGPｺﾞｼｯｸM" panose="020B0600000000000000" pitchFamily="50" charset="-128"/>
              <a:cs typeface="Times New Roman"/>
            </a:endParaRPr>
          </a:p>
        </p:txBody>
      </p:sp>
      <p:grpSp>
        <p:nvGrpSpPr>
          <p:cNvPr id="8" name="グループ化 7"/>
          <p:cNvGrpSpPr/>
          <p:nvPr/>
        </p:nvGrpSpPr>
        <p:grpSpPr>
          <a:xfrm>
            <a:off x="630802" y="4447539"/>
            <a:ext cx="8045654" cy="709653"/>
            <a:chOff x="0" y="600402"/>
            <a:chExt cx="6535935" cy="517249"/>
          </a:xfrm>
        </p:grpSpPr>
        <p:sp>
          <p:nvSpPr>
            <p:cNvPr id="11" name="ホームベース 10"/>
            <p:cNvSpPr/>
            <p:nvPr/>
          </p:nvSpPr>
          <p:spPr>
            <a:xfrm>
              <a:off x="5635935" y="605371"/>
              <a:ext cx="900000" cy="512279"/>
            </a:xfrm>
            <a:prstGeom prst="homePlate">
              <a:avLst>
                <a:gd name="adj" fmla="val 33832"/>
              </a:avLst>
            </a:prstGeom>
            <a:solidFill>
              <a:schemeClr val="tx2">
                <a:lumMod val="20000"/>
                <a:lumOff val="80000"/>
              </a:schemeClr>
            </a:solidFill>
          </p:spPr>
          <p:style>
            <a:lnRef idx="1">
              <a:schemeClr val="accent3"/>
            </a:lnRef>
            <a:fillRef idx="2">
              <a:schemeClr val="accent3"/>
            </a:fillRef>
            <a:effectRef idx="1">
              <a:schemeClr val="accent3"/>
            </a:effectRef>
            <a:fontRef idx="minor">
              <a:schemeClr val="dk1"/>
            </a:fontRef>
          </p:style>
          <p:txBody>
            <a:bodyPr lIns="0" tIns="0" rIns="0" bIns="0" rtlCol="0" anchor="ctr" anchorCtr="1"/>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r"/>
              <a:r>
                <a:rPr lang="ja-JP" altLang="en-US" sz="1400" dirty="0">
                  <a:solidFill>
                    <a:srgbClr val="201815"/>
                  </a:solidFill>
                  <a:latin typeface="HGPｺﾞｼｯｸM" panose="020B0600000000000000" pitchFamily="50" charset="-128"/>
                  <a:ea typeface="HGPｺﾞｼｯｸM" panose="020B0600000000000000" pitchFamily="50" charset="-128"/>
                </a:rPr>
                <a:t>　運用</a:t>
              </a:r>
              <a:endParaRPr lang="en-US" altLang="ja-JP" sz="1400" dirty="0">
                <a:solidFill>
                  <a:srgbClr val="201815"/>
                </a:solidFill>
                <a:latin typeface="HGPｺﾞｼｯｸM" panose="020B0600000000000000" pitchFamily="50" charset="-128"/>
                <a:ea typeface="HGPｺﾞｼｯｸM" panose="020B0600000000000000" pitchFamily="50" charset="-128"/>
              </a:endParaRPr>
            </a:p>
          </p:txBody>
        </p:sp>
        <p:sp>
          <p:nvSpPr>
            <p:cNvPr id="12" name="ホームベース 11"/>
            <p:cNvSpPr/>
            <p:nvPr/>
          </p:nvSpPr>
          <p:spPr>
            <a:xfrm>
              <a:off x="4936857" y="605371"/>
              <a:ext cx="900000" cy="512279"/>
            </a:xfrm>
            <a:prstGeom prst="homePlate">
              <a:avLst>
                <a:gd name="adj" fmla="val 33832"/>
              </a:avLst>
            </a:prstGeom>
            <a:solidFill>
              <a:schemeClr val="tx2">
                <a:lumMod val="20000"/>
                <a:lumOff val="80000"/>
              </a:schemeClr>
            </a:solidFill>
          </p:spPr>
          <p:style>
            <a:lnRef idx="1">
              <a:schemeClr val="accent3"/>
            </a:lnRef>
            <a:fillRef idx="2">
              <a:schemeClr val="accent3"/>
            </a:fillRef>
            <a:effectRef idx="1">
              <a:schemeClr val="accent3"/>
            </a:effectRef>
            <a:fontRef idx="minor">
              <a:schemeClr val="dk1"/>
            </a:fontRef>
          </p:style>
          <p:txBody>
            <a:bodyPr lIns="0" tIns="0" rIns="0" bIns="0" rtlCol="0" anchor="ctr" anchorCtr="1"/>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r"/>
              <a:r>
                <a:rPr lang="ja-JP" altLang="en-US" sz="1400" dirty="0">
                  <a:solidFill>
                    <a:srgbClr val="201815"/>
                  </a:solidFill>
                  <a:latin typeface="HGPｺﾞｼｯｸM" panose="020B0600000000000000" pitchFamily="50" charset="-128"/>
                  <a:ea typeface="HGPｺﾞｼｯｸM" panose="020B0600000000000000" pitchFamily="50" charset="-128"/>
                </a:rPr>
                <a:t>　　総合試験</a:t>
              </a:r>
              <a:endParaRPr lang="en-US" altLang="ja-JP" sz="1400" dirty="0">
                <a:solidFill>
                  <a:srgbClr val="201815"/>
                </a:solidFill>
                <a:latin typeface="HGPｺﾞｼｯｸM" panose="020B0600000000000000" pitchFamily="50" charset="-128"/>
                <a:ea typeface="HGPｺﾞｼｯｸM" panose="020B0600000000000000" pitchFamily="50" charset="-128"/>
              </a:endParaRPr>
            </a:p>
          </p:txBody>
        </p:sp>
        <p:sp>
          <p:nvSpPr>
            <p:cNvPr id="13" name="ホームベース 12"/>
            <p:cNvSpPr/>
            <p:nvPr/>
          </p:nvSpPr>
          <p:spPr>
            <a:xfrm>
              <a:off x="4231590" y="605371"/>
              <a:ext cx="900000" cy="512279"/>
            </a:xfrm>
            <a:prstGeom prst="homePlate">
              <a:avLst>
                <a:gd name="adj" fmla="val 33832"/>
              </a:avLst>
            </a:prstGeom>
            <a:solidFill>
              <a:schemeClr val="tx2">
                <a:lumMod val="20000"/>
                <a:lumOff val="80000"/>
              </a:schemeClr>
            </a:solidFill>
          </p:spPr>
          <p:style>
            <a:lnRef idx="1">
              <a:schemeClr val="accent3"/>
            </a:lnRef>
            <a:fillRef idx="2">
              <a:schemeClr val="accent3"/>
            </a:fillRef>
            <a:effectRef idx="1">
              <a:schemeClr val="accent3"/>
            </a:effectRef>
            <a:fontRef idx="minor">
              <a:schemeClr val="dk1"/>
            </a:fontRef>
          </p:style>
          <p:txBody>
            <a:bodyPr lIns="0" tIns="0" rIns="0" bIns="0" rtlCol="0" anchor="ctr" anchorCtr="1"/>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r"/>
              <a:r>
                <a:rPr lang="ja-JP" altLang="en-US" sz="1400" dirty="0">
                  <a:solidFill>
                    <a:srgbClr val="201815"/>
                  </a:solidFill>
                  <a:latin typeface="HGPｺﾞｼｯｸM" panose="020B0600000000000000" pitchFamily="50" charset="-128"/>
                  <a:ea typeface="HGPｺﾞｼｯｸM" panose="020B0600000000000000" pitchFamily="50" charset="-128"/>
                </a:rPr>
                <a:t>　　結合試験</a:t>
              </a:r>
              <a:endParaRPr lang="en-US" altLang="ja-JP" sz="1400" dirty="0">
                <a:solidFill>
                  <a:srgbClr val="201815"/>
                </a:solidFill>
                <a:latin typeface="HGPｺﾞｼｯｸM" panose="020B0600000000000000" pitchFamily="50" charset="-128"/>
                <a:ea typeface="HGPｺﾞｼｯｸM" panose="020B0600000000000000" pitchFamily="50" charset="-128"/>
              </a:endParaRPr>
            </a:p>
          </p:txBody>
        </p:sp>
        <p:sp>
          <p:nvSpPr>
            <p:cNvPr id="14" name="ホームベース 13"/>
            <p:cNvSpPr/>
            <p:nvPr/>
          </p:nvSpPr>
          <p:spPr>
            <a:xfrm>
              <a:off x="3526325" y="605371"/>
              <a:ext cx="900000" cy="512279"/>
            </a:xfrm>
            <a:prstGeom prst="homePlate">
              <a:avLst>
                <a:gd name="adj" fmla="val 33832"/>
              </a:avLst>
            </a:prstGeom>
            <a:solidFill>
              <a:schemeClr val="tx2">
                <a:lumMod val="20000"/>
                <a:lumOff val="80000"/>
              </a:schemeClr>
            </a:solidFill>
          </p:spPr>
          <p:style>
            <a:lnRef idx="1">
              <a:schemeClr val="accent3"/>
            </a:lnRef>
            <a:fillRef idx="2">
              <a:schemeClr val="accent3"/>
            </a:fillRef>
            <a:effectRef idx="1">
              <a:schemeClr val="accent3"/>
            </a:effectRef>
            <a:fontRef idx="minor">
              <a:schemeClr val="dk1"/>
            </a:fontRef>
          </p:style>
          <p:txBody>
            <a:bodyPr lIns="0" tIns="0" rIns="0" bIns="0" rtlCol="0" anchor="ctr" anchorCtr="1"/>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ja-JP" altLang="en-US" sz="1400" dirty="0">
                  <a:solidFill>
                    <a:srgbClr val="201815"/>
                  </a:solidFill>
                  <a:latin typeface="HGPｺﾞｼｯｸM" panose="020B0600000000000000" pitchFamily="50" charset="-128"/>
                  <a:ea typeface="HGPｺﾞｼｯｸM" panose="020B0600000000000000" pitchFamily="50" charset="-128"/>
                </a:rPr>
                <a:t>　製造</a:t>
              </a:r>
              <a:endParaRPr lang="en-US" altLang="ja-JP" sz="1400" dirty="0">
                <a:solidFill>
                  <a:srgbClr val="201815"/>
                </a:solidFill>
                <a:latin typeface="HGPｺﾞｼｯｸM" panose="020B0600000000000000" pitchFamily="50" charset="-128"/>
                <a:ea typeface="HGPｺﾞｼｯｸM" panose="020B0600000000000000" pitchFamily="50" charset="-128"/>
              </a:endParaRPr>
            </a:p>
            <a:p>
              <a:pPr algn="ctr"/>
              <a:r>
                <a:rPr lang="ja-JP" altLang="en-US" sz="1400" dirty="0">
                  <a:solidFill>
                    <a:srgbClr val="201815"/>
                  </a:solidFill>
                  <a:latin typeface="HGPｺﾞｼｯｸM" panose="020B0600000000000000" pitchFamily="50" charset="-128"/>
                  <a:ea typeface="HGPｺﾞｼｯｸM" panose="020B0600000000000000" pitchFamily="50" charset="-128"/>
                </a:rPr>
                <a:t>　単体試験</a:t>
              </a:r>
              <a:endParaRPr lang="en-US" altLang="ja-JP" sz="1400" dirty="0">
                <a:solidFill>
                  <a:srgbClr val="201815"/>
                </a:solidFill>
                <a:latin typeface="HGPｺﾞｼｯｸM" panose="020B0600000000000000" pitchFamily="50" charset="-128"/>
                <a:ea typeface="HGPｺﾞｼｯｸM" panose="020B0600000000000000" pitchFamily="50" charset="-128"/>
              </a:endParaRPr>
            </a:p>
          </p:txBody>
        </p:sp>
        <p:sp>
          <p:nvSpPr>
            <p:cNvPr id="15" name="ホームベース 14"/>
            <p:cNvSpPr/>
            <p:nvPr/>
          </p:nvSpPr>
          <p:spPr>
            <a:xfrm>
              <a:off x="2821060" y="605371"/>
              <a:ext cx="900000" cy="512279"/>
            </a:xfrm>
            <a:prstGeom prst="homePlate">
              <a:avLst>
                <a:gd name="adj" fmla="val 33832"/>
              </a:avLst>
            </a:prstGeom>
            <a:solidFill>
              <a:schemeClr val="tx2">
                <a:lumMod val="20000"/>
                <a:lumOff val="80000"/>
              </a:schemeClr>
            </a:solidFill>
          </p:spPr>
          <p:style>
            <a:lnRef idx="1">
              <a:schemeClr val="accent3"/>
            </a:lnRef>
            <a:fillRef idx="2">
              <a:schemeClr val="accent3"/>
            </a:fillRef>
            <a:effectRef idx="1">
              <a:schemeClr val="accent3"/>
            </a:effectRef>
            <a:fontRef idx="minor">
              <a:schemeClr val="dk1"/>
            </a:fontRef>
          </p:style>
          <p:txBody>
            <a:bodyPr lIns="0" tIns="0" rIns="0" bIns="0" rtlCol="0" anchor="ctr" anchorCtr="1"/>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ja-JP" altLang="en-US" sz="1400" dirty="0">
                  <a:solidFill>
                    <a:srgbClr val="201815"/>
                  </a:solidFill>
                  <a:latin typeface="HGPｺﾞｼｯｸM" panose="020B0600000000000000" pitchFamily="50" charset="-128"/>
                  <a:ea typeface="HGPｺﾞｼｯｸM" panose="020B0600000000000000" pitchFamily="50" charset="-128"/>
                </a:rPr>
                <a:t>　　内部設計</a:t>
              </a:r>
              <a:endParaRPr lang="en-US" altLang="ja-JP" sz="1400" dirty="0">
                <a:solidFill>
                  <a:srgbClr val="201815"/>
                </a:solidFill>
                <a:latin typeface="HGPｺﾞｼｯｸM" panose="020B0600000000000000" pitchFamily="50" charset="-128"/>
                <a:ea typeface="HGPｺﾞｼｯｸM" panose="020B0600000000000000" pitchFamily="50" charset="-128"/>
              </a:endParaRPr>
            </a:p>
          </p:txBody>
        </p:sp>
        <p:sp>
          <p:nvSpPr>
            <p:cNvPr id="16" name="ホームベース 15"/>
            <p:cNvSpPr/>
            <p:nvPr/>
          </p:nvSpPr>
          <p:spPr>
            <a:xfrm>
              <a:off x="2115795" y="605371"/>
              <a:ext cx="900000" cy="512279"/>
            </a:xfrm>
            <a:prstGeom prst="homePlate">
              <a:avLst>
                <a:gd name="adj" fmla="val 33832"/>
              </a:avLst>
            </a:prstGeom>
            <a:solidFill>
              <a:schemeClr val="tx2">
                <a:lumMod val="20000"/>
                <a:lumOff val="80000"/>
              </a:schemeClr>
            </a:solidFill>
            <a:ln w="9525" cmpd="sng">
              <a:solidFill>
                <a:schemeClr val="bg2">
                  <a:lumMod val="75000"/>
                </a:schemeClr>
              </a:solidFill>
            </a:ln>
          </p:spPr>
          <p:style>
            <a:lnRef idx="1">
              <a:schemeClr val="accent3"/>
            </a:lnRef>
            <a:fillRef idx="2">
              <a:schemeClr val="accent3"/>
            </a:fillRef>
            <a:effectRef idx="1">
              <a:schemeClr val="accent3"/>
            </a:effectRef>
            <a:fontRef idx="minor">
              <a:schemeClr val="dk1"/>
            </a:fontRef>
          </p:style>
          <p:txBody>
            <a:bodyPr lIns="0" tIns="0" rIns="0" bIns="0" rtlCol="0" anchor="ctr" anchorCtr="1"/>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ja-JP" altLang="en-US" sz="1400" dirty="0">
                  <a:solidFill>
                    <a:srgbClr val="201815"/>
                  </a:solidFill>
                  <a:latin typeface="HGPｺﾞｼｯｸM" panose="020B0600000000000000" pitchFamily="50" charset="-128"/>
                  <a:ea typeface="HGPｺﾞｼｯｸM" panose="020B0600000000000000" pitchFamily="50" charset="-128"/>
                </a:rPr>
                <a:t>　　外部設計</a:t>
              </a:r>
              <a:endParaRPr lang="en-US" altLang="ja-JP" sz="1400" dirty="0">
                <a:solidFill>
                  <a:srgbClr val="201815"/>
                </a:solidFill>
                <a:latin typeface="HGPｺﾞｼｯｸM" panose="020B0600000000000000" pitchFamily="50" charset="-128"/>
                <a:ea typeface="HGPｺﾞｼｯｸM" panose="020B0600000000000000" pitchFamily="50" charset="-128"/>
              </a:endParaRPr>
            </a:p>
          </p:txBody>
        </p:sp>
        <p:sp>
          <p:nvSpPr>
            <p:cNvPr id="17" name="ホームベース 16"/>
            <p:cNvSpPr/>
            <p:nvPr/>
          </p:nvSpPr>
          <p:spPr>
            <a:xfrm>
              <a:off x="1410530" y="605371"/>
              <a:ext cx="900000" cy="512279"/>
            </a:xfrm>
            <a:prstGeom prst="homePlate">
              <a:avLst>
                <a:gd name="adj" fmla="val 33832"/>
              </a:avLst>
            </a:prstGeom>
            <a:solidFill>
              <a:schemeClr val="tx2">
                <a:lumMod val="60000"/>
                <a:lumOff val="40000"/>
              </a:schemeClr>
            </a:solidFill>
            <a:ln w="25400" cmpd="sng">
              <a:solidFill>
                <a:schemeClr val="tx1"/>
              </a:solidFill>
            </a:ln>
          </p:spPr>
          <p:style>
            <a:lnRef idx="1">
              <a:schemeClr val="accent3"/>
            </a:lnRef>
            <a:fillRef idx="2">
              <a:schemeClr val="accent3"/>
            </a:fillRef>
            <a:effectRef idx="1">
              <a:schemeClr val="accent3"/>
            </a:effectRef>
            <a:fontRef idx="minor">
              <a:schemeClr val="dk1"/>
            </a:fontRef>
          </p:style>
          <p:txBody>
            <a:bodyPr lIns="0" tIns="0" rIns="0" bIns="0" rtlCol="0" anchor="ctr" anchorCtr="1"/>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ja-JP" altLang="en-US" sz="1400" dirty="0">
                  <a:solidFill>
                    <a:srgbClr val="201815"/>
                  </a:solidFill>
                  <a:latin typeface="HGPｺﾞｼｯｸM" panose="020B0600000000000000" pitchFamily="50" charset="-128"/>
                  <a:ea typeface="HGPｺﾞｼｯｸM" panose="020B0600000000000000" pitchFamily="50" charset="-128"/>
                </a:rPr>
                <a:t>　　システム</a:t>
              </a:r>
              <a:endParaRPr lang="en-US" altLang="ja-JP" sz="1400" dirty="0">
                <a:solidFill>
                  <a:srgbClr val="201815"/>
                </a:solidFill>
                <a:latin typeface="HGPｺﾞｼｯｸM" panose="020B0600000000000000" pitchFamily="50" charset="-128"/>
                <a:ea typeface="HGPｺﾞｼｯｸM" panose="020B0600000000000000" pitchFamily="50" charset="-128"/>
              </a:endParaRPr>
            </a:p>
            <a:p>
              <a:pPr algn="ctr"/>
              <a:r>
                <a:rPr lang="ja-JP" altLang="en-US" sz="1400" dirty="0">
                  <a:solidFill>
                    <a:srgbClr val="201815"/>
                  </a:solidFill>
                  <a:latin typeface="HGPｺﾞｼｯｸM" panose="020B0600000000000000" pitchFamily="50" charset="-128"/>
                  <a:ea typeface="HGPｺﾞｼｯｸM" panose="020B0600000000000000" pitchFamily="50" charset="-128"/>
                </a:rPr>
                <a:t>　　要件定義</a:t>
              </a:r>
            </a:p>
          </p:txBody>
        </p:sp>
        <p:sp>
          <p:nvSpPr>
            <p:cNvPr id="18" name="ホームベース 17"/>
            <p:cNvSpPr/>
            <p:nvPr/>
          </p:nvSpPr>
          <p:spPr>
            <a:xfrm>
              <a:off x="705265" y="605371"/>
              <a:ext cx="900000" cy="512279"/>
            </a:xfrm>
            <a:prstGeom prst="homePlate">
              <a:avLst>
                <a:gd name="adj" fmla="val 33832"/>
              </a:avLst>
            </a:prstGeom>
            <a:solidFill>
              <a:schemeClr val="tx2">
                <a:lumMod val="60000"/>
                <a:lumOff val="40000"/>
              </a:schemeClr>
            </a:solidFill>
            <a:ln w="25400">
              <a:solidFill>
                <a:schemeClr val="tx1"/>
              </a:solidFill>
            </a:ln>
          </p:spPr>
          <p:style>
            <a:lnRef idx="1">
              <a:schemeClr val="accent3"/>
            </a:lnRef>
            <a:fillRef idx="2">
              <a:schemeClr val="accent3"/>
            </a:fillRef>
            <a:effectRef idx="1">
              <a:schemeClr val="accent3"/>
            </a:effectRef>
            <a:fontRef idx="minor">
              <a:schemeClr val="dk1"/>
            </a:fontRef>
          </p:style>
          <p:txBody>
            <a:bodyPr lIns="0" tIns="0" rIns="0" bIns="0" rtlCol="0" anchor="ctr" anchorCtr="1"/>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ja-JP" altLang="en-US" sz="1400" dirty="0">
                  <a:solidFill>
                    <a:srgbClr val="201815"/>
                  </a:solidFill>
                  <a:latin typeface="HGPｺﾞｼｯｸM" panose="020B0600000000000000" pitchFamily="50" charset="-128"/>
                  <a:ea typeface="HGPｺﾞｼｯｸM" panose="020B0600000000000000" pitchFamily="50" charset="-128"/>
                </a:rPr>
                <a:t>　　業務</a:t>
              </a:r>
              <a:endParaRPr lang="en-US" altLang="ja-JP" sz="1400" dirty="0">
                <a:solidFill>
                  <a:srgbClr val="201815"/>
                </a:solidFill>
                <a:latin typeface="HGPｺﾞｼｯｸM" panose="020B0600000000000000" pitchFamily="50" charset="-128"/>
                <a:ea typeface="HGPｺﾞｼｯｸM" panose="020B0600000000000000" pitchFamily="50" charset="-128"/>
              </a:endParaRPr>
            </a:p>
            <a:p>
              <a:pPr algn="ctr"/>
              <a:r>
                <a:rPr lang="ja-JP" altLang="en-US" sz="1400" dirty="0">
                  <a:solidFill>
                    <a:srgbClr val="201815"/>
                  </a:solidFill>
                  <a:latin typeface="HGPｺﾞｼｯｸM" panose="020B0600000000000000" pitchFamily="50" charset="-128"/>
                  <a:ea typeface="HGPｺﾞｼｯｸM" panose="020B0600000000000000" pitchFamily="50" charset="-128"/>
                </a:rPr>
                <a:t>　　要件定義</a:t>
              </a:r>
            </a:p>
          </p:txBody>
        </p:sp>
        <p:sp>
          <p:nvSpPr>
            <p:cNvPr id="19" name="ホームベース 18"/>
            <p:cNvSpPr/>
            <p:nvPr/>
          </p:nvSpPr>
          <p:spPr>
            <a:xfrm>
              <a:off x="0" y="605371"/>
              <a:ext cx="900000" cy="512279"/>
            </a:xfrm>
            <a:prstGeom prst="homePlate">
              <a:avLst>
                <a:gd name="adj" fmla="val 33832"/>
              </a:avLst>
            </a:prstGeom>
            <a:solidFill>
              <a:schemeClr val="tx2">
                <a:lumMod val="20000"/>
                <a:lumOff val="80000"/>
              </a:schemeClr>
            </a:solidFill>
          </p:spPr>
          <p:style>
            <a:lnRef idx="1">
              <a:schemeClr val="accent3"/>
            </a:lnRef>
            <a:fillRef idx="2">
              <a:schemeClr val="accent3"/>
            </a:fillRef>
            <a:effectRef idx="1">
              <a:schemeClr val="accent3"/>
            </a:effectRef>
            <a:fontRef idx="minor">
              <a:schemeClr val="dk1"/>
            </a:fontRef>
          </p:style>
          <p:txBody>
            <a:bodyPr lIns="0" tIns="0" rIns="0" bIns="0" rtlCol="0" anchor="ctr" anchorCtr="1"/>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ja-JP" altLang="en-US" sz="1400" dirty="0">
                  <a:solidFill>
                    <a:srgbClr val="201815"/>
                  </a:solidFill>
                  <a:latin typeface="HGPｺﾞｼｯｸM" panose="020B0600000000000000" pitchFamily="50" charset="-128"/>
                  <a:ea typeface="HGPｺﾞｼｯｸM" panose="020B0600000000000000" pitchFamily="50" charset="-128"/>
                </a:rPr>
                <a:t>システム化</a:t>
              </a:r>
              <a:endParaRPr lang="en-US" altLang="ja-JP" sz="1400" dirty="0">
                <a:solidFill>
                  <a:srgbClr val="201815"/>
                </a:solidFill>
                <a:latin typeface="HGPｺﾞｼｯｸM" panose="020B0600000000000000" pitchFamily="50" charset="-128"/>
                <a:ea typeface="HGPｺﾞｼｯｸM" panose="020B0600000000000000" pitchFamily="50" charset="-128"/>
              </a:endParaRPr>
            </a:p>
            <a:p>
              <a:pPr algn="ctr"/>
              <a:r>
                <a:rPr lang="ja-JP" altLang="en-US" sz="1400" dirty="0">
                  <a:solidFill>
                    <a:srgbClr val="201815"/>
                  </a:solidFill>
                  <a:latin typeface="HGPｺﾞｼｯｸM" panose="020B0600000000000000" pitchFamily="50" charset="-128"/>
                  <a:ea typeface="HGPｺﾞｼｯｸM" panose="020B0600000000000000" pitchFamily="50" charset="-128"/>
                </a:rPr>
                <a:t>企画</a:t>
              </a:r>
            </a:p>
          </p:txBody>
        </p:sp>
        <p:cxnSp>
          <p:nvCxnSpPr>
            <p:cNvPr id="20" name="直線コネクタ 19"/>
            <p:cNvCxnSpPr/>
            <p:nvPr/>
          </p:nvCxnSpPr>
          <p:spPr>
            <a:xfrm>
              <a:off x="705265" y="600402"/>
              <a:ext cx="204227" cy="261109"/>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線コネクタ 20"/>
            <p:cNvCxnSpPr>
              <a:endCxn id="19" idx="3"/>
            </p:cNvCxnSpPr>
            <p:nvPr/>
          </p:nvCxnSpPr>
          <p:spPr>
            <a:xfrm flipV="1">
              <a:off x="705265" y="861511"/>
              <a:ext cx="194735" cy="25614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 name="左右矢印 2"/>
          <p:cNvSpPr/>
          <p:nvPr/>
        </p:nvSpPr>
        <p:spPr>
          <a:xfrm>
            <a:off x="1184746" y="5382508"/>
            <a:ext cx="2290290" cy="422756"/>
          </a:xfrm>
          <a:prstGeom prst="leftRightArrow">
            <a:avLst>
              <a:gd name="adj1" fmla="val 65313"/>
              <a:gd name="adj2" fmla="val 67227"/>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kumimoji="1" lang="ja-JP" altLang="en-US" sz="1400" dirty="0"/>
              <a:t>目的、目標は何か？</a:t>
            </a:r>
            <a:endParaRPr kumimoji="1" lang="en-US" altLang="ja-JP" sz="1400" dirty="0"/>
          </a:p>
          <a:p>
            <a:pPr algn="ctr"/>
            <a:r>
              <a:rPr kumimoji="1" lang="ja-JP" altLang="en-US" sz="1400" dirty="0"/>
              <a:t>どう仕事をする？</a:t>
            </a:r>
            <a:endParaRPr kumimoji="1" lang="en-US" altLang="ja-JP" sz="1400" dirty="0"/>
          </a:p>
          <a:p>
            <a:pPr algn="ctr"/>
            <a:r>
              <a:rPr lang="ja-JP" altLang="en-US" sz="1400" dirty="0"/>
              <a:t>何が必要？</a:t>
            </a:r>
            <a:r>
              <a:rPr kumimoji="1" lang="ja-JP" altLang="en-US" sz="1400" dirty="0"/>
              <a:t>どう使う？</a:t>
            </a:r>
            <a:endParaRPr kumimoji="1" lang="en-US" altLang="ja-JP" sz="1400" dirty="0"/>
          </a:p>
        </p:txBody>
      </p:sp>
      <p:sp>
        <p:nvSpPr>
          <p:cNvPr id="48" name="左右矢印 47"/>
          <p:cNvSpPr/>
          <p:nvPr/>
        </p:nvSpPr>
        <p:spPr>
          <a:xfrm>
            <a:off x="3459672" y="5391800"/>
            <a:ext cx="2065935" cy="422756"/>
          </a:xfrm>
          <a:prstGeom prst="leftRightArrow">
            <a:avLst>
              <a:gd name="adj1" fmla="val 65313"/>
              <a:gd name="adj2" fmla="val 67227"/>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ja-JP" altLang="en-US" sz="1400" dirty="0"/>
              <a:t>どう</a:t>
            </a:r>
            <a:r>
              <a:rPr kumimoji="1" lang="ja-JP" altLang="en-US" sz="1400" dirty="0"/>
              <a:t>作る？</a:t>
            </a:r>
            <a:endParaRPr kumimoji="1" lang="en-US" altLang="ja-JP" sz="1400" dirty="0"/>
          </a:p>
          <a:p>
            <a:pPr algn="ctr"/>
            <a:r>
              <a:rPr lang="ja-JP" altLang="en-US" sz="1400" dirty="0"/>
              <a:t>どう運用する？</a:t>
            </a:r>
            <a:endParaRPr kumimoji="1" lang="ja-JP" altLang="en-US" sz="1400" dirty="0"/>
          </a:p>
        </p:txBody>
      </p:sp>
      <p:sp>
        <p:nvSpPr>
          <p:cNvPr id="49" name="左右矢印 48"/>
          <p:cNvSpPr/>
          <p:nvPr/>
        </p:nvSpPr>
        <p:spPr>
          <a:xfrm>
            <a:off x="5525608" y="5371420"/>
            <a:ext cx="3222856" cy="422756"/>
          </a:xfrm>
          <a:prstGeom prst="leftRightArrow">
            <a:avLst>
              <a:gd name="adj1" fmla="val 65313"/>
              <a:gd name="adj2" fmla="val 67227"/>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kumimoji="1" lang="ja-JP" altLang="en-US" sz="1400" dirty="0"/>
              <a:t>きちんと作れたか？</a:t>
            </a:r>
            <a:endParaRPr kumimoji="1" lang="en-US" altLang="ja-JP" sz="1400" dirty="0"/>
          </a:p>
          <a:p>
            <a:pPr algn="ctr"/>
            <a:r>
              <a:rPr kumimoji="1" lang="ja-JP" altLang="en-US" sz="1400" dirty="0"/>
              <a:t>目的、目標は満たせるか？</a:t>
            </a:r>
          </a:p>
        </p:txBody>
      </p:sp>
    </p:spTree>
    <p:extLst>
      <p:ext uri="{BB962C8B-B14F-4D97-AF65-F5344CB8AC3E}">
        <p14:creationId xmlns:p14="http://schemas.microsoft.com/office/powerpoint/2010/main" val="1549091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latin typeface="HGPｺﾞｼｯｸM" panose="020B0600000000000000" pitchFamily="50" charset="-128"/>
                <a:ea typeface="HGPｺﾞｼｯｸM" panose="020B0600000000000000" pitchFamily="50" charset="-128"/>
              </a:rPr>
              <a:pPr/>
              <a:t>5</a:t>
            </a:fld>
            <a:endParaRPr lang="ja-JP" altLang="en-US" dirty="0">
              <a:latin typeface="HGPｺﾞｼｯｸM" panose="020B0600000000000000" pitchFamily="50" charset="-128"/>
              <a:ea typeface="HGPｺﾞｼｯｸM" panose="020B0600000000000000" pitchFamily="50" charset="-128"/>
            </a:endParaRPr>
          </a:p>
        </p:txBody>
      </p:sp>
      <p:sp>
        <p:nvSpPr>
          <p:cNvPr id="3" name="テキスト プレースホルダー 2"/>
          <p:cNvSpPr>
            <a:spLocks noGrp="1"/>
          </p:cNvSpPr>
          <p:nvPr>
            <p:ph type="body" sz="quarter" idx="13"/>
          </p:nvPr>
        </p:nvSpPr>
        <p:spPr/>
        <p:txBody>
          <a:bodyPr/>
          <a:lstStyle/>
          <a:p>
            <a:r>
              <a:rPr lang="ja-JP" altLang="en-US" dirty="0">
                <a:latin typeface="HGPｺﾞｼｯｸM" panose="020B0600000000000000" pitchFamily="50" charset="-128"/>
                <a:ea typeface="HGPｺﾞｼｯｸM" panose="020B0600000000000000" pitchFamily="50" charset="-128"/>
              </a:rPr>
              <a:t>要件定義工程の位置づけ②</a:t>
            </a:r>
          </a:p>
        </p:txBody>
      </p:sp>
      <p:cxnSp>
        <p:nvCxnSpPr>
          <p:cNvPr id="4" name="直線矢印コネクタ 49"/>
          <p:cNvCxnSpPr>
            <a:cxnSpLocks noChangeShapeType="1"/>
          </p:cNvCxnSpPr>
          <p:nvPr/>
        </p:nvCxnSpPr>
        <p:spPr bwMode="auto">
          <a:xfrm flipH="1">
            <a:off x="4861347" y="6398220"/>
            <a:ext cx="2544762" cy="0"/>
          </a:xfrm>
          <a:prstGeom prst="straightConnector1">
            <a:avLst/>
          </a:prstGeom>
          <a:noFill/>
          <a:ln w="50800" algn="ctr">
            <a:solidFill>
              <a:schemeClr val="tx1"/>
            </a:solidFill>
            <a:prstDash val="sysDash"/>
            <a:round/>
            <a:headEnd type="triangle" w="med" len="med"/>
            <a:tailEnd type="triangle" w="med" len="med"/>
          </a:ln>
          <a:extLst>
            <a:ext uri="{909E8E84-426E-40DD-AFC4-6F175D3DCCD1}">
              <a14:hiddenFill xmlns:a14="http://schemas.microsoft.com/office/drawing/2010/main">
                <a:noFill/>
              </a14:hiddenFill>
            </a:ext>
          </a:extLst>
        </p:spPr>
      </p:cxnSp>
      <p:cxnSp>
        <p:nvCxnSpPr>
          <p:cNvPr id="6" name="直線矢印コネクタ 7"/>
          <p:cNvCxnSpPr>
            <a:cxnSpLocks noChangeShapeType="1"/>
          </p:cNvCxnSpPr>
          <p:nvPr/>
        </p:nvCxnSpPr>
        <p:spPr bwMode="auto">
          <a:xfrm flipH="1">
            <a:off x="1907704" y="6410920"/>
            <a:ext cx="2786955" cy="0"/>
          </a:xfrm>
          <a:prstGeom prst="straightConnector1">
            <a:avLst/>
          </a:prstGeom>
          <a:noFill/>
          <a:ln w="50800" algn="ctr">
            <a:solidFill>
              <a:schemeClr val="tx1"/>
            </a:solidFill>
            <a:prstDash val="sysDash"/>
            <a:round/>
            <a:headEnd type="triangle" w="med" len="med"/>
            <a:tailEnd type="triangle" w="med" len="med"/>
          </a:ln>
          <a:extLst>
            <a:ext uri="{909E8E84-426E-40DD-AFC4-6F175D3DCCD1}">
              <a14:hiddenFill xmlns:a14="http://schemas.microsoft.com/office/drawing/2010/main">
                <a:noFill/>
              </a14:hiddenFill>
            </a:ext>
          </a:extLst>
        </p:spPr>
      </p:cxnSp>
      <p:sp>
        <p:nvSpPr>
          <p:cNvPr id="13" name="AutoShape 5"/>
          <p:cNvSpPr>
            <a:spLocks noChangeArrowheads="1"/>
          </p:cNvSpPr>
          <p:nvPr/>
        </p:nvSpPr>
        <p:spPr bwMode="auto">
          <a:xfrm rot="18061611" flipV="1">
            <a:off x="4291434" y="3575198"/>
            <a:ext cx="2925763" cy="493713"/>
          </a:xfrm>
          <a:prstGeom prst="rightArrow">
            <a:avLst>
              <a:gd name="adj1" fmla="val 56769"/>
              <a:gd name="adj2" fmla="val 49164"/>
            </a:avLst>
          </a:prstGeom>
          <a:solidFill>
            <a:schemeClr val="bg1"/>
          </a:solidFill>
          <a:ln w="19050" algn="ctr">
            <a:solidFill>
              <a:schemeClr val="tx1"/>
            </a:solidFill>
            <a:miter lim="800000"/>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eaLnBrk="1" hangingPunct="1">
              <a:spcBef>
                <a:spcPct val="30000"/>
              </a:spcBef>
              <a:buClr>
                <a:srgbClr val="008000"/>
              </a:buClr>
              <a:buFont typeface="Wingdings" pitchFamily="2" charset="2"/>
              <a:buNone/>
            </a:pPr>
            <a:endParaRPr lang="ja-JP" altLang="en-US" sz="1800" dirty="0">
              <a:solidFill>
                <a:schemeClr val="tx1"/>
              </a:solidFill>
              <a:latin typeface="HGPｺﾞｼｯｸM" panose="020B0600000000000000" pitchFamily="50" charset="-128"/>
              <a:ea typeface="HGPｺﾞｼｯｸM" panose="020B0600000000000000" pitchFamily="50" charset="-128"/>
            </a:endParaRPr>
          </a:p>
        </p:txBody>
      </p:sp>
      <p:sp>
        <p:nvSpPr>
          <p:cNvPr id="14" name="AutoShape 6"/>
          <p:cNvSpPr>
            <a:spLocks noChangeArrowheads="1"/>
          </p:cNvSpPr>
          <p:nvPr/>
        </p:nvSpPr>
        <p:spPr bwMode="auto">
          <a:xfrm rot="3538389">
            <a:off x="1791916" y="3210866"/>
            <a:ext cx="3206750" cy="493713"/>
          </a:xfrm>
          <a:prstGeom prst="rightArrow">
            <a:avLst>
              <a:gd name="adj1" fmla="val 56769"/>
              <a:gd name="adj2" fmla="val 53886"/>
            </a:avLst>
          </a:prstGeom>
          <a:solidFill>
            <a:schemeClr val="bg1"/>
          </a:solidFill>
          <a:ln w="19050" algn="ctr">
            <a:solidFill>
              <a:schemeClr val="tx1"/>
            </a:solidFill>
            <a:miter lim="800000"/>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eaLnBrk="1" hangingPunct="1">
              <a:spcBef>
                <a:spcPct val="30000"/>
              </a:spcBef>
              <a:buClr>
                <a:srgbClr val="008000"/>
              </a:buClr>
              <a:buFont typeface="Wingdings" pitchFamily="2" charset="2"/>
              <a:buNone/>
            </a:pPr>
            <a:endParaRPr lang="ja-JP" altLang="en-US" sz="1800" dirty="0">
              <a:solidFill>
                <a:schemeClr val="tx1"/>
              </a:solidFill>
              <a:latin typeface="HGPｺﾞｼｯｸM" panose="020B0600000000000000" pitchFamily="50" charset="-128"/>
              <a:ea typeface="HGPｺﾞｼｯｸM" panose="020B0600000000000000" pitchFamily="50" charset="-128"/>
            </a:endParaRPr>
          </a:p>
        </p:txBody>
      </p:sp>
      <p:sp>
        <p:nvSpPr>
          <p:cNvPr id="22" name="Rectangle 14"/>
          <p:cNvSpPr>
            <a:spLocks noChangeArrowheads="1"/>
          </p:cNvSpPr>
          <p:nvPr/>
        </p:nvSpPr>
        <p:spPr bwMode="auto">
          <a:xfrm>
            <a:off x="2492797" y="2898923"/>
            <a:ext cx="1574800" cy="585788"/>
          </a:xfrm>
          <a:prstGeom prst="rect">
            <a:avLst/>
          </a:prstGeom>
          <a:solidFill>
            <a:srgbClr val="FFCC99"/>
          </a:solidFill>
          <a:ln w="19050" algn="ctr">
            <a:solidFill>
              <a:schemeClr val="tx1"/>
            </a:solidFill>
            <a:miter lim="800000"/>
            <a:headEnd/>
            <a:tailEnd/>
          </a:ln>
          <a:effectLst>
            <a:outerShdw dist="35921" dir="2700000" algn="ctr" rotWithShape="0">
              <a:schemeClr val="bg2"/>
            </a:outerShdw>
          </a:effec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spcBef>
                <a:spcPct val="30000"/>
              </a:spcBef>
              <a:buClr>
                <a:srgbClr val="008000"/>
              </a:buClr>
              <a:buFont typeface="Wingdings" pitchFamily="2" charset="2"/>
              <a:buNone/>
            </a:pPr>
            <a:r>
              <a:rPr lang="ja-JP" altLang="en-US" sz="1800" dirty="0">
                <a:solidFill>
                  <a:schemeClr val="tx1"/>
                </a:solidFill>
                <a:latin typeface="HGPｺﾞｼｯｸM" panose="020B0600000000000000" pitchFamily="50" charset="-128"/>
                <a:ea typeface="HGPｺﾞｼｯｸM" panose="020B0600000000000000" pitchFamily="50" charset="-128"/>
              </a:rPr>
              <a:t>外部設計</a:t>
            </a:r>
          </a:p>
        </p:txBody>
      </p:sp>
      <p:sp>
        <p:nvSpPr>
          <p:cNvPr id="23" name="Rectangle 15"/>
          <p:cNvSpPr>
            <a:spLocks noChangeArrowheads="1"/>
          </p:cNvSpPr>
          <p:nvPr/>
        </p:nvSpPr>
        <p:spPr bwMode="auto">
          <a:xfrm>
            <a:off x="3978697" y="4834086"/>
            <a:ext cx="1528762" cy="585787"/>
          </a:xfrm>
          <a:prstGeom prst="rect">
            <a:avLst/>
          </a:prstGeom>
          <a:solidFill>
            <a:srgbClr val="FFCC99"/>
          </a:solidFill>
          <a:ln w="19050" algn="ctr">
            <a:solidFill>
              <a:schemeClr val="tx1"/>
            </a:solidFill>
            <a:miter lim="800000"/>
            <a:headEnd/>
            <a:tailEnd/>
          </a:ln>
          <a:effectLst>
            <a:outerShdw dist="35921" dir="2700000" algn="ctr" rotWithShape="0">
              <a:schemeClr val="bg2"/>
            </a:outerShdw>
          </a:effec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spcBef>
                <a:spcPct val="30000"/>
              </a:spcBef>
              <a:buClr>
                <a:srgbClr val="008000"/>
              </a:buClr>
              <a:buFont typeface="Wingdings" pitchFamily="2" charset="2"/>
              <a:buNone/>
            </a:pPr>
            <a:r>
              <a:rPr lang="ja-JP" altLang="en-US" sz="1800" dirty="0">
                <a:solidFill>
                  <a:schemeClr val="tx1"/>
                </a:solidFill>
                <a:latin typeface="HGPｺﾞｼｯｸM" panose="020B0600000000000000" pitchFamily="50" charset="-128"/>
                <a:ea typeface="HGPｺﾞｼｯｸM" panose="020B0600000000000000" pitchFamily="50" charset="-128"/>
              </a:rPr>
              <a:t>プログラミング</a:t>
            </a:r>
            <a:br>
              <a:rPr lang="en-US" altLang="ja-JP" sz="1800" dirty="0">
                <a:solidFill>
                  <a:schemeClr val="tx1"/>
                </a:solidFill>
                <a:latin typeface="HGPｺﾞｼｯｸM" panose="020B0600000000000000" pitchFamily="50" charset="-128"/>
                <a:ea typeface="HGPｺﾞｼｯｸM" panose="020B0600000000000000" pitchFamily="50" charset="-128"/>
              </a:rPr>
            </a:br>
            <a:r>
              <a:rPr lang="ja-JP" altLang="en-US" sz="1800" dirty="0">
                <a:solidFill>
                  <a:schemeClr val="tx1"/>
                </a:solidFill>
                <a:latin typeface="HGPｺﾞｼｯｸM" panose="020B0600000000000000" pitchFamily="50" charset="-128"/>
                <a:ea typeface="HGPｺﾞｼｯｸM" panose="020B0600000000000000" pitchFamily="50" charset="-128"/>
              </a:rPr>
              <a:t>単体テスト</a:t>
            </a:r>
          </a:p>
        </p:txBody>
      </p:sp>
      <p:sp>
        <p:nvSpPr>
          <p:cNvPr id="24" name="Rectangle 16"/>
          <p:cNvSpPr>
            <a:spLocks noChangeArrowheads="1"/>
          </p:cNvSpPr>
          <p:nvPr/>
        </p:nvSpPr>
        <p:spPr bwMode="auto">
          <a:xfrm>
            <a:off x="1980034" y="1989286"/>
            <a:ext cx="1466850" cy="585787"/>
          </a:xfrm>
          <a:prstGeom prst="rect">
            <a:avLst/>
          </a:prstGeom>
          <a:solidFill>
            <a:srgbClr val="FFCC99"/>
          </a:solidFill>
          <a:ln w="19050" algn="ctr">
            <a:solidFill>
              <a:schemeClr val="tx1"/>
            </a:solidFill>
            <a:miter lim="800000"/>
            <a:headEnd/>
            <a:tailEnd/>
          </a:ln>
          <a:effectLst>
            <a:outerShdw dist="35921" dir="2700000" algn="ctr" rotWithShape="0">
              <a:schemeClr val="bg2"/>
            </a:outerShdw>
          </a:effec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spcBef>
                <a:spcPct val="30000"/>
              </a:spcBef>
              <a:buClr>
                <a:srgbClr val="008000"/>
              </a:buClr>
              <a:buFont typeface="Wingdings" pitchFamily="2" charset="2"/>
              <a:buNone/>
            </a:pPr>
            <a:r>
              <a:rPr lang="ja-JP" altLang="en-US" sz="1800" dirty="0">
                <a:solidFill>
                  <a:schemeClr val="tx1"/>
                </a:solidFill>
                <a:latin typeface="HGPｺﾞｼｯｸM" panose="020B0600000000000000" pitchFamily="50" charset="-128"/>
                <a:ea typeface="HGPｺﾞｼｯｸM" panose="020B0600000000000000" pitchFamily="50" charset="-128"/>
              </a:rPr>
              <a:t>要件定義</a:t>
            </a:r>
          </a:p>
        </p:txBody>
      </p:sp>
      <p:sp>
        <p:nvSpPr>
          <p:cNvPr id="25" name="Rectangle 17"/>
          <p:cNvSpPr>
            <a:spLocks noChangeArrowheads="1"/>
          </p:cNvSpPr>
          <p:nvPr/>
        </p:nvSpPr>
        <p:spPr bwMode="auto">
          <a:xfrm>
            <a:off x="5364584" y="2925911"/>
            <a:ext cx="1582738" cy="585787"/>
          </a:xfrm>
          <a:prstGeom prst="rect">
            <a:avLst/>
          </a:prstGeom>
          <a:solidFill>
            <a:srgbClr val="FFCC99"/>
          </a:solidFill>
          <a:ln w="19050" algn="ctr">
            <a:solidFill>
              <a:schemeClr val="tx1"/>
            </a:solidFill>
            <a:miter lim="800000"/>
            <a:headEnd/>
            <a:tailEnd/>
          </a:ln>
          <a:effectLst>
            <a:outerShdw dist="35921" dir="2700000" algn="ctr" rotWithShape="0">
              <a:schemeClr val="bg2"/>
            </a:outerShdw>
          </a:effec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lnSpc>
                <a:spcPct val="140000"/>
              </a:lnSpc>
              <a:spcBef>
                <a:spcPct val="30000"/>
              </a:spcBef>
              <a:buClr>
                <a:srgbClr val="008000"/>
              </a:buClr>
              <a:buFont typeface="Wingdings" pitchFamily="2" charset="2"/>
              <a:buNone/>
            </a:pPr>
            <a:r>
              <a:rPr lang="ja-JP" altLang="en-US" sz="1800" dirty="0">
                <a:solidFill>
                  <a:schemeClr val="tx1"/>
                </a:solidFill>
                <a:latin typeface="HGPｺﾞｼｯｸM" panose="020B0600000000000000" pitchFamily="50" charset="-128"/>
                <a:ea typeface="HGPｺﾞｼｯｸM" panose="020B0600000000000000" pitchFamily="50" charset="-128"/>
              </a:rPr>
              <a:t>外部結合テスト</a:t>
            </a:r>
          </a:p>
        </p:txBody>
      </p:sp>
      <p:sp>
        <p:nvSpPr>
          <p:cNvPr id="26" name="Rectangle 18"/>
          <p:cNvSpPr>
            <a:spLocks noChangeArrowheads="1"/>
          </p:cNvSpPr>
          <p:nvPr/>
        </p:nvSpPr>
        <p:spPr bwMode="auto">
          <a:xfrm>
            <a:off x="5823372" y="1998811"/>
            <a:ext cx="1557337" cy="585787"/>
          </a:xfrm>
          <a:prstGeom prst="rect">
            <a:avLst/>
          </a:prstGeom>
          <a:solidFill>
            <a:srgbClr val="FFCC99"/>
          </a:solidFill>
          <a:ln w="19050" algn="ctr">
            <a:solidFill>
              <a:schemeClr val="tx1"/>
            </a:solidFill>
            <a:miter lim="800000"/>
            <a:headEnd/>
            <a:tailEnd/>
          </a:ln>
          <a:effectLst>
            <a:outerShdw dist="35921" dir="2700000" algn="ctr" rotWithShape="0">
              <a:schemeClr val="bg2"/>
            </a:outerShdw>
          </a:effec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spcBef>
                <a:spcPct val="30000"/>
              </a:spcBef>
              <a:buClr>
                <a:srgbClr val="008000"/>
              </a:buClr>
              <a:buFont typeface="Wingdings" pitchFamily="2" charset="2"/>
              <a:buNone/>
            </a:pPr>
            <a:r>
              <a:rPr lang="ja-JP" altLang="en-US" sz="1800" dirty="0">
                <a:solidFill>
                  <a:schemeClr val="tx1"/>
                </a:solidFill>
                <a:latin typeface="HGPｺﾞｼｯｸM" panose="020B0600000000000000" pitchFamily="50" charset="-128"/>
                <a:ea typeface="HGPｺﾞｼｯｸM" panose="020B0600000000000000" pitchFamily="50" charset="-128"/>
              </a:rPr>
              <a:t>システムテスト</a:t>
            </a:r>
          </a:p>
        </p:txBody>
      </p:sp>
      <p:sp>
        <p:nvSpPr>
          <p:cNvPr id="30" name="Line 22"/>
          <p:cNvSpPr>
            <a:spLocks noChangeShapeType="1"/>
          </p:cNvSpPr>
          <p:nvPr/>
        </p:nvSpPr>
        <p:spPr bwMode="auto">
          <a:xfrm flipH="1" flipV="1">
            <a:off x="3446883" y="2133747"/>
            <a:ext cx="2347913" cy="0"/>
          </a:xfrm>
          <a:prstGeom prst="line">
            <a:avLst/>
          </a:prstGeom>
          <a:noFill/>
          <a:ln w="76200">
            <a:solidFill>
              <a:srgbClr val="FF0000"/>
            </a:solidFill>
            <a:prstDash val="sysDot"/>
            <a:round/>
            <a:headEnd/>
            <a:tailEnd type="triangle" w="med" len="med"/>
          </a:ln>
          <a:extLst>
            <a:ext uri="{909E8E84-426E-40DD-AFC4-6F175D3DCCD1}">
              <a14:hiddenFill xmlns:a14="http://schemas.microsoft.com/office/drawing/2010/main">
                <a:noFill/>
              </a14:hiddenFill>
            </a:ext>
          </a:extLst>
        </p:spPr>
        <p:txBody>
          <a:bodyPr wrap="none" anchor="ctr"/>
          <a:lstStyle/>
          <a:p>
            <a:endParaRPr lang="ja-JP" altLang="en-US" dirty="0">
              <a:latin typeface="HGPｺﾞｼｯｸM" panose="020B0600000000000000" pitchFamily="50" charset="-128"/>
              <a:ea typeface="HGPｺﾞｼｯｸM" panose="020B0600000000000000" pitchFamily="50" charset="-128"/>
            </a:endParaRPr>
          </a:p>
        </p:txBody>
      </p:sp>
      <p:sp>
        <p:nvSpPr>
          <p:cNvPr id="31" name="Rectangle 23"/>
          <p:cNvSpPr>
            <a:spLocks noChangeArrowheads="1"/>
          </p:cNvSpPr>
          <p:nvPr/>
        </p:nvSpPr>
        <p:spPr bwMode="auto">
          <a:xfrm>
            <a:off x="2915072" y="3933973"/>
            <a:ext cx="1638300" cy="585788"/>
          </a:xfrm>
          <a:prstGeom prst="rect">
            <a:avLst/>
          </a:prstGeom>
          <a:solidFill>
            <a:srgbClr val="FFCC99"/>
          </a:solidFill>
          <a:ln w="19050" algn="ctr">
            <a:solidFill>
              <a:schemeClr val="tx1"/>
            </a:solidFill>
            <a:miter lim="800000"/>
            <a:headEnd/>
            <a:tailEnd/>
          </a:ln>
          <a:effectLst>
            <a:outerShdw dist="35921" dir="2700000" algn="ctr" rotWithShape="0">
              <a:schemeClr val="bg2"/>
            </a:outerShdw>
          </a:effectLst>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lnSpc>
                <a:spcPct val="70000"/>
              </a:lnSpc>
              <a:spcBef>
                <a:spcPct val="30000"/>
              </a:spcBef>
              <a:buClr>
                <a:srgbClr val="008000"/>
              </a:buClr>
              <a:buFont typeface="Wingdings" pitchFamily="2" charset="2"/>
              <a:buNone/>
            </a:pPr>
            <a:r>
              <a:rPr lang="ja-JP" altLang="en-US" sz="1800" dirty="0">
                <a:solidFill>
                  <a:schemeClr val="tx1"/>
                </a:solidFill>
                <a:latin typeface="HGPｺﾞｼｯｸM" panose="020B0600000000000000" pitchFamily="50" charset="-128"/>
                <a:ea typeface="HGPｺﾞｼｯｸM" panose="020B0600000000000000" pitchFamily="50" charset="-128"/>
              </a:rPr>
              <a:t>内部設計</a:t>
            </a:r>
          </a:p>
        </p:txBody>
      </p:sp>
      <p:sp>
        <p:nvSpPr>
          <p:cNvPr id="32" name="Rectangle 24"/>
          <p:cNvSpPr>
            <a:spLocks noChangeArrowheads="1"/>
          </p:cNvSpPr>
          <p:nvPr/>
        </p:nvSpPr>
        <p:spPr bwMode="auto">
          <a:xfrm>
            <a:off x="4923259" y="3933973"/>
            <a:ext cx="1592263" cy="585788"/>
          </a:xfrm>
          <a:prstGeom prst="rect">
            <a:avLst/>
          </a:prstGeom>
          <a:solidFill>
            <a:srgbClr val="FFCC99"/>
          </a:solidFill>
          <a:ln w="19050" algn="ctr">
            <a:solidFill>
              <a:schemeClr val="tx1"/>
            </a:solidFill>
            <a:miter lim="800000"/>
            <a:headEnd/>
            <a:tailEnd/>
          </a:ln>
          <a:effectLst>
            <a:outerShdw dist="35921" dir="2700000" algn="ctr" rotWithShape="0">
              <a:schemeClr val="bg2"/>
            </a:outerShdw>
          </a:effectLst>
        </p:spPr>
        <p:txBody>
          <a:bodyPr wrap="none" tIns="82800"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lnSpc>
                <a:spcPct val="70000"/>
              </a:lnSpc>
              <a:spcBef>
                <a:spcPct val="30000"/>
              </a:spcBef>
              <a:buClr>
                <a:srgbClr val="008000"/>
              </a:buClr>
              <a:buFont typeface="Wingdings" pitchFamily="2" charset="2"/>
              <a:buNone/>
            </a:pPr>
            <a:r>
              <a:rPr lang="ja-JP" altLang="en-US" sz="1800" dirty="0">
                <a:solidFill>
                  <a:schemeClr val="tx1"/>
                </a:solidFill>
                <a:latin typeface="HGPｺﾞｼｯｸM" panose="020B0600000000000000" pitchFamily="50" charset="-128"/>
                <a:ea typeface="HGPｺﾞｼｯｸM" panose="020B0600000000000000" pitchFamily="50" charset="-128"/>
              </a:rPr>
              <a:t>内部結合テスト</a:t>
            </a:r>
          </a:p>
        </p:txBody>
      </p:sp>
      <p:sp>
        <p:nvSpPr>
          <p:cNvPr id="33" name="AutoShape 25"/>
          <p:cNvSpPr>
            <a:spLocks noChangeAspect="1" noChangeArrowheads="1"/>
          </p:cNvSpPr>
          <p:nvPr/>
        </p:nvSpPr>
        <p:spPr bwMode="auto">
          <a:xfrm>
            <a:off x="5507459" y="1509049"/>
            <a:ext cx="1392684" cy="727888"/>
          </a:xfrm>
          <a:prstGeom prst="irregularSeal1">
            <a:avLst/>
          </a:prstGeom>
          <a:solidFill>
            <a:srgbClr val="FF0000"/>
          </a:solidFill>
          <a:ln w="9525" algn="ctr">
            <a:solidFill>
              <a:schemeClr val="tx1"/>
            </a:solidFill>
            <a:miter lim="800000"/>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spcBef>
                <a:spcPct val="30000"/>
              </a:spcBef>
              <a:buClr>
                <a:srgbClr val="008000"/>
              </a:buClr>
              <a:buFont typeface="Wingdings" pitchFamily="2" charset="2"/>
              <a:buNone/>
            </a:pPr>
            <a:r>
              <a:rPr lang="ja-JP" altLang="en-US" sz="2400" dirty="0">
                <a:solidFill>
                  <a:schemeClr val="bg1"/>
                </a:solidFill>
                <a:latin typeface="HGPｺﾞｼｯｸM" panose="020B0600000000000000" pitchFamily="50" charset="-128"/>
                <a:ea typeface="HGPｺﾞｼｯｸM" panose="020B0600000000000000" pitchFamily="50" charset="-128"/>
              </a:rPr>
              <a:t>不具合</a:t>
            </a:r>
          </a:p>
        </p:txBody>
      </p:sp>
      <p:sp>
        <p:nvSpPr>
          <p:cNvPr id="41" name="Line 19"/>
          <p:cNvSpPr>
            <a:spLocks noChangeShapeType="1"/>
          </p:cNvSpPr>
          <p:nvPr/>
        </p:nvSpPr>
        <p:spPr bwMode="auto">
          <a:xfrm flipH="1" flipV="1">
            <a:off x="4300959" y="3995886"/>
            <a:ext cx="592138" cy="0"/>
          </a:xfrm>
          <a:prstGeom prst="line">
            <a:avLst/>
          </a:prstGeom>
          <a:noFill/>
          <a:ln w="57150">
            <a:solidFill>
              <a:srgbClr val="339966"/>
            </a:solidFill>
            <a:prstDash val="sysDot"/>
            <a:round/>
            <a:headEnd/>
            <a:tailEnd type="triangle" w="med" len="med"/>
          </a:ln>
          <a:extLst>
            <a:ext uri="{909E8E84-426E-40DD-AFC4-6F175D3DCCD1}">
              <a14:hiddenFill xmlns:a14="http://schemas.microsoft.com/office/drawing/2010/main">
                <a:noFill/>
              </a14:hiddenFill>
            </a:ext>
          </a:extLst>
        </p:spPr>
        <p:txBody>
          <a:bodyPr wrap="none" anchor="ctr"/>
          <a:lstStyle/>
          <a:p>
            <a:endParaRPr lang="ja-JP" altLang="en-US" dirty="0">
              <a:latin typeface="HGPｺﾞｼｯｸM" panose="020B0600000000000000" pitchFamily="50" charset="-128"/>
              <a:ea typeface="HGPｺﾞｼｯｸM" panose="020B0600000000000000" pitchFamily="50" charset="-128"/>
            </a:endParaRPr>
          </a:p>
        </p:txBody>
      </p:sp>
      <p:sp>
        <p:nvSpPr>
          <p:cNvPr id="42" name="AutoShape 26"/>
          <p:cNvSpPr>
            <a:spLocks noChangeAspect="1" noChangeArrowheads="1"/>
          </p:cNvSpPr>
          <p:nvPr/>
        </p:nvSpPr>
        <p:spPr bwMode="auto">
          <a:xfrm>
            <a:off x="4834359" y="3533506"/>
            <a:ext cx="794573" cy="605255"/>
          </a:xfrm>
          <a:prstGeom prst="irregularSeal1">
            <a:avLst/>
          </a:prstGeom>
          <a:solidFill>
            <a:srgbClr val="339966"/>
          </a:solidFill>
          <a:ln w="9525" algn="ctr">
            <a:solidFill>
              <a:schemeClr val="tx1"/>
            </a:solidFill>
            <a:miter lim="800000"/>
            <a:headEnd/>
            <a:tailEnd/>
          </a:ln>
        </p:spPr>
        <p:txBody>
          <a:bodyPr wrap="none" anchor="ct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spcBef>
                <a:spcPct val="30000"/>
              </a:spcBef>
              <a:buClr>
                <a:srgbClr val="008000"/>
              </a:buClr>
              <a:buFont typeface="Wingdings" pitchFamily="2" charset="2"/>
              <a:buNone/>
            </a:pPr>
            <a:r>
              <a:rPr lang="ja-JP" altLang="en-US" sz="1800" dirty="0">
                <a:solidFill>
                  <a:schemeClr val="tx1"/>
                </a:solidFill>
                <a:latin typeface="HGPｺﾞｼｯｸM" panose="020B0600000000000000" pitchFamily="50" charset="-128"/>
                <a:ea typeface="HGPｺﾞｼｯｸM" panose="020B0600000000000000" pitchFamily="50" charset="-128"/>
              </a:rPr>
              <a:t>不具合</a:t>
            </a:r>
          </a:p>
        </p:txBody>
      </p:sp>
      <p:sp>
        <p:nvSpPr>
          <p:cNvPr id="43" name="Line 20"/>
          <p:cNvSpPr>
            <a:spLocks noChangeShapeType="1"/>
          </p:cNvSpPr>
          <p:nvPr/>
        </p:nvSpPr>
        <p:spPr bwMode="auto">
          <a:xfrm>
            <a:off x="4321597" y="4208611"/>
            <a:ext cx="373062" cy="652462"/>
          </a:xfrm>
          <a:prstGeom prst="line">
            <a:avLst/>
          </a:prstGeom>
          <a:noFill/>
          <a:ln w="57150">
            <a:solidFill>
              <a:srgbClr val="339966"/>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ja-JP" altLang="en-US" dirty="0">
              <a:latin typeface="HGPｺﾞｼｯｸM" panose="020B0600000000000000" pitchFamily="50" charset="-128"/>
              <a:ea typeface="HGPｺﾞｼｯｸM" panose="020B0600000000000000" pitchFamily="50" charset="-128"/>
            </a:endParaRPr>
          </a:p>
        </p:txBody>
      </p:sp>
      <p:sp>
        <p:nvSpPr>
          <p:cNvPr id="44" name="Line 21"/>
          <p:cNvSpPr>
            <a:spLocks noChangeShapeType="1"/>
          </p:cNvSpPr>
          <p:nvPr/>
        </p:nvSpPr>
        <p:spPr bwMode="auto">
          <a:xfrm flipV="1">
            <a:off x="4724822" y="4180036"/>
            <a:ext cx="388937" cy="631825"/>
          </a:xfrm>
          <a:prstGeom prst="line">
            <a:avLst/>
          </a:prstGeom>
          <a:noFill/>
          <a:ln w="57150">
            <a:solidFill>
              <a:srgbClr val="339966"/>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ja-JP" altLang="en-US" dirty="0">
              <a:latin typeface="HGPｺﾞｼｯｸM" panose="020B0600000000000000" pitchFamily="50" charset="-128"/>
              <a:ea typeface="HGPｺﾞｼｯｸM" panose="020B0600000000000000" pitchFamily="50" charset="-128"/>
            </a:endParaRPr>
          </a:p>
        </p:txBody>
      </p:sp>
      <p:sp>
        <p:nvSpPr>
          <p:cNvPr id="46" name="テキスト ボックス 5"/>
          <p:cNvSpPr txBox="1">
            <a:spLocks noChangeArrowheads="1"/>
          </p:cNvSpPr>
          <p:nvPr/>
        </p:nvSpPr>
        <p:spPr bwMode="auto">
          <a:xfrm>
            <a:off x="2627784" y="6197242"/>
            <a:ext cx="1329060" cy="400110"/>
          </a:xfrm>
          <a:prstGeom prst="rect">
            <a:avLst/>
          </a:prstGeom>
          <a:solidFill>
            <a:srgbClr val="FF9900"/>
          </a:solidFill>
          <a:ln w="9525">
            <a:solidFill>
              <a:schemeClr val="tx1"/>
            </a:solidFill>
            <a:miter lim="800000"/>
            <a:headEnd/>
            <a:tailEnd/>
          </a:ln>
        </p:spPr>
        <p:txBody>
          <a:bodyPr wrap="square">
            <a:spAutoFit/>
          </a:bodyP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r>
              <a:rPr lang="ja-JP" altLang="en-US" sz="2000" dirty="0">
                <a:solidFill>
                  <a:schemeClr val="tx1"/>
                </a:solidFill>
                <a:latin typeface="HGPｺﾞｼｯｸM" panose="020B0600000000000000" pitchFamily="50" charset="-128"/>
                <a:ea typeface="HGPｺﾞｼｯｸM" panose="020B0600000000000000" pitchFamily="50" charset="-128"/>
              </a:rPr>
              <a:t>仕様定義</a:t>
            </a:r>
          </a:p>
        </p:txBody>
      </p:sp>
      <p:sp>
        <p:nvSpPr>
          <p:cNvPr id="47" name="テキスト ボックス 45"/>
          <p:cNvSpPr txBox="1">
            <a:spLocks noChangeArrowheads="1"/>
          </p:cNvSpPr>
          <p:nvPr/>
        </p:nvSpPr>
        <p:spPr bwMode="auto">
          <a:xfrm>
            <a:off x="5436096" y="6190257"/>
            <a:ext cx="1464047" cy="400110"/>
          </a:xfrm>
          <a:prstGeom prst="rect">
            <a:avLst/>
          </a:prstGeom>
          <a:solidFill>
            <a:srgbClr val="FF9900"/>
          </a:solidFill>
          <a:ln w="9525">
            <a:solidFill>
              <a:schemeClr val="tx1"/>
            </a:solidFill>
            <a:miter lim="800000"/>
            <a:headEnd/>
            <a:tailEnd/>
          </a:ln>
        </p:spPr>
        <p:txBody>
          <a:bodyPr wrap="square">
            <a:spAutoFit/>
          </a:bodyPr>
          <a:lstStyle>
            <a:lvl1pPr eaLnBrk="0" hangingPunct="0">
              <a:defRPr kumimoji="1" sz="2800">
                <a:solidFill>
                  <a:schemeClr val="tx2"/>
                </a:solidFill>
                <a:latin typeface="HGP創英角ｺﾞｼｯｸUB" pitchFamily="50" charset="-128"/>
                <a:ea typeface="HGP創英角ｺﾞｼｯｸUB" pitchFamily="50" charset="-128"/>
              </a:defRPr>
            </a:lvl1pPr>
            <a:lvl2pPr marL="742950" indent="-285750" eaLnBrk="0" hangingPunct="0">
              <a:defRPr kumimoji="1" sz="2800">
                <a:solidFill>
                  <a:schemeClr val="tx2"/>
                </a:solidFill>
                <a:latin typeface="HGP創英角ｺﾞｼｯｸUB" pitchFamily="50" charset="-128"/>
                <a:ea typeface="HGP創英角ｺﾞｼｯｸUB" pitchFamily="50" charset="-128"/>
              </a:defRPr>
            </a:lvl2pPr>
            <a:lvl3pPr marL="1143000" indent="-228600" eaLnBrk="0" hangingPunct="0">
              <a:defRPr kumimoji="1" sz="2800">
                <a:solidFill>
                  <a:schemeClr val="tx2"/>
                </a:solidFill>
                <a:latin typeface="HGP創英角ｺﾞｼｯｸUB" pitchFamily="50" charset="-128"/>
                <a:ea typeface="HGP創英角ｺﾞｼｯｸUB" pitchFamily="50" charset="-128"/>
              </a:defRPr>
            </a:lvl3pPr>
            <a:lvl4pPr marL="1600200" indent="-228600" eaLnBrk="0" hangingPunct="0">
              <a:defRPr kumimoji="1" sz="2800">
                <a:solidFill>
                  <a:schemeClr val="tx2"/>
                </a:solidFill>
                <a:latin typeface="HGP創英角ｺﾞｼｯｸUB" pitchFamily="50" charset="-128"/>
                <a:ea typeface="HGP創英角ｺﾞｼｯｸUB" pitchFamily="50" charset="-128"/>
              </a:defRPr>
            </a:lvl4pPr>
            <a:lvl5pPr marL="2057400" indent="-228600" eaLnBrk="0" hangingPunct="0">
              <a:defRPr kumimoji="1" sz="2800">
                <a:solidFill>
                  <a:schemeClr val="tx2"/>
                </a:solidFill>
                <a:latin typeface="HGP創英角ｺﾞｼｯｸUB" pitchFamily="50" charset="-128"/>
                <a:ea typeface="HGP創英角ｺﾞｼｯｸUB" pitchFamily="50" charset="-128"/>
              </a:defRPr>
            </a:lvl5pPr>
            <a:lvl6pPr marL="25146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6pPr>
            <a:lvl7pPr marL="29718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7pPr>
            <a:lvl8pPr marL="34290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8pPr>
            <a:lvl9pPr marL="3886200" indent="-228600" eaLnBrk="0" fontAlgn="base" hangingPunct="0">
              <a:spcBef>
                <a:spcPct val="0"/>
              </a:spcBef>
              <a:spcAft>
                <a:spcPct val="0"/>
              </a:spcAft>
              <a:defRPr kumimoji="1" sz="2800">
                <a:solidFill>
                  <a:schemeClr val="tx2"/>
                </a:solidFill>
                <a:latin typeface="HGP創英角ｺﾞｼｯｸUB" pitchFamily="50" charset="-128"/>
                <a:ea typeface="HGP創英角ｺﾞｼｯｸUB" pitchFamily="50" charset="-128"/>
              </a:defRPr>
            </a:lvl9pPr>
          </a:lstStyle>
          <a:p>
            <a:pPr algn="ctr" eaLnBrk="1" hangingPunct="1"/>
            <a:r>
              <a:rPr lang="ja-JP" altLang="en-US" sz="2000" dirty="0">
                <a:solidFill>
                  <a:schemeClr val="tx1"/>
                </a:solidFill>
                <a:latin typeface="HGPｺﾞｼｯｸM" panose="020B0600000000000000" pitchFamily="50" charset="-128"/>
                <a:ea typeface="HGPｺﾞｼｯｸM" panose="020B0600000000000000" pitchFamily="50" charset="-128"/>
              </a:rPr>
              <a:t>テスト・検証</a:t>
            </a:r>
          </a:p>
        </p:txBody>
      </p:sp>
      <p:sp>
        <p:nvSpPr>
          <p:cNvPr id="12" name="Line 4"/>
          <p:cNvSpPr>
            <a:spLocks noChangeShapeType="1"/>
          </p:cNvSpPr>
          <p:nvPr/>
        </p:nvSpPr>
        <p:spPr bwMode="auto">
          <a:xfrm>
            <a:off x="2357310" y="2575073"/>
            <a:ext cx="2386562" cy="3878263"/>
          </a:xfrm>
          <a:prstGeom prst="line">
            <a:avLst/>
          </a:prstGeom>
          <a:noFill/>
          <a:ln w="146050">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ja-JP" altLang="en-US" dirty="0">
              <a:latin typeface="HGPｺﾞｼｯｸM" panose="020B0600000000000000" pitchFamily="50" charset="-128"/>
              <a:ea typeface="HGPｺﾞｼｯｸM" panose="020B0600000000000000" pitchFamily="50" charset="-128"/>
            </a:endParaRPr>
          </a:p>
        </p:txBody>
      </p:sp>
      <p:sp>
        <p:nvSpPr>
          <p:cNvPr id="11" name="Line 3"/>
          <p:cNvSpPr>
            <a:spLocks noChangeShapeType="1"/>
          </p:cNvSpPr>
          <p:nvPr/>
        </p:nvSpPr>
        <p:spPr bwMode="auto">
          <a:xfrm flipV="1">
            <a:off x="4788323" y="2575072"/>
            <a:ext cx="2303958" cy="3878263"/>
          </a:xfrm>
          <a:prstGeom prst="line">
            <a:avLst/>
          </a:prstGeom>
          <a:noFill/>
          <a:ln w="146050">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ja-JP" altLang="en-US" dirty="0">
              <a:latin typeface="HGPｺﾞｼｯｸM" panose="020B0600000000000000" pitchFamily="50" charset="-128"/>
              <a:ea typeface="HGPｺﾞｼｯｸM" panose="020B0600000000000000" pitchFamily="50" charset="-128"/>
            </a:endParaRPr>
          </a:p>
        </p:txBody>
      </p:sp>
      <p:sp>
        <p:nvSpPr>
          <p:cNvPr id="50" name="テキスト ボックス 49"/>
          <p:cNvSpPr txBox="1"/>
          <p:nvPr/>
        </p:nvSpPr>
        <p:spPr>
          <a:xfrm>
            <a:off x="539552" y="1136933"/>
            <a:ext cx="8208912" cy="369332"/>
          </a:xfrm>
          <a:prstGeom prst="rect">
            <a:avLst/>
          </a:prstGeom>
          <a:noFill/>
        </p:spPr>
        <p:txBody>
          <a:bodyPr wrap="square" rtlCol="0">
            <a:spAutoFit/>
          </a:bodyPr>
          <a:lstStyle/>
          <a:p>
            <a:pPr marL="285750" indent="-285750">
              <a:buFont typeface="Wingdings" panose="05000000000000000000" pitchFamily="2" charset="2"/>
              <a:buChar char="n"/>
            </a:pPr>
            <a:r>
              <a:rPr lang="ja-JP" altLang="en-US" kern="100" dirty="0">
                <a:latin typeface="HGPｺﾞｼｯｸM" panose="020B0600000000000000" pitchFamily="50" charset="-128"/>
                <a:ea typeface="HGPｺﾞｼｯｸM" panose="020B0600000000000000" pitchFamily="50" charset="-128"/>
                <a:cs typeface="Times New Roman"/>
              </a:rPr>
              <a:t>要件定義の誤りを抑えることが、システム開発の重要成功要因</a:t>
            </a:r>
            <a:r>
              <a:rPr lang="ja-JP" altLang="en-US" kern="100">
                <a:latin typeface="HGPｺﾞｼｯｸM" panose="020B0600000000000000" pitchFamily="50" charset="-128"/>
                <a:ea typeface="HGPｺﾞｼｯｸM" panose="020B0600000000000000" pitchFamily="50" charset="-128"/>
                <a:cs typeface="Times New Roman"/>
              </a:rPr>
              <a:t>のひとつ。</a:t>
            </a:r>
            <a:endParaRPr lang="en-US" altLang="ja-JP" kern="100" dirty="0">
              <a:latin typeface="HGPｺﾞｼｯｸM" panose="020B0600000000000000" pitchFamily="50" charset="-128"/>
              <a:ea typeface="HGPｺﾞｼｯｸM" panose="020B0600000000000000" pitchFamily="50" charset="-128"/>
              <a:cs typeface="Times New Roman"/>
            </a:endParaRPr>
          </a:p>
        </p:txBody>
      </p:sp>
    </p:spTree>
    <p:extLst>
      <p:ext uri="{BB962C8B-B14F-4D97-AF65-F5344CB8AC3E}">
        <p14:creationId xmlns:p14="http://schemas.microsoft.com/office/powerpoint/2010/main" val="3726742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right)">
                                      <p:cBhvr>
                                        <p:cTn id="7" dur="500"/>
                                        <p:tgtEl>
                                          <p:spTgt spid="41"/>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42"/>
                                        </p:tgtEl>
                                        <p:attrNameLst>
                                          <p:attrName>style.visibility</p:attrName>
                                        </p:attrNameLst>
                                      </p:cBhvr>
                                      <p:to>
                                        <p:strVal val="visible"/>
                                      </p:to>
                                    </p:set>
                                    <p:anim calcmode="lin" valueType="num">
                                      <p:cBhvr>
                                        <p:cTn id="12" dur="500" fill="hold"/>
                                        <p:tgtEl>
                                          <p:spTgt spid="42"/>
                                        </p:tgtEl>
                                        <p:attrNameLst>
                                          <p:attrName>ppt_w</p:attrName>
                                        </p:attrNameLst>
                                      </p:cBhvr>
                                      <p:tavLst>
                                        <p:tav tm="0">
                                          <p:val>
                                            <p:fltVal val="0"/>
                                          </p:val>
                                        </p:tav>
                                        <p:tav tm="100000">
                                          <p:val>
                                            <p:strVal val="#ppt_w"/>
                                          </p:val>
                                        </p:tav>
                                      </p:tavLst>
                                    </p:anim>
                                    <p:anim calcmode="lin" valueType="num">
                                      <p:cBhvr>
                                        <p:cTn id="13" dur="500" fill="hold"/>
                                        <p:tgtEl>
                                          <p:spTgt spid="42"/>
                                        </p:tgtEl>
                                        <p:attrNameLst>
                                          <p:attrName>ppt_h</p:attrName>
                                        </p:attrNameLst>
                                      </p:cBhvr>
                                      <p:tavLst>
                                        <p:tav tm="0">
                                          <p:val>
                                            <p:fltVal val="0"/>
                                          </p:val>
                                        </p:tav>
                                        <p:tav tm="100000">
                                          <p:val>
                                            <p:strVal val="#ppt_h"/>
                                          </p:val>
                                        </p:tav>
                                      </p:tavLst>
                                    </p:anim>
                                    <p:animEffect transition="in" filter="fade">
                                      <p:cBhvr>
                                        <p:cTn id="14" dur="500"/>
                                        <p:tgtEl>
                                          <p:spTgt spid="42"/>
                                        </p:tgtEl>
                                      </p:cBhvr>
                                    </p:animEffect>
                                  </p:childTnLst>
                                </p:cTn>
                              </p:par>
                            </p:childTnLst>
                          </p:cTn>
                        </p:par>
                        <p:par>
                          <p:cTn id="15" fill="hold">
                            <p:stCondLst>
                              <p:cond delay="500"/>
                            </p:stCondLst>
                            <p:childTnLst>
                              <p:par>
                                <p:cTn id="16" presetID="22" presetClass="entr" presetSubtype="1" fill="hold" grpId="0" nodeType="afterEffect">
                                  <p:stCondLst>
                                    <p:cond delay="0"/>
                                  </p:stCondLst>
                                  <p:childTnLst>
                                    <p:set>
                                      <p:cBhvr>
                                        <p:cTn id="17" dur="1" fill="hold">
                                          <p:stCondLst>
                                            <p:cond delay="0"/>
                                          </p:stCondLst>
                                        </p:cTn>
                                        <p:tgtEl>
                                          <p:spTgt spid="43"/>
                                        </p:tgtEl>
                                        <p:attrNameLst>
                                          <p:attrName>style.visibility</p:attrName>
                                        </p:attrNameLst>
                                      </p:cBhvr>
                                      <p:to>
                                        <p:strVal val="visible"/>
                                      </p:to>
                                    </p:set>
                                    <p:animEffect transition="in" filter="wipe(up)">
                                      <p:cBhvr>
                                        <p:cTn id="18" dur="500"/>
                                        <p:tgtEl>
                                          <p:spTgt spid="43"/>
                                        </p:tgtEl>
                                      </p:cBhvr>
                                    </p:animEffect>
                                  </p:childTnLst>
                                </p:cTn>
                              </p:par>
                            </p:childTnLst>
                          </p:cTn>
                        </p:par>
                        <p:par>
                          <p:cTn id="19" fill="hold">
                            <p:stCondLst>
                              <p:cond delay="1000"/>
                            </p:stCondLst>
                            <p:childTnLst>
                              <p:par>
                                <p:cTn id="20" presetID="22" presetClass="entr" presetSubtype="4" fill="hold" grpId="0" nodeType="afterEffect">
                                  <p:stCondLst>
                                    <p:cond delay="0"/>
                                  </p:stCondLst>
                                  <p:childTnLst>
                                    <p:set>
                                      <p:cBhvr>
                                        <p:cTn id="21" dur="1" fill="hold">
                                          <p:stCondLst>
                                            <p:cond delay="0"/>
                                          </p:stCondLst>
                                        </p:cTn>
                                        <p:tgtEl>
                                          <p:spTgt spid="44"/>
                                        </p:tgtEl>
                                        <p:attrNameLst>
                                          <p:attrName>style.visibility</p:attrName>
                                        </p:attrNameLst>
                                      </p:cBhvr>
                                      <p:to>
                                        <p:strVal val="visible"/>
                                      </p:to>
                                    </p:set>
                                    <p:animEffect transition="in" filter="wipe(down)">
                                      <p:cBhvr>
                                        <p:cTn id="22" dur="500"/>
                                        <p:tgtEl>
                                          <p:spTgt spid="4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2" fill="hold" grpId="0" nodeType="click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wipe(right)">
                                      <p:cBhvr>
                                        <p:cTn id="27" dur="500"/>
                                        <p:tgtEl>
                                          <p:spTgt spid="30"/>
                                        </p:tgtEl>
                                      </p:cBhvr>
                                    </p:animEffect>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grpId="0" nodeType="clickEffect">
                                  <p:stCondLst>
                                    <p:cond delay="0"/>
                                  </p:stCondLst>
                                  <p:childTnLst>
                                    <p:set>
                                      <p:cBhvr>
                                        <p:cTn id="31" dur="1" fill="hold">
                                          <p:stCondLst>
                                            <p:cond delay="0"/>
                                          </p:stCondLst>
                                        </p:cTn>
                                        <p:tgtEl>
                                          <p:spTgt spid="33"/>
                                        </p:tgtEl>
                                        <p:attrNameLst>
                                          <p:attrName>style.visibility</p:attrName>
                                        </p:attrNameLst>
                                      </p:cBhvr>
                                      <p:to>
                                        <p:strVal val="visible"/>
                                      </p:to>
                                    </p:set>
                                    <p:anim calcmode="lin" valueType="num">
                                      <p:cBhvr>
                                        <p:cTn id="32" dur="500" fill="hold"/>
                                        <p:tgtEl>
                                          <p:spTgt spid="33"/>
                                        </p:tgtEl>
                                        <p:attrNameLst>
                                          <p:attrName>ppt_w</p:attrName>
                                        </p:attrNameLst>
                                      </p:cBhvr>
                                      <p:tavLst>
                                        <p:tav tm="0">
                                          <p:val>
                                            <p:fltVal val="0"/>
                                          </p:val>
                                        </p:tav>
                                        <p:tav tm="100000">
                                          <p:val>
                                            <p:strVal val="#ppt_w"/>
                                          </p:val>
                                        </p:tav>
                                      </p:tavLst>
                                    </p:anim>
                                    <p:anim calcmode="lin" valueType="num">
                                      <p:cBhvr>
                                        <p:cTn id="33" dur="500" fill="hold"/>
                                        <p:tgtEl>
                                          <p:spTgt spid="33"/>
                                        </p:tgtEl>
                                        <p:attrNameLst>
                                          <p:attrName>ppt_h</p:attrName>
                                        </p:attrNameLst>
                                      </p:cBhvr>
                                      <p:tavLst>
                                        <p:tav tm="0">
                                          <p:val>
                                            <p:fltVal val="0"/>
                                          </p:val>
                                        </p:tav>
                                        <p:tav tm="100000">
                                          <p:val>
                                            <p:strVal val="#ppt_h"/>
                                          </p:val>
                                        </p:tav>
                                      </p:tavLst>
                                    </p:anim>
                                    <p:animEffect transition="in" filter="fade">
                                      <p:cBhvr>
                                        <p:cTn id="34" dur="500"/>
                                        <p:tgtEl>
                                          <p:spTgt spid="33"/>
                                        </p:tgtEl>
                                      </p:cBhvr>
                                    </p:animEffect>
                                  </p:childTnLst>
                                </p:cTn>
                              </p:par>
                            </p:childTnLst>
                          </p:cTn>
                        </p:par>
                        <p:par>
                          <p:cTn id="35" fill="hold">
                            <p:stCondLst>
                              <p:cond delay="500"/>
                            </p:stCondLst>
                            <p:childTnLst>
                              <p:par>
                                <p:cTn id="36" presetID="22" presetClass="entr" presetSubtype="1" fill="hold" grpId="0" nodeType="afterEffect">
                                  <p:stCondLst>
                                    <p:cond delay="500"/>
                                  </p:stCondLst>
                                  <p:childTnLst>
                                    <p:set>
                                      <p:cBhvr>
                                        <p:cTn id="37" dur="1" fill="hold">
                                          <p:stCondLst>
                                            <p:cond delay="0"/>
                                          </p:stCondLst>
                                        </p:cTn>
                                        <p:tgtEl>
                                          <p:spTgt spid="12"/>
                                        </p:tgtEl>
                                        <p:attrNameLst>
                                          <p:attrName>style.visibility</p:attrName>
                                        </p:attrNameLst>
                                      </p:cBhvr>
                                      <p:to>
                                        <p:strVal val="visible"/>
                                      </p:to>
                                    </p:set>
                                    <p:animEffect transition="in" filter="wipe(up)">
                                      <p:cBhvr>
                                        <p:cTn id="38" dur="1000"/>
                                        <p:tgtEl>
                                          <p:spTgt spid="12"/>
                                        </p:tgtEl>
                                      </p:cBhvr>
                                    </p:animEffect>
                                  </p:childTnLst>
                                </p:cTn>
                              </p:par>
                            </p:childTnLst>
                          </p:cTn>
                        </p:par>
                        <p:par>
                          <p:cTn id="39" fill="hold">
                            <p:stCondLst>
                              <p:cond delay="2000"/>
                            </p:stCondLst>
                            <p:childTnLst>
                              <p:par>
                                <p:cTn id="40" presetID="22" presetClass="entr" presetSubtype="4" fill="hold" grpId="0" nodeType="afterEffect">
                                  <p:stCondLst>
                                    <p:cond delay="500"/>
                                  </p:stCondLst>
                                  <p:childTnLst>
                                    <p:set>
                                      <p:cBhvr>
                                        <p:cTn id="41" dur="1" fill="hold">
                                          <p:stCondLst>
                                            <p:cond delay="0"/>
                                          </p:stCondLst>
                                        </p:cTn>
                                        <p:tgtEl>
                                          <p:spTgt spid="11"/>
                                        </p:tgtEl>
                                        <p:attrNameLst>
                                          <p:attrName>style.visibility</p:attrName>
                                        </p:attrNameLst>
                                      </p:cBhvr>
                                      <p:to>
                                        <p:strVal val="visible"/>
                                      </p:to>
                                    </p:set>
                                    <p:animEffect transition="in" filter="wipe(down)">
                                      <p:cBhvr>
                                        <p:cTn id="42" dur="1000"/>
                                        <p:tgtEl>
                                          <p:spTgt spid="11"/>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50">
                                            <p:txEl>
                                              <p:pRg st="0" end="0"/>
                                            </p:txEl>
                                          </p:spTgt>
                                        </p:tgtEl>
                                        <p:attrNameLst>
                                          <p:attrName>style.visibility</p:attrName>
                                        </p:attrNameLst>
                                      </p:cBhvr>
                                      <p:to>
                                        <p:strVal val="visible"/>
                                      </p:to>
                                    </p:set>
                                    <p:animEffect transition="in" filter="fade">
                                      <p:cBhvr>
                                        <p:cTn id="47" dur="500"/>
                                        <p:tgtEl>
                                          <p:spTgt spid="5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3" grpId="0" animBg="1"/>
      <p:bldP spid="41" grpId="0" animBg="1"/>
      <p:bldP spid="42" grpId="0" animBg="1"/>
      <p:bldP spid="43" grpId="0" animBg="1"/>
      <p:bldP spid="44" grpId="0" animBg="1"/>
      <p:bldP spid="12" grpId="0" animBg="1"/>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solidFill>
                  <a:srgbClr val="201815"/>
                </a:solidFill>
              </a:rPr>
              <a:pPr/>
              <a:t>6</a:t>
            </a:fld>
            <a:endParaRPr lang="ja-JP" altLang="en-US" dirty="0">
              <a:solidFill>
                <a:srgbClr val="201815"/>
              </a:solidFill>
            </a:endParaRPr>
          </a:p>
        </p:txBody>
      </p:sp>
      <p:sp>
        <p:nvSpPr>
          <p:cNvPr id="3" name="テキスト プレースホルダー 2"/>
          <p:cNvSpPr>
            <a:spLocks noGrp="1"/>
          </p:cNvSpPr>
          <p:nvPr>
            <p:ph type="body" sz="quarter" idx="13"/>
          </p:nvPr>
        </p:nvSpPr>
        <p:spPr/>
        <p:txBody>
          <a:bodyPr/>
          <a:lstStyle/>
          <a:p>
            <a:r>
              <a:rPr lang="ja-JP" altLang="en-US" dirty="0">
                <a:latin typeface="HGPｺﾞｼｯｸM" panose="020B0600000000000000" pitchFamily="50" charset="-128"/>
                <a:ea typeface="HGPｺﾞｼｯｸM" panose="020B0600000000000000" pitchFamily="50" charset="-128"/>
              </a:rPr>
              <a:t>要件定義でやること①</a:t>
            </a:r>
          </a:p>
        </p:txBody>
      </p:sp>
      <p:sp>
        <p:nvSpPr>
          <p:cNvPr id="19" name="メモ 18"/>
          <p:cNvSpPr/>
          <p:nvPr/>
        </p:nvSpPr>
        <p:spPr>
          <a:xfrm>
            <a:off x="5947910" y="2060847"/>
            <a:ext cx="3088586" cy="1050729"/>
          </a:xfrm>
          <a:prstGeom prst="foldedCorner">
            <a:avLst/>
          </a:prstGeom>
        </p:spPr>
        <p:style>
          <a:lnRef idx="1">
            <a:schemeClr val="accent6"/>
          </a:lnRef>
          <a:fillRef idx="2">
            <a:schemeClr val="accent6"/>
          </a:fillRef>
          <a:effectRef idx="1">
            <a:schemeClr val="accent6"/>
          </a:effectRef>
          <a:fontRef idx="minor">
            <a:schemeClr val="dk1"/>
          </a:fontRef>
        </p:style>
        <p:txBody>
          <a:bodyPr wrap="square" rtlCol="0" anchor="t" anchorCtr="0"/>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・システム化の目標、ゴール</a:t>
            </a:r>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・商品、サービスの仕様</a:t>
            </a:r>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・システム化対象業務</a:t>
            </a:r>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・システム化方針</a:t>
            </a:r>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a:p>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p:txBody>
      </p:sp>
      <p:sp>
        <p:nvSpPr>
          <p:cNvPr id="39" name="上矢印 38"/>
          <p:cNvSpPr/>
          <p:nvPr/>
        </p:nvSpPr>
        <p:spPr>
          <a:xfrm>
            <a:off x="243467" y="2043203"/>
            <a:ext cx="512109" cy="4580403"/>
          </a:xfrm>
          <a:prstGeom prst="upArrow">
            <a:avLst/>
          </a:prstGeom>
        </p:spPr>
        <p:style>
          <a:lnRef idx="1">
            <a:schemeClr val="accent6"/>
          </a:lnRef>
          <a:fillRef idx="2">
            <a:schemeClr val="accent6"/>
          </a:fillRef>
          <a:effectRef idx="1">
            <a:schemeClr val="accent6"/>
          </a:effectRef>
          <a:fontRef idx="minor">
            <a:schemeClr val="dk1"/>
          </a:fontRef>
        </p:style>
        <p:txBody>
          <a:bodyPr vert="wordArtVertRtl" rtlCol="0" anchor="ctr" anchorCtr="1"/>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ja-JP" altLang="en-US" sz="20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目的 何のためにやるのか？</a:t>
            </a:r>
          </a:p>
        </p:txBody>
      </p:sp>
      <p:sp>
        <p:nvSpPr>
          <p:cNvPr id="40" name="下矢印 39"/>
          <p:cNvSpPr/>
          <p:nvPr/>
        </p:nvSpPr>
        <p:spPr>
          <a:xfrm>
            <a:off x="5436096" y="2060698"/>
            <a:ext cx="533400" cy="4608661"/>
          </a:xfrm>
          <a:prstGeom prst="downArrow">
            <a:avLst/>
          </a:prstGeom>
          <a:gradFill>
            <a:gsLst>
              <a:gs pos="0">
                <a:schemeClr val="tx2">
                  <a:lumMod val="60000"/>
                  <a:lumOff val="40000"/>
                </a:schemeClr>
              </a:gs>
              <a:gs pos="35000">
                <a:schemeClr val="accent4">
                  <a:tint val="37000"/>
                  <a:satMod val="300000"/>
                </a:schemeClr>
              </a:gs>
              <a:gs pos="100000">
                <a:schemeClr val="accent4">
                  <a:tint val="15000"/>
                  <a:satMod val="350000"/>
                </a:schemeClr>
              </a:gs>
            </a:gsLst>
          </a:gradFill>
        </p:spPr>
        <p:style>
          <a:lnRef idx="1">
            <a:schemeClr val="accent4"/>
          </a:lnRef>
          <a:fillRef idx="2">
            <a:schemeClr val="accent4"/>
          </a:fillRef>
          <a:effectRef idx="1">
            <a:schemeClr val="accent4"/>
          </a:effectRef>
          <a:fontRef idx="minor">
            <a:schemeClr val="dk1"/>
          </a:fontRef>
        </p:style>
        <p:txBody>
          <a:bodyPr vert="wordArtVertRtl" wrap="none" rtlCol="0" anchor="ctr" anchorCtr="1"/>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ja-JP" altLang="en-US" sz="20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手段 その要件で十分か？</a:t>
            </a:r>
          </a:p>
        </p:txBody>
      </p:sp>
      <p:sp>
        <p:nvSpPr>
          <p:cNvPr id="46" name="メモ 45"/>
          <p:cNvSpPr/>
          <p:nvPr/>
        </p:nvSpPr>
        <p:spPr>
          <a:xfrm>
            <a:off x="5947910" y="3158556"/>
            <a:ext cx="3088586" cy="1512000"/>
          </a:xfrm>
          <a:prstGeom prst="foldedCorner">
            <a:avLst/>
          </a:prstGeom>
        </p:spPr>
        <p:style>
          <a:lnRef idx="1">
            <a:schemeClr val="accent6"/>
          </a:lnRef>
          <a:fillRef idx="2">
            <a:schemeClr val="accent6"/>
          </a:fillRef>
          <a:effectRef idx="1">
            <a:schemeClr val="accent6"/>
          </a:effectRef>
          <a:fontRef idx="minor">
            <a:schemeClr val="dk1"/>
          </a:fontRef>
        </p:style>
        <p:txBody>
          <a:bodyPr wrap="square" rtlCol="0" anchor="t" anchorCtr="0"/>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・システム化目標、ゴールに対する課題</a:t>
            </a:r>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・業務プロセス一覧</a:t>
            </a: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・業務プロセスを構成する業務と流れ</a:t>
            </a: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・業務の内容、手順、ルール</a:t>
            </a: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・システム化対象業務、必要機能選定</a:t>
            </a:r>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a:p>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p:txBody>
      </p:sp>
      <p:sp>
        <p:nvSpPr>
          <p:cNvPr id="47" name="メモ 46"/>
          <p:cNvSpPr/>
          <p:nvPr/>
        </p:nvSpPr>
        <p:spPr>
          <a:xfrm>
            <a:off x="5947910" y="4718976"/>
            <a:ext cx="3088586" cy="1922400"/>
          </a:xfrm>
          <a:prstGeom prst="foldedCorner">
            <a:avLst/>
          </a:prstGeom>
        </p:spPr>
        <p:style>
          <a:lnRef idx="1">
            <a:schemeClr val="accent6"/>
          </a:lnRef>
          <a:fillRef idx="2">
            <a:schemeClr val="accent6"/>
          </a:fillRef>
          <a:effectRef idx="1">
            <a:schemeClr val="accent6"/>
          </a:effectRef>
          <a:fontRef idx="minor">
            <a:schemeClr val="dk1"/>
          </a:fontRef>
        </p:style>
        <p:txBody>
          <a:bodyPr wrap="square" rtlCol="0" anchor="t" anchorCtr="0"/>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・システム構成</a:t>
            </a: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・サブシステム定義</a:t>
            </a: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・システム機能一覧</a:t>
            </a: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・システム機能の概要</a:t>
            </a:r>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・論理データモデル</a:t>
            </a:r>
          </a:p>
          <a:p>
            <a:r>
              <a:rPr lang="ja-JP" altLang="en-US"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・性能、運用、移行等の非機能要件</a:t>
            </a:r>
            <a:endParaRPr lang="en-US" altLang="ja-JP" sz="14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p:txBody>
      </p:sp>
      <p:sp>
        <p:nvSpPr>
          <p:cNvPr id="48" name="テキスト ボックス 31"/>
          <p:cNvSpPr txBox="1"/>
          <p:nvPr/>
        </p:nvSpPr>
        <p:spPr>
          <a:xfrm>
            <a:off x="6042315" y="1700808"/>
            <a:ext cx="2819473" cy="338554"/>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altLang="ja-JP" sz="16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&lt;</a:t>
            </a:r>
            <a:r>
              <a:rPr lang="ja-JP" altLang="en-US" sz="16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主な定義事項</a:t>
            </a:r>
            <a:r>
              <a:rPr lang="en-US" altLang="ja-JP" sz="16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&gt;</a:t>
            </a:r>
          </a:p>
        </p:txBody>
      </p:sp>
      <p:sp>
        <p:nvSpPr>
          <p:cNvPr id="62" name="テキスト ボックス 61"/>
          <p:cNvSpPr txBox="1"/>
          <p:nvPr/>
        </p:nvSpPr>
        <p:spPr>
          <a:xfrm>
            <a:off x="539552" y="1136933"/>
            <a:ext cx="8208912" cy="369332"/>
          </a:xfrm>
          <a:prstGeom prst="rect">
            <a:avLst/>
          </a:prstGeom>
          <a:noFill/>
        </p:spPr>
        <p:txBody>
          <a:bodyPr wrap="square" rtlCol="0">
            <a:spAutoFit/>
          </a:bodyPr>
          <a:lstStyle/>
          <a:p>
            <a:pPr marL="285750" indent="-285750">
              <a:buFont typeface="Wingdings" panose="05000000000000000000" pitchFamily="2" charset="2"/>
              <a:buChar char="n"/>
            </a:pPr>
            <a:r>
              <a:rPr lang="ja-JP" altLang="en-US" dirty="0">
                <a:latin typeface="HGPｺﾞｼｯｸM" panose="020B0600000000000000" pitchFamily="50" charset="-128"/>
                <a:ea typeface="HGPｺﾞｼｯｸM" panose="020B0600000000000000" pitchFamily="50" charset="-128"/>
              </a:rPr>
              <a:t>お客さまのビジネスや業務にフィットしたシステム要件を決める。</a:t>
            </a:r>
            <a:endParaRPr lang="en-US" altLang="ja-JP" dirty="0">
              <a:latin typeface="HGPｺﾞｼｯｸM" panose="020B0600000000000000" pitchFamily="50" charset="-128"/>
              <a:ea typeface="HGPｺﾞｼｯｸM" panose="020B0600000000000000" pitchFamily="50" charset="-128"/>
            </a:endParaRPr>
          </a:p>
        </p:txBody>
      </p:sp>
      <p:sp>
        <p:nvSpPr>
          <p:cNvPr id="358" name="正方形/長方形 357"/>
          <p:cNvSpPr/>
          <p:nvPr/>
        </p:nvSpPr>
        <p:spPr>
          <a:xfrm>
            <a:off x="755576" y="1988840"/>
            <a:ext cx="4680520" cy="1277410"/>
          </a:xfrm>
          <a:prstGeom prst="rect">
            <a:avLst/>
          </a:prstGeom>
        </p:spPr>
        <p:style>
          <a:lnRef idx="1">
            <a:schemeClr val="accent1"/>
          </a:lnRef>
          <a:fillRef idx="2">
            <a:schemeClr val="accent1"/>
          </a:fillRef>
          <a:effectRef idx="1">
            <a:schemeClr val="accent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latin typeface="HGPｺﾞｼｯｸM" panose="020B0600000000000000" pitchFamily="50" charset="-128"/>
              <a:ea typeface="HGPｺﾞｼｯｸM" panose="020B0600000000000000" pitchFamily="50" charset="-128"/>
            </a:endParaRPr>
          </a:p>
        </p:txBody>
      </p:sp>
      <p:sp>
        <p:nvSpPr>
          <p:cNvPr id="359" name="正方形/長方形 358"/>
          <p:cNvSpPr/>
          <p:nvPr/>
        </p:nvSpPr>
        <p:spPr>
          <a:xfrm>
            <a:off x="755576" y="4826205"/>
            <a:ext cx="4680520" cy="1800865"/>
          </a:xfrm>
          <a:prstGeom prst="rect">
            <a:avLst/>
          </a:prstGeom>
        </p:spPr>
        <p:style>
          <a:lnRef idx="1">
            <a:schemeClr val="accent2"/>
          </a:lnRef>
          <a:fillRef idx="2">
            <a:schemeClr val="accent2"/>
          </a:fillRef>
          <a:effectRef idx="1">
            <a:schemeClr val="accent2"/>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latin typeface="HGPｺﾞｼｯｸM" panose="020B0600000000000000" pitchFamily="50" charset="-128"/>
              <a:ea typeface="HGPｺﾞｼｯｸM" panose="020B0600000000000000" pitchFamily="50" charset="-128"/>
              <a:cs typeface="メイリオ" panose="020B0604030504040204" pitchFamily="50" charset="-128"/>
            </a:endParaRPr>
          </a:p>
        </p:txBody>
      </p:sp>
      <p:sp>
        <p:nvSpPr>
          <p:cNvPr id="360" name="正方形/長方形 359"/>
          <p:cNvSpPr/>
          <p:nvPr/>
        </p:nvSpPr>
        <p:spPr>
          <a:xfrm>
            <a:off x="755576" y="3336142"/>
            <a:ext cx="4680520" cy="1417196"/>
          </a:xfrm>
          <a:prstGeom prst="rect">
            <a:avLst/>
          </a:prstGeom>
          <a:gradFill>
            <a:gsLst>
              <a:gs pos="0">
                <a:schemeClr val="accent3">
                  <a:tint val="50000"/>
                  <a:satMod val="300000"/>
                </a:schemeClr>
              </a:gs>
              <a:gs pos="74000">
                <a:schemeClr val="accent3">
                  <a:tint val="37000"/>
                  <a:satMod val="300000"/>
                </a:schemeClr>
              </a:gs>
              <a:gs pos="100000">
                <a:schemeClr val="accent3">
                  <a:tint val="15000"/>
                  <a:satMod val="350000"/>
                </a:schemeClr>
              </a:gs>
            </a:gsLst>
          </a:gradFill>
        </p:spPr>
        <p:style>
          <a:lnRef idx="1">
            <a:schemeClr val="accent3"/>
          </a:lnRef>
          <a:fillRef idx="2">
            <a:schemeClr val="accent3"/>
          </a:fillRef>
          <a:effectRef idx="1">
            <a:schemeClr val="accent3"/>
          </a:effectRef>
          <a:fontRef idx="minor">
            <a:schemeClr val="dk1"/>
          </a:fontRef>
        </p:style>
        <p:txBody>
          <a:bodyPr wrap="none" rtlCol="0" anchor="t" anchorCtr="0"/>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latin typeface="HGPｺﾞｼｯｸM" panose="020B0600000000000000" pitchFamily="50" charset="-128"/>
              <a:ea typeface="HGPｺﾞｼｯｸM" panose="020B0600000000000000" pitchFamily="50" charset="-128"/>
            </a:endParaRPr>
          </a:p>
        </p:txBody>
      </p:sp>
      <p:cxnSp>
        <p:nvCxnSpPr>
          <p:cNvPr id="361" name="直線矢印コネクタ 360"/>
          <p:cNvCxnSpPr/>
          <p:nvPr/>
        </p:nvCxnSpPr>
        <p:spPr>
          <a:xfrm>
            <a:off x="1846307" y="5764559"/>
            <a:ext cx="508473" cy="0"/>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cxnSp>
        <p:nvCxnSpPr>
          <p:cNvPr id="362" name="直線矢印コネクタ 361"/>
          <p:cNvCxnSpPr/>
          <p:nvPr/>
        </p:nvCxnSpPr>
        <p:spPr>
          <a:xfrm flipH="1" flipV="1">
            <a:off x="3128699" y="5061166"/>
            <a:ext cx="6416" cy="505610"/>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cxnSp>
        <p:nvCxnSpPr>
          <p:cNvPr id="363" name="直線矢印コネクタ 362"/>
          <p:cNvCxnSpPr/>
          <p:nvPr/>
        </p:nvCxnSpPr>
        <p:spPr>
          <a:xfrm flipV="1">
            <a:off x="4673368" y="5061166"/>
            <a:ext cx="4812" cy="483305"/>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cxnSp>
        <p:nvCxnSpPr>
          <p:cNvPr id="364" name="直線矢印コネクタ 363"/>
          <p:cNvCxnSpPr/>
          <p:nvPr/>
        </p:nvCxnSpPr>
        <p:spPr>
          <a:xfrm flipH="1" flipV="1">
            <a:off x="4630570" y="4299775"/>
            <a:ext cx="4812" cy="270650"/>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cxnSp>
        <p:nvCxnSpPr>
          <p:cNvPr id="365" name="直線矢印コネクタ 364"/>
          <p:cNvCxnSpPr/>
          <p:nvPr/>
        </p:nvCxnSpPr>
        <p:spPr>
          <a:xfrm flipV="1">
            <a:off x="3090203" y="3522029"/>
            <a:ext cx="444313" cy="269162"/>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sp>
        <p:nvSpPr>
          <p:cNvPr id="366" name="テキスト ボックス 31"/>
          <p:cNvSpPr txBox="1"/>
          <p:nvPr/>
        </p:nvSpPr>
        <p:spPr>
          <a:xfrm>
            <a:off x="4569959" y="5026962"/>
            <a:ext cx="866137" cy="369332"/>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kumimoji="1" lang="ja-JP" altLang="en-US" sz="1800" dirty="0">
                <a:latin typeface="HGPｺﾞｼｯｸM" panose="020B0600000000000000" pitchFamily="50" charset="-128"/>
                <a:ea typeface="HGPｺﾞｼｯｸM" panose="020B0600000000000000" pitchFamily="50" charset="-128"/>
                <a:cs typeface="メイリオ" panose="020B0604030504040204" pitchFamily="50" charset="-128"/>
              </a:rPr>
              <a:t>帳票</a:t>
            </a:r>
          </a:p>
        </p:txBody>
      </p:sp>
      <p:sp>
        <p:nvSpPr>
          <p:cNvPr id="367" name="テキスト ボックス 33"/>
          <p:cNvSpPr txBox="1"/>
          <p:nvPr/>
        </p:nvSpPr>
        <p:spPr>
          <a:xfrm>
            <a:off x="4116859" y="2564904"/>
            <a:ext cx="1031205" cy="369332"/>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kumimoji="1" lang="ja-JP" altLang="en-US" sz="1800" b="0" dirty="0">
                <a:latin typeface="HGPｺﾞｼｯｸM" panose="020B0600000000000000" pitchFamily="50" charset="-128"/>
                <a:ea typeface="HGPｺﾞｼｯｸM" panose="020B0600000000000000" pitchFamily="50" charset="-128"/>
                <a:cs typeface="メイリオ" panose="020B0604030504040204" pitchFamily="50" charset="-128"/>
              </a:rPr>
              <a:t>サービス</a:t>
            </a:r>
          </a:p>
        </p:txBody>
      </p:sp>
      <p:sp>
        <p:nvSpPr>
          <p:cNvPr id="368" name="テキスト ボックス 34"/>
          <p:cNvSpPr txBox="1"/>
          <p:nvPr/>
        </p:nvSpPr>
        <p:spPr>
          <a:xfrm>
            <a:off x="2458821" y="2588137"/>
            <a:ext cx="1033059" cy="369332"/>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kumimoji="1" lang="ja-JP" altLang="en-US" sz="1800" b="0" dirty="0">
                <a:latin typeface="HGPｺﾞｼｯｸM" panose="020B0600000000000000" pitchFamily="50" charset="-128"/>
                <a:ea typeface="HGPｺﾞｼｯｸM" panose="020B0600000000000000" pitchFamily="50" charset="-128"/>
                <a:cs typeface="メイリオ" panose="020B0604030504040204" pitchFamily="50" charset="-128"/>
              </a:rPr>
              <a:t>商品</a:t>
            </a:r>
          </a:p>
        </p:txBody>
      </p:sp>
      <p:cxnSp>
        <p:nvCxnSpPr>
          <p:cNvPr id="369" name="直線矢印コネクタ 368"/>
          <p:cNvCxnSpPr/>
          <p:nvPr/>
        </p:nvCxnSpPr>
        <p:spPr>
          <a:xfrm flipH="1" flipV="1">
            <a:off x="3117472" y="4278956"/>
            <a:ext cx="11228" cy="284034"/>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cxnSp>
        <p:nvCxnSpPr>
          <p:cNvPr id="370" name="直線矢印コネクタ 369"/>
          <p:cNvCxnSpPr/>
          <p:nvPr/>
        </p:nvCxnSpPr>
        <p:spPr>
          <a:xfrm flipV="1">
            <a:off x="3151156" y="4192704"/>
            <a:ext cx="1206221" cy="313776"/>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cxnSp>
        <p:nvCxnSpPr>
          <p:cNvPr id="371" name="直線矢印コネクタ 370"/>
          <p:cNvCxnSpPr/>
          <p:nvPr/>
        </p:nvCxnSpPr>
        <p:spPr>
          <a:xfrm flipH="1" flipV="1">
            <a:off x="4272364" y="3522029"/>
            <a:ext cx="324011" cy="295931"/>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cxnSp>
        <p:nvCxnSpPr>
          <p:cNvPr id="372" name="直線矢印コネクタ 371"/>
          <p:cNvCxnSpPr/>
          <p:nvPr/>
        </p:nvCxnSpPr>
        <p:spPr>
          <a:xfrm flipV="1">
            <a:off x="3909856" y="2827558"/>
            <a:ext cx="0" cy="251318"/>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sp>
        <p:nvSpPr>
          <p:cNvPr id="373" name="角丸四角形 372"/>
          <p:cNvSpPr/>
          <p:nvPr/>
        </p:nvSpPr>
        <p:spPr>
          <a:xfrm>
            <a:off x="2362800" y="5486472"/>
            <a:ext cx="2637003" cy="517506"/>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nchorCtr="1"/>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r>
              <a:rPr kumimoji="1" lang="ja-JP" altLang="en-US" sz="1800" dirty="0">
                <a:latin typeface="HGPｺﾞｼｯｸM" panose="020B0600000000000000" pitchFamily="50" charset="-128"/>
                <a:ea typeface="HGPｺﾞｼｯｸM" panose="020B0600000000000000" pitchFamily="50" charset="-128"/>
                <a:cs typeface="メイリオ" panose="020B0604030504040204" pitchFamily="50" charset="-128"/>
              </a:rPr>
              <a:t>ビジネスロジック</a:t>
            </a:r>
          </a:p>
        </p:txBody>
      </p:sp>
      <p:sp>
        <p:nvSpPr>
          <p:cNvPr id="374" name="テキスト ボックス 29"/>
          <p:cNvSpPr txBox="1"/>
          <p:nvPr/>
        </p:nvSpPr>
        <p:spPr>
          <a:xfrm>
            <a:off x="3022226" y="5037371"/>
            <a:ext cx="973710" cy="369332"/>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kumimoji="1" lang="ja-JP" altLang="en-US" sz="1800" dirty="0">
                <a:latin typeface="HGPｺﾞｼｯｸM" panose="020B0600000000000000" pitchFamily="50" charset="-128"/>
                <a:ea typeface="HGPｺﾞｼｯｸM" panose="020B0600000000000000" pitchFamily="50" charset="-128"/>
                <a:cs typeface="メイリオ" panose="020B0604030504040204" pitchFamily="50" charset="-128"/>
              </a:rPr>
              <a:t>画面</a:t>
            </a:r>
          </a:p>
        </p:txBody>
      </p:sp>
      <p:sp>
        <p:nvSpPr>
          <p:cNvPr id="375" name="テキスト ボックス 31"/>
          <p:cNvSpPr txBox="1"/>
          <p:nvPr/>
        </p:nvSpPr>
        <p:spPr>
          <a:xfrm>
            <a:off x="971600" y="5890193"/>
            <a:ext cx="1001006" cy="275111"/>
          </a:xfrm>
          <a:prstGeom prst="rect">
            <a:avLst/>
          </a:prstGeom>
          <a:noFill/>
        </p:spPr>
        <p:txBody>
          <a:bodyPr wrap="square" rtlCol="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kumimoji="1" lang="ja-JP" altLang="en-US" sz="1800" dirty="0">
                <a:latin typeface="HGPｺﾞｼｯｸM" panose="020B0600000000000000" pitchFamily="50" charset="-128"/>
                <a:ea typeface="HGPｺﾞｼｯｸM" panose="020B0600000000000000" pitchFamily="50" charset="-128"/>
                <a:cs typeface="メイリオ" panose="020B0604030504040204" pitchFamily="50" charset="-128"/>
              </a:rPr>
              <a:t>データ</a:t>
            </a:r>
          </a:p>
        </p:txBody>
      </p:sp>
      <p:sp>
        <p:nvSpPr>
          <p:cNvPr id="376" name="テキスト ボックス 31"/>
          <p:cNvSpPr txBox="1"/>
          <p:nvPr/>
        </p:nvSpPr>
        <p:spPr>
          <a:xfrm>
            <a:off x="3923928" y="2915652"/>
            <a:ext cx="1610779" cy="369332"/>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kumimoji="1" lang="ja-JP" altLang="en-US" sz="1800" dirty="0">
                <a:latin typeface="HGPｺﾞｼｯｸM" panose="020B0600000000000000" pitchFamily="50" charset="-128"/>
                <a:ea typeface="HGPｺﾞｼｯｸM" panose="020B0600000000000000" pitchFamily="50" charset="-128"/>
                <a:cs typeface="メイリオ" panose="020B0604030504040204" pitchFamily="50" charset="-128"/>
              </a:rPr>
              <a:t>ビジネスフロー</a:t>
            </a:r>
          </a:p>
        </p:txBody>
      </p:sp>
      <p:sp>
        <p:nvSpPr>
          <p:cNvPr id="377" name="テキスト ボックス 31"/>
          <p:cNvSpPr txBox="1"/>
          <p:nvPr/>
        </p:nvSpPr>
        <p:spPr>
          <a:xfrm>
            <a:off x="822944" y="4252189"/>
            <a:ext cx="1444800" cy="369332"/>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kumimoji="1" lang="ja-JP" altLang="en-US" sz="1800">
                <a:latin typeface="HGPｺﾞｼｯｸM" panose="020B0600000000000000" pitchFamily="50" charset="-128"/>
                <a:ea typeface="HGPｺﾞｼｯｸM" panose="020B0600000000000000" pitchFamily="50" charset="-128"/>
                <a:cs typeface="メイリオ" panose="020B0604030504040204" pitchFamily="50" charset="-128"/>
              </a:rPr>
              <a:t>業務ルール</a:t>
            </a:r>
          </a:p>
        </p:txBody>
      </p:sp>
      <p:sp>
        <p:nvSpPr>
          <p:cNvPr id="378" name="円/楕円 377"/>
          <p:cNvSpPr/>
          <p:nvPr/>
        </p:nvSpPr>
        <p:spPr>
          <a:xfrm>
            <a:off x="751171" y="4852972"/>
            <a:ext cx="2138908" cy="374746"/>
          </a:xfrm>
          <a:prstGeom prst="ellipse">
            <a:avLst/>
          </a:prstGeom>
        </p:spPr>
        <p:style>
          <a:lnRef idx="0">
            <a:schemeClr val="accent6"/>
          </a:lnRef>
          <a:fillRef idx="3">
            <a:schemeClr val="accent6"/>
          </a:fillRef>
          <a:effectRef idx="3">
            <a:schemeClr val="accent6"/>
          </a:effectRef>
          <a:fontRef idx="minor">
            <a:schemeClr val="lt1"/>
          </a:fontRef>
        </p:style>
        <p:txBody>
          <a:bodyPr wrap="none" rtlCol="0" anchor="ctr" anchorCtr="1">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kumimoji="1" lang="ja-JP" altLang="en-US" sz="1800">
                <a:solidFill>
                  <a:sysClr val="windowText" lastClr="000000"/>
                </a:solidFill>
                <a:latin typeface="HGPｺﾞｼｯｸM" panose="020B0600000000000000" pitchFamily="50" charset="-128"/>
                <a:ea typeface="HGPｺﾞｼｯｸM" panose="020B0600000000000000" pitchFamily="50" charset="-128"/>
                <a:cs typeface="メイリオ" panose="020B0604030504040204" pitchFamily="50" charset="-128"/>
              </a:rPr>
              <a:t>システム要件領域</a:t>
            </a:r>
          </a:p>
        </p:txBody>
      </p:sp>
      <p:sp>
        <p:nvSpPr>
          <p:cNvPr id="379" name="円/楕円 378"/>
          <p:cNvSpPr/>
          <p:nvPr/>
        </p:nvSpPr>
        <p:spPr>
          <a:xfrm>
            <a:off x="760796" y="3371832"/>
            <a:ext cx="2138908" cy="374746"/>
          </a:xfrm>
          <a:prstGeom prst="ellipse">
            <a:avLst/>
          </a:prstGeom>
        </p:spPr>
        <p:style>
          <a:lnRef idx="0">
            <a:schemeClr val="accent6"/>
          </a:lnRef>
          <a:fillRef idx="3">
            <a:schemeClr val="accent6"/>
          </a:fillRef>
          <a:effectRef idx="3">
            <a:schemeClr val="accent6"/>
          </a:effectRef>
          <a:fontRef idx="minor">
            <a:schemeClr val="lt1"/>
          </a:fontRef>
        </p:style>
        <p:txBody>
          <a:bodyPr wrap="none" rtlCol="0" anchor="ctr" anchorCtr="1">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kumimoji="1" lang="ja-JP" altLang="en-US" sz="1800">
                <a:solidFill>
                  <a:sysClr val="windowText" lastClr="000000"/>
                </a:solidFill>
                <a:latin typeface="HGPｺﾞｼｯｸM" panose="020B0600000000000000" pitchFamily="50" charset="-128"/>
                <a:ea typeface="HGPｺﾞｼｯｸM" panose="020B0600000000000000" pitchFamily="50" charset="-128"/>
                <a:cs typeface="メイリオ" panose="020B0604030504040204" pitchFamily="50" charset="-128"/>
              </a:rPr>
              <a:t>業務要件領域</a:t>
            </a:r>
          </a:p>
        </p:txBody>
      </p:sp>
      <p:sp>
        <p:nvSpPr>
          <p:cNvPr id="380" name="円/楕円 379"/>
          <p:cNvSpPr/>
          <p:nvPr/>
        </p:nvSpPr>
        <p:spPr>
          <a:xfrm>
            <a:off x="770419" y="2042375"/>
            <a:ext cx="2138908" cy="374746"/>
          </a:xfrm>
          <a:prstGeom prst="ellipse">
            <a:avLst/>
          </a:prstGeom>
        </p:spPr>
        <p:style>
          <a:lnRef idx="0">
            <a:schemeClr val="accent6"/>
          </a:lnRef>
          <a:fillRef idx="3">
            <a:schemeClr val="accent6"/>
          </a:fillRef>
          <a:effectRef idx="3">
            <a:schemeClr val="accent6"/>
          </a:effectRef>
          <a:fontRef idx="minor">
            <a:schemeClr val="lt1"/>
          </a:fontRef>
        </p:style>
        <p:txBody>
          <a:bodyPr wrap="none" rtlCol="0" anchor="ctr" anchorCtr="1">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kumimoji="1" lang="ja-JP" altLang="en-US" sz="1800" dirty="0">
                <a:solidFill>
                  <a:sysClr val="windowText" lastClr="000000"/>
                </a:solidFill>
                <a:latin typeface="HGPｺﾞｼｯｸM" panose="020B0600000000000000" pitchFamily="50" charset="-128"/>
                <a:ea typeface="HGPｺﾞｼｯｸM" panose="020B0600000000000000" pitchFamily="50" charset="-128"/>
                <a:cs typeface="メイリオ" panose="020B0604030504040204" pitchFamily="50" charset="-128"/>
              </a:rPr>
              <a:t>ビジネス要件領域</a:t>
            </a:r>
          </a:p>
        </p:txBody>
      </p:sp>
      <p:pic>
        <p:nvPicPr>
          <p:cNvPr id="386" name="図 38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6498" y="2195546"/>
            <a:ext cx="503661" cy="468433"/>
          </a:xfrm>
          <a:prstGeom prst="rect">
            <a:avLst/>
          </a:prstGeom>
        </p:spPr>
      </p:pic>
      <p:pic>
        <p:nvPicPr>
          <p:cNvPr id="387" name="図 38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99275" y="2195546"/>
            <a:ext cx="516493" cy="480329"/>
          </a:xfrm>
          <a:prstGeom prst="rect">
            <a:avLst/>
          </a:prstGeom>
        </p:spPr>
      </p:pic>
      <p:pic>
        <p:nvPicPr>
          <p:cNvPr id="388" name="図 38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86248" y="4568938"/>
            <a:ext cx="500453" cy="462484"/>
          </a:xfrm>
          <a:prstGeom prst="rect">
            <a:avLst/>
          </a:prstGeom>
        </p:spPr>
      </p:pic>
      <p:pic>
        <p:nvPicPr>
          <p:cNvPr id="389" name="図 38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8247" y="5374941"/>
            <a:ext cx="461957" cy="428281"/>
          </a:xfrm>
          <a:prstGeom prst="rect">
            <a:avLst/>
          </a:prstGeom>
        </p:spPr>
      </p:pic>
      <p:pic>
        <p:nvPicPr>
          <p:cNvPr id="390" name="図 38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46086" y="3817959"/>
            <a:ext cx="487620" cy="452074"/>
          </a:xfrm>
          <a:prstGeom prst="rect">
            <a:avLst/>
          </a:prstGeom>
        </p:spPr>
      </p:pic>
      <p:cxnSp>
        <p:nvCxnSpPr>
          <p:cNvPr id="391" name="直線矢印コネクタ 390"/>
          <p:cNvCxnSpPr/>
          <p:nvPr/>
        </p:nvCxnSpPr>
        <p:spPr>
          <a:xfrm flipV="1">
            <a:off x="1935311" y="4046971"/>
            <a:ext cx="867773" cy="0"/>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pic>
        <p:nvPicPr>
          <p:cNvPr id="392" name="図 39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5640" y="4568938"/>
            <a:ext cx="521306" cy="483304"/>
          </a:xfrm>
          <a:prstGeom prst="rect">
            <a:avLst/>
          </a:prstGeom>
        </p:spPr>
      </p:pic>
      <p:grpSp>
        <p:nvGrpSpPr>
          <p:cNvPr id="393" name="グループ化 392"/>
          <p:cNvGrpSpPr>
            <a:grpSpLocks noChangeAspect="1"/>
          </p:cNvGrpSpPr>
          <p:nvPr/>
        </p:nvGrpSpPr>
        <p:grpSpPr>
          <a:xfrm>
            <a:off x="1178567" y="5354864"/>
            <a:ext cx="650589" cy="594834"/>
            <a:chOff x="3390901" y="5879306"/>
            <a:chExt cx="804862" cy="793750"/>
          </a:xfrm>
        </p:grpSpPr>
        <p:cxnSp>
          <p:nvCxnSpPr>
            <p:cNvPr id="436" name="直線コネクタ 435"/>
            <p:cNvCxnSpPr>
              <a:stCxn id="439" idx="2"/>
              <a:endCxn id="441" idx="0"/>
            </p:cNvCxnSpPr>
            <p:nvPr/>
          </p:nvCxnSpPr>
          <p:spPr>
            <a:xfrm>
              <a:off x="4025376" y="6215641"/>
              <a:ext cx="2241" cy="121080"/>
            </a:xfrm>
            <a:prstGeom prst="line">
              <a:avLst/>
            </a:prstGeom>
          </p:spPr>
          <p:style>
            <a:lnRef idx="1">
              <a:schemeClr val="accent1"/>
            </a:lnRef>
            <a:fillRef idx="0">
              <a:schemeClr val="accent1"/>
            </a:fillRef>
            <a:effectRef idx="0">
              <a:schemeClr val="accent1"/>
            </a:effectRef>
            <a:fontRef idx="minor">
              <a:schemeClr val="tx1"/>
            </a:fontRef>
          </p:style>
        </p:cxnSp>
        <p:cxnSp>
          <p:nvCxnSpPr>
            <p:cNvPr id="437" name="直線コネクタ 436"/>
            <p:cNvCxnSpPr>
              <a:stCxn id="438" idx="2"/>
              <a:endCxn id="440" idx="0"/>
            </p:cNvCxnSpPr>
            <p:nvPr/>
          </p:nvCxnSpPr>
          <p:spPr>
            <a:xfrm>
              <a:off x="3559048" y="6215641"/>
              <a:ext cx="2242" cy="121080"/>
            </a:xfrm>
            <a:prstGeom prst="line">
              <a:avLst/>
            </a:prstGeom>
          </p:spPr>
          <p:style>
            <a:lnRef idx="1">
              <a:schemeClr val="accent1"/>
            </a:lnRef>
            <a:fillRef idx="0">
              <a:schemeClr val="accent1"/>
            </a:fillRef>
            <a:effectRef idx="0">
              <a:schemeClr val="accent1"/>
            </a:effectRef>
            <a:fontRef idx="minor">
              <a:schemeClr val="tx1"/>
            </a:fontRef>
          </p:style>
        </p:cxnSp>
        <p:pic>
          <p:nvPicPr>
            <p:cNvPr id="438" name="図 43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390901" y="5879306"/>
              <a:ext cx="336294" cy="336335"/>
            </a:xfrm>
            <a:prstGeom prst="rect">
              <a:avLst/>
            </a:prstGeom>
          </p:spPr>
        </p:pic>
        <p:pic>
          <p:nvPicPr>
            <p:cNvPr id="439" name="図 43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57228" y="5879306"/>
              <a:ext cx="336294" cy="336335"/>
            </a:xfrm>
            <a:prstGeom prst="rect">
              <a:avLst/>
            </a:prstGeom>
          </p:spPr>
        </p:pic>
        <p:pic>
          <p:nvPicPr>
            <p:cNvPr id="440" name="図 43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393143" y="6336721"/>
              <a:ext cx="336294" cy="336335"/>
            </a:xfrm>
            <a:prstGeom prst="rect">
              <a:avLst/>
            </a:prstGeom>
          </p:spPr>
        </p:pic>
        <p:pic>
          <p:nvPicPr>
            <p:cNvPr id="441" name="図 44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59469" y="6336721"/>
              <a:ext cx="336294" cy="336335"/>
            </a:xfrm>
            <a:prstGeom prst="rect">
              <a:avLst/>
            </a:prstGeom>
          </p:spPr>
        </p:pic>
        <p:cxnSp>
          <p:nvCxnSpPr>
            <p:cNvPr id="442" name="直線コネクタ 441"/>
            <p:cNvCxnSpPr>
              <a:stCxn id="438" idx="2"/>
              <a:endCxn id="441" idx="0"/>
            </p:cNvCxnSpPr>
            <p:nvPr/>
          </p:nvCxnSpPr>
          <p:spPr>
            <a:xfrm>
              <a:off x="3559048" y="6215641"/>
              <a:ext cx="468568" cy="121080"/>
            </a:xfrm>
            <a:prstGeom prst="line">
              <a:avLst/>
            </a:prstGeom>
          </p:spPr>
          <p:style>
            <a:lnRef idx="1">
              <a:schemeClr val="accent1"/>
            </a:lnRef>
            <a:fillRef idx="0">
              <a:schemeClr val="accent1"/>
            </a:fillRef>
            <a:effectRef idx="0">
              <a:schemeClr val="accent1"/>
            </a:effectRef>
            <a:fontRef idx="minor">
              <a:schemeClr val="tx1"/>
            </a:fontRef>
          </p:style>
        </p:cxnSp>
        <p:cxnSp>
          <p:nvCxnSpPr>
            <p:cNvPr id="443" name="直線コネクタ 442"/>
            <p:cNvCxnSpPr>
              <a:stCxn id="440" idx="3"/>
              <a:endCxn id="441" idx="1"/>
            </p:cNvCxnSpPr>
            <p:nvPr/>
          </p:nvCxnSpPr>
          <p:spPr>
            <a:xfrm>
              <a:off x="3729437" y="6504889"/>
              <a:ext cx="13003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94" name="グループ化 393"/>
          <p:cNvGrpSpPr/>
          <p:nvPr/>
        </p:nvGrpSpPr>
        <p:grpSpPr>
          <a:xfrm>
            <a:off x="2750954" y="3813498"/>
            <a:ext cx="733035" cy="438691"/>
            <a:chOff x="4820444" y="4233862"/>
            <a:chExt cx="725487" cy="468313"/>
          </a:xfrm>
        </p:grpSpPr>
        <p:sp>
          <p:nvSpPr>
            <p:cNvPr id="423" name="正方形/長方形 422"/>
            <p:cNvSpPr/>
            <p:nvPr/>
          </p:nvSpPr>
          <p:spPr>
            <a:xfrm>
              <a:off x="5066750" y="4233862"/>
              <a:ext cx="197048" cy="129967"/>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24" name="正方形/長方形 423"/>
            <p:cNvSpPr/>
            <p:nvPr/>
          </p:nvSpPr>
          <p:spPr>
            <a:xfrm>
              <a:off x="4883136" y="4431046"/>
              <a:ext cx="197048" cy="129967"/>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25" name="正方形/長方形 424"/>
            <p:cNvSpPr/>
            <p:nvPr/>
          </p:nvSpPr>
          <p:spPr>
            <a:xfrm>
              <a:off x="4820444" y="4625991"/>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26" name="正方形/長方形 425"/>
            <p:cNvSpPr/>
            <p:nvPr/>
          </p:nvSpPr>
          <p:spPr>
            <a:xfrm>
              <a:off x="5261554" y="4440011"/>
              <a:ext cx="197048" cy="129967"/>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cxnSp>
          <p:nvCxnSpPr>
            <p:cNvPr id="427" name="直線コネクタ 426"/>
            <p:cNvCxnSpPr>
              <a:stCxn id="423" idx="2"/>
              <a:endCxn id="424" idx="0"/>
            </p:cNvCxnSpPr>
            <p:nvPr/>
          </p:nvCxnSpPr>
          <p:spPr>
            <a:xfrm flipH="1">
              <a:off x="4981660" y="4363829"/>
              <a:ext cx="183614" cy="6721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8" name="直線コネクタ 427"/>
            <p:cNvCxnSpPr>
              <a:stCxn id="423" idx="2"/>
              <a:endCxn id="426" idx="0"/>
            </p:cNvCxnSpPr>
            <p:nvPr/>
          </p:nvCxnSpPr>
          <p:spPr>
            <a:xfrm>
              <a:off x="5165274" y="4363829"/>
              <a:ext cx="194804" cy="7618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29" name="正方形/長方形 428"/>
            <p:cNvSpPr/>
            <p:nvPr/>
          </p:nvSpPr>
          <p:spPr>
            <a:xfrm>
              <a:off x="5006294" y="4625991"/>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30" name="正方形/長方形 429"/>
            <p:cNvSpPr/>
            <p:nvPr/>
          </p:nvSpPr>
          <p:spPr>
            <a:xfrm>
              <a:off x="5203339" y="4625991"/>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31" name="正方形/長方形 430"/>
            <p:cNvSpPr/>
            <p:nvPr/>
          </p:nvSpPr>
          <p:spPr>
            <a:xfrm>
              <a:off x="5389189" y="4625991"/>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cxnSp>
          <p:nvCxnSpPr>
            <p:cNvPr id="432" name="直線コネクタ 431"/>
            <p:cNvCxnSpPr>
              <a:stCxn id="424" idx="2"/>
              <a:endCxn id="425" idx="0"/>
            </p:cNvCxnSpPr>
            <p:nvPr/>
          </p:nvCxnSpPr>
          <p:spPr>
            <a:xfrm flipH="1">
              <a:off x="4898815" y="4561014"/>
              <a:ext cx="82845" cy="6497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3" name="直線コネクタ 432"/>
            <p:cNvCxnSpPr>
              <a:stCxn id="424" idx="2"/>
              <a:endCxn id="429" idx="0"/>
            </p:cNvCxnSpPr>
            <p:nvPr/>
          </p:nvCxnSpPr>
          <p:spPr>
            <a:xfrm>
              <a:off x="4981660" y="4561014"/>
              <a:ext cx="103005" cy="6497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4" name="直線コネクタ 433"/>
            <p:cNvCxnSpPr>
              <a:stCxn id="426" idx="2"/>
              <a:endCxn id="430" idx="0"/>
            </p:cNvCxnSpPr>
            <p:nvPr/>
          </p:nvCxnSpPr>
          <p:spPr>
            <a:xfrm flipH="1">
              <a:off x="5281710" y="4569978"/>
              <a:ext cx="78368" cy="5601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5" name="直線コネクタ 434"/>
            <p:cNvCxnSpPr>
              <a:stCxn id="426" idx="2"/>
              <a:endCxn id="431" idx="0"/>
            </p:cNvCxnSpPr>
            <p:nvPr/>
          </p:nvCxnSpPr>
          <p:spPr>
            <a:xfrm>
              <a:off x="5360078" y="4569978"/>
              <a:ext cx="107482" cy="5601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95" name="グループ化 394"/>
          <p:cNvGrpSpPr/>
          <p:nvPr/>
        </p:nvGrpSpPr>
        <p:grpSpPr>
          <a:xfrm>
            <a:off x="3543335" y="3135189"/>
            <a:ext cx="733035" cy="438691"/>
            <a:chOff x="5604669" y="3509754"/>
            <a:chExt cx="725487" cy="468313"/>
          </a:xfrm>
        </p:grpSpPr>
        <p:sp>
          <p:nvSpPr>
            <p:cNvPr id="410" name="正方形/長方形 409"/>
            <p:cNvSpPr/>
            <p:nvPr/>
          </p:nvSpPr>
          <p:spPr>
            <a:xfrm>
              <a:off x="5850975" y="3509754"/>
              <a:ext cx="197048" cy="129967"/>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11" name="正方形/長方形 410"/>
            <p:cNvSpPr/>
            <p:nvPr/>
          </p:nvSpPr>
          <p:spPr>
            <a:xfrm>
              <a:off x="5667361" y="3706938"/>
              <a:ext cx="197048" cy="129967"/>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12" name="正方形/長方形 411"/>
            <p:cNvSpPr/>
            <p:nvPr/>
          </p:nvSpPr>
          <p:spPr>
            <a:xfrm>
              <a:off x="5604669" y="3901883"/>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13" name="正方形/長方形 412"/>
            <p:cNvSpPr/>
            <p:nvPr/>
          </p:nvSpPr>
          <p:spPr>
            <a:xfrm>
              <a:off x="6045779" y="3715903"/>
              <a:ext cx="197048" cy="129967"/>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cxnSp>
          <p:nvCxnSpPr>
            <p:cNvPr id="414" name="直線コネクタ 413"/>
            <p:cNvCxnSpPr>
              <a:stCxn id="410" idx="2"/>
              <a:endCxn id="411" idx="0"/>
            </p:cNvCxnSpPr>
            <p:nvPr/>
          </p:nvCxnSpPr>
          <p:spPr>
            <a:xfrm flipH="1">
              <a:off x="5765885" y="3639721"/>
              <a:ext cx="183614" cy="6721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5" name="直線コネクタ 414"/>
            <p:cNvCxnSpPr>
              <a:stCxn id="410" idx="2"/>
              <a:endCxn id="413" idx="0"/>
            </p:cNvCxnSpPr>
            <p:nvPr/>
          </p:nvCxnSpPr>
          <p:spPr>
            <a:xfrm>
              <a:off x="5949499" y="3639721"/>
              <a:ext cx="194804" cy="7618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16" name="正方形/長方形 415"/>
            <p:cNvSpPr/>
            <p:nvPr/>
          </p:nvSpPr>
          <p:spPr>
            <a:xfrm>
              <a:off x="5790519" y="3901883"/>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17" name="正方形/長方形 416"/>
            <p:cNvSpPr/>
            <p:nvPr/>
          </p:nvSpPr>
          <p:spPr>
            <a:xfrm>
              <a:off x="5987564" y="3901883"/>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18" name="正方形/長方形 417"/>
            <p:cNvSpPr/>
            <p:nvPr/>
          </p:nvSpPr>
          <p:spPr>
            <a:xfrm>
              <a:off x="6173414" y="3901883"/>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cxnSp>
          <p:nvCxnSpPr>
            <p:cNvPr id="419" name="直線コネクタ 418"/>
            <p:cNvCxnSpPr>
              <a:stCxn id="411" idx="2"/>
              <a:endCxn id="412" idx="0"/>
            </p:cNvCxnSpPr>
            <p:nvPr/>
          </p:nvCxnSpPr>
          <p:spPr>
            <a:xfrm flipH="1">
              <a:off x="5683040" y="3836906"/>
              <a:ext cx="82845" cy="6497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0" name="直線コネクタ 419"/>
            <p:cNvCxnSpPr>
              <a:stCxn id="411" idx="2"/>
              <a:endCxn id="416" idx="0"/>
            </p:cNvCxnSpPr>
            <p:nvPr/>
          </p:nvCxnSpPr>
          <p:spPr>
            <a:xfrm>
              <a:off x="5765885" y="3836906"/>
              <a:ext cx="103005" cy="6497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1" name="直線コネクタ 420"/>
            <p:cNvCxnSpPr>
              <a:stCxn id="413" idx="2"/>
              <a:endCxn id="417" idx="0"/>
            </p:cNvCxnSpPr>
            <p:nvPr/>
          </p:nvCxnSpPr>
          <p:spPr>
            <a:xfrm flipH="1">
              <a:off x="6065935" y="3845870"/>
              <a:ext cx="78368" cy="5601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2" name="直線コネクタ 421"/>
            <p:cNvCxnSpPr>
              <a:stCxn id="413" idx="2"/>
              <a:endCxn id="418" idx="0"/>
            </p:cNvCxnSpPr>
            <p:nvPr/>
          </p:nvCxnSpPr>
          <p:spPr>
            <a:xfrm>
              <a:off x="6144303" y="3845870"/>
              <a:ext cx="107482" cy="5601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96" name="グループ化 395"/>
          <p:cNvGrpSpPr/>
          <p:nvPr/>
        </p:nvGrpSpPr>
        <p:grpSpPr>
          <a:xfrm>
            <a:off x="4246097" y="3848131"/>
            <a:ext cx="733035" cy="438691"/>
            <a:chOff x="6300192" y="4270837"/>
            <a:chExt cx="725487" cy="468313"/>
          </a:xfrm>
        </p:grpSpPr>
        <p:sp>
          <p:nvSpPr>
            <p:cNvPr id="397" name="正方形/長方形 396"/>
            <p:cNvSpPr/>
            <p:nvPr/>
          </p:nvSpPr>
          <p:spPr>
            <a:xfrm>
              <a:off x="6546498" y="4270837"/>
              <a:ext cx="197048" cy="129967"/>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398" name="正方形/長方形 397"/>
            <p:cNvSpPr/>
            <p:nvPr/>
          </p:nvSpPr>
          <p:spPr>
            <a:xfrm>
              <a:off x="6362884" y="4468021"/>
              <a:ext cx="197048" cy="129967"/>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399" name="正方形/長方形 398"/>
            <p:cNvSpPr/>
            <p:nvPr/>
          </p:nvSpPr>
          <p:spPr>
            <a:xfrm>
              <a:off x="6300192" y="4662966"/>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00" name="正方形/長方形 399"/>
            <p:cNvSpPr/>
            <p:nvPr/>
          </p:nvSpPr>
          <p:spPr>
            <a:xfrm>
              <a:off x="6741302" y="4476986"/>
              <a:ext cx="197048" cy="129967"/>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cxnSp>
          <p:nvCxnSpPr>
            <p:cNvPr id="401" name="直線コネクタ 400"/>
            <p:cNvCxnSpPr>
              <a:stCxn id="397" idx="2"/>
              <a:endCxn id="398" idx="0"/>
            </p:cNvCxnSpPr>
            <p:nvPr/>
          </p:nvCxnSpPr>
          <p:spPr>
            <a:xfrm flipH="1">
              <a:off x="6461408" y="4400804"/>
              <a:ext cx="183614" cy="6721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2" name="直線コネクタ 401"/>
            <p:cNvCxnSpPr>
              <a:stCxn id="397" idx="2"/>
              <a:endCxn id="400" idx="0"/>
            </p:cNvCxnSpPr>
            <p:nvPr/>
          </p:nvCxnSpPr>
          <p:spPr>
            <a:xfrm>
              <a:off x="6645022" y="4400804"/>
              <a:ext cx="194804" cy="7618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03" name="正方形/長方形 402"/>
            <p:cNvSpPr/>
            <p:nvPr/>
          </p:nvSpPr>
          <p:spPr>
            <a:xfrm>
              <a:off x="6486042" y="4662966"/>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04" name="正方形/長方形 403"/>
            <p:cNvSpPr/>
            <p:nvPr/>
          </p:nvSpPr>
          <p:spPr>
            <a:xfrm>
              <a:off x="6683087" y="4662966"/>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sp>
          <p:nvSpPr>
            <p:cNvPr id="405" name="正方形/長方形 404"/>
            <p:cNvSpPr/>
            <p:nvPr/>
          </p:nvSpPr>
          <p:spPr>
            <a:xfrm>
              <a:off x="6868937" y="4662966"/>
              <a:ext cx="156742" cy="76184"/>
            </a:xfrm>
            <a:prstGeom prst="rect">
              <a:avLst/>
            </a:prstGeom>
            <a:gradFill>
              <a:gsLst>
                <a:gs pos="0">
                  <a:schemeClr val="tx1">
                    <a:lumMod val="75000"/>
                    <a:lumOff val="25000"/>
                  </a:schemeClr>
                </a:gs>
                <a:gs pos="50000">
                  <a:schemeClr val="bg1">
                    <a:lumMod val="50000"/>
                  </a:schemeClr>
                </a:gs>
                <a:gs pos="100000">
                  <a:schemeClr val="bg1">
                    <a:lumMod val="95000"/>
                  </a:schemeClr>
                </a:gs>
              </a:gsLst>
              <a:lin ang="5400000" scaled="0"/>
            </a:gradFill>
            <a:ln w="12700">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ja-JP" altLang="en-US" sz="1100"/>
            </a:p>
          </p:txBody>
        </p:sp>
        <p:cxnSp>
          <p:nvCxnSpPr>
            <p:cNvPr id="406" name="直線コネクタ 405"/>
            <p:cNvCxnSpPr>
              <a:stCxn id="398" idx="2"/>
              <a:endCxn id="399" idx="0"/>
            </p:cNvCxnSpPr>
            <p:nvPr/>
          </p:nvCxnSpPr>
          <p:spPr>
            <a:xfrm flipH="1">
              <a:off x="6378563" y="4597989"/>
              <a:ext cx="82845" cy="6497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7" name="直線コネクタ 406"/>
            <p:cNvCxnSpPr>
              <a:stCxn id="398" idx="2"/>
              <a:endCxn id="403" idx="0"/>
            </p:cNvCxnSpPr>
            <p:nvPr/>
          </p:nvCxnSpPr>
          <p:spPr>
            <a:xfrm>
              <a:off x="6461408" y="4597989"/>
              <a:ext cx="103005" cy="6497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8" name="直線コネクタ 407"/>
            <p:cNvCxnSpPr>
              <a:stCxn id="400" idx="2"/>
              <a:endCxn id="404" idx="0"/>
            </p:cNvCxnSpPr>
            <p:nvPr/>
          </p:nvCxnSpPr>
          <p:spPr>
            <a:xfrm flipH="1">
              <a:off x="6761458" y="4606953"/>
              <a:ext cx="78368" cy="5601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9" name="直線コネクタ 408"/>
            <p:cNvCxnSpPr>
              <a:stCxn id="400" idx="2"/>
              <a:endCxn id="405" idx="0"/>
            </p:cNvCxnSpPr>
            <p:nvPr/>
          </p:nvCxnSpPr>
          <p:spPr>
            <a:xfrm>
              <a:off x="6839826" y="4606953"/>
              <a:ext cx="107482" cy="5601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456" name="角丸四角形 455"/>
          <p:cNvSpPr/>
          <p:nvPr/>
        </p:nvSpPr>
        <p:spPr>
          <a:xfrm>
            <a:off x="835018" y="6246058"/>
            <a:ext cx="1026691" cy="351960"/>
          </a:xfrm>
          <a:prstGeom prst="roundRect">
            <a:avLst/>
          </a:prstGeom>
          <a:gradFill>
            <a:gsLst>
              <a:gs pos="0">
                <a:schemeClr val="accent6">
                  <a:lumMod val="20000"/>
                  <a:lumOff val="80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ja-JP" altLang="en-US" sz="12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非機能要件</a:t>
            </a:r>
          </a:p>
        </p:txBody>
      </p:sp>
      <p:sp>
        <p:nvSpPr>
          <p:cNvPr id="457" name="角丸四角形 456"/>
          <p:cNvSpPr/>
          <p:nvPr/>
        </p:nvSpPr>
        <p:spPr>
          <a:xfrm>
            <a:off x="1926373" y="6246058"/>
            <a:ext cx="1230584" cy="351960"/>
          </a:xfrm>
          <a:prstGeom prst="roundRect">
            <a:avLst/>
          </a:prstGeom>
          <a:gradFill>
            <a:gsLst>
              <a:gs pos="0">
                <a:schemeClr val="accent6">
                  <a:lumMod val="20000"/>
                  <a:lumOff val="80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ja-JP" altLang="en-US" sz="12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ソフトウエア方式</a:t>
            </a:r>
          </a:p>
        </p:txBody>
      </p:sp>
      <p:sp>
        <p:nvSpPr>
          <p:cNvPr id="458" name="角丸四角形 457"/>
          <p:cNvSpPr/>
          <p:nvPr/>
        </p:nvSpPr>
        <p:spPr>
          <a:xfrm>
            <a:off x="3221621" y="6246058"/>
            <a:ext cx="1008112" cy="351960"/>
          </a:xfrm>
          <a:prstGeom prst="roundRect">
            <a:avLst/>
          </a:prstGeom>
          <a:gradFill>
            <a:gsLst>
              <a:gs pos="0">
                <a:schemeClr val="accent6">
                  <a:lumMod val="20000"/>
                  <a:lumOff val="80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ja-JP" altLang="en-US" sz="12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インフラ方式</a:t>
            </a:r>
          </a:p>
        </p:txBody>
      </p:sp>
      <p:sp>
        <p:nvSpPr>
          <p:cNvPr id="459" name="角丸四角形 458"/>
          <p:cNvSpPr/>
          <p:nvPr/>
        </p:nvSpPr>
        <p:spPr>
          <a:xfrm>
            <a:off x="4294397" y="6246058"/>
            <a:ext cx="545092" cy="351960"/>
          </a:xfrm>
          <a:prstGeom prst="roundRect">
            <a:avLst/>
          </a:prstGeom>
          <a:gradFill>
            <a:gsLst>
              <a:gs pos="0">
                <a:schemeClr val="accent6">
                  <a:lumMod val="20000"/>
                  <a:lumOff val="80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ja-JP" altLang="en-US" sz="12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運用</a:t>
            </a:r>
          </a:p>
        </p:txBody>
      </p:sp>
      <p:sp>
        <p:nvSpPr>
          <p:cNvPr id="460" name="角丸四角形 459"/>
          <p:cNvSpPr/>
          <p:nvPr/>
        </p:nvSpPr>
        <p:spPr>
          <a:xfrm>
            <a:off x="4904155" y="6246058"/>
            <a:ext cx="502814" cy="351960"/>
          </a:xfrm>
          <a:prstGeom prst="roundRect">
            <a:avLst/>
          </a:prstGeom>
          <a:gradFill>
            <a:gsLst>
              <a:gs pos="0">
                <a:schemeClr val="accent6">
                  <a:lumMod val="20000"/>
                  <a:lumOff val="80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altLang="ja-JP" sz="12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etc</a:t>
            </a:r>
            <a:endParaRPr lang="ja-JP" altLang="en-US" sz="12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endParaRPr>
          </a:p>
        </p:txBody>
      </p:sp>
      <p:sp>
        <p:nvSpPr>
          <p:cNvPr id="461" name="テキスト ボックス 31"/>
          <p:cNvSpPr txBox="1"/>
          <p:nvPr/>
        </p:nvSpPr>
        <p:spPr>
          <a:xfrm>
            <a:off x="2094601" y="1628800"/>
            <a:ext cx="1898837" cy="369332"/>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altLang="ja-JP" sz="18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&lt;</a:t>
            </a:r>
            <a:r>
              <a:rPr lang="ja-JP" altLang="en-US" sz="18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各領域の範囲</a:t>
            </a:r>
            <a:r>
              <a:rPr lang="en-US" altLang="ja-JP" sz="1800" dirty="0">
                <a:solidFill>
                  <a:srgbClr val="201815"/>
                </a:solidFill>
                <a:latin typeface="HGPｺﾞｼｯｸM" panose="020B0600000000000000" pitchFamily="50" charset="-128"/>
                <a:ea typeface="HGPｺﾞｼｯｸM" panose="020B0600000000000000" pitchFamily="50" charset="-128"/>
                <a:cs typeface="メイリオ" panose="020B0604030504040204" pitchFamily="50" charset="-128"/>
              </a:rPr>
              <a:t>&gt;</a:t>
            </a:r>
          </a:p>
        </p:txBody>
      </p:sp>
    </p:spTree>
    <p:extLst>
      <p:ext uri="{BB962C8B-B14F-4D97-AF65-F5344CB8AC3E}">
        <p14:creationId xmlns:p14="http://schemas.microsoft.com/office/powerpoint/2010/main" val="4661718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正方形/長方形 65"/>
          <p:cNvSpPr/>
          <p:nvPr/>
        </p:nvSpPr>
        <p:spPr>
          <a:xfrm>
            <a:off x="647960" y="1844824"/>
            <a:ext cx="5724240" cy="4176464"/>
          </a:xfrm>
          <a:prstGeom prst="rect">
            <a:avLst/>
          </a:prstGeom>
          <a:solidFill>
            <a:schemeClr val="bg1">
              <a:lumMod val="95000"/>
            </a:schemeClr>
          </a:solidFill>
          <a:ln w="9525">
            <a:solidFill>
              <a:schemeClr val="accent3">
                <a:lumMod val="60000"/>
                <a:lumOff val="4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r>
              <a:rPr lang="en-US" altLang="ja-JP" sz="1800" dirty="0">
                <a:solidFill>
                  <a:srgbClr val="201815"/>
                </a:solidFill>
                <a:latin typeface="HGPｺﾞｼｯｸM" panose="020B0600000000000000" pitchFamily="50" charset="-128"/>
                <a:ea typeface="HGPｺﾞｼｯｸM" panose="020B0600000000000000" pitchFamily="50" charset="-128"/>
              </a:rPr>
              <a:t>【</a:t>
            </a:r>
            <a:r>
              <a:rPr lang="ja-JP" altLang="en-US" sz="1800" dirty="0">
                <a:solidFill>
                  <a:srgbClr val="201815"/>
                </a:solidFill>
                <a:latin typeface="HGPｺﾞｼｯｸM" panose="020B0600000000000000" pitchFamily="50" charset="-128"/>
                <a:ea typeface="HGPｺﾞｼｯｸM" panose="020B0600000000000000" pitchFamily="50" charset="-128"/>
              </a:rPr>
              <a:t>要件定義</a:t>
            </a:r>
            <a:r>
              <a:rPr lang="en-US" altLang="ja-JP" sz="1800" dirty="0">
                <a:solidFill>
                  <a:srgbClr val="201815"/>
                </a:solidFill>
                <a:latin typeface="HGPｺﾞｼｯｸM" panose="020B0600000000000000" pitchFamily="50" charset="-128"/>
                <a:ea typeface="HGPｺﾞｼｯｸM" panose="020B0600000000000000" pitchFamily="50" charset="-128"/>
              </a:rPr>
              <a:t>】</a:t>
            </a:r>
            <a:endParaRPr lang="ja-JP" altLang="en-US" sz="1800" dirty="0">
              <a:solidFill>
                <a:srgbClr val="201815"/>
              </a:solidFill>
              <a:latin typeface="HGPｺﾞｼｯｸM" panose="020B0600000000000000" pitchFamily="50" charset="-128"/>
              <a:ea typeface="HGPｺﾞｼｯｸM" panose="020B0600000000000000" pitchFamily="50" charset="-128"/>
            </a:endParaRPr>
          </a:p>
        </p:txBody>
      </p:sp>
      <p:sp>
        <p:nvSpPr>
          <p:cNvPr id="31" name="正方形/長方形 30"/>
          <p:cNvSpPr/>
          <p:nvPr/>
        </p:nvSpPr>
        <p:spPr>
          <a:xfrm>
            <a:off x="2225578" y="2490323"/>
            <a:ext cx="3930598" cy="1298718"/>
          </a:xfrm>
          <a:prstGeom prst="rect">
            <a:avLst/>
          </a:prstGeom>
          <a:solidFill>
            <a:schemeClr val="tx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ja-JP" altLang="en-US" sz="1600" b="1" dirty="0">
                <a:solidFill>
                  <a:srgbClr val="201815"/>
                </a:solidFill>
                <a:latin typeface="HGPｺﾞｼｯｸM" panose="020B0600000000000000" pitchFamily="50" charset="-128"/>
                <a:ea typeface="HGPｺﾞｼｯｸM" panose="020B0600000000000000" pitchFamily="50" charset="-128"/>
              </a:rPr>
              <a:t>システム要件</a:t>
            </a:r>
          </a:p>
        </p:txBody>
      </p:sp>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solidFill>
                  <a:srgbClr val="201815"/>
                </a:solidFill>
              </a:rPr>
              <a:pPr/>
              <a:t>7</a:t>
            </a:fld>
            <a:endParaRPr lang="ja-JP" altLang="en-US" dirty="0">
              <a:solidFill>
                <a:srgbClr val="201815"/>
              </a:solidFill>
            </a:endParaRPr>
          </a:p>
        </p:txBody>
      </p:sp>
      <p:sp>
        <p:nvSpPr>
          <p:cNvPr id="24" name="正方形/長方形 23"/>
          <p:cNvSpPr/>
          <p:nvPr/>
        </p:nvSpPr>
        <p:spPr>
          <a:xfrm>
            <a:off x="860197" y="2490323"/>
            <a:ext cx="1225313" cy="1298718"/>
          </a:xfrm>
          <a:prstGeom prst="rect">
            <a:avLst/>
          </a:prstGeom>
          <a:solidFill>
            <a:schemeClr val="tx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ja-JP" altLang="en-US" sz="1600" b="1" dirty="0">
                <a:solidFill>
                  <a:srgbClr val="201815"/>
                </a:solidFill>
                <a:latin typeface="HGPｺﾞｼｯｸM" panose="020B0600000000000000" pitchFamily="50" charset="-128"/>
                <a:ea typeface="HGPｺﾞｼｯｸM" panose="020B0600000000000000" pitchFamily="50" charset="-128"/>
              </a:rPr>
              <a:t>業務要件</a:t>
            </a:r>
          </a:p>
        </p:txBody>
      </p:sp>
      <p:sp>
        <p:nvSpPr>
          <p:cNvPr id="36" name="正方形/長方形 35"/>
          <p:cNvSpPr/>
          <p:nvPr/>
        </p:nvSpPr>
        <p:spPr>
          <a:xfrm>
            <a:off x="755576" y="2351879"/>
            <a:ext cx="5472608" cy="1581177"/>
          </a:xfrm>
          <a:prstGeom prst="rect">
            <a:avLst/>
          </a:prstGeom>
          <a:noFill/>
          <a:ln w="50800">
            <a:solidFill>
              <a:srgbClr val="FF0000"/>
            </a:solidFill>
            <a:prstDash val="sysDash"/>
          </a:ln>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ja-JP" altLang="en-US" sz="1600" dirty="0">
              <a:solidFill>
                <a:srgbClr val="FFFFFF"/>
              </a:solidFill>
              <a:latin typeface="HGPｺﾞｼｯｸM" panose="020B0600000000000000" pitchFamily="50" charset="-128"/>
              <a:ea typeface="HGPｺﾞｼｯｸM" panose="020B0600000000000000" pitchFamily="50" charset="-128"/>
            </a:endParaRPr>
          </a:p>
        </p:txBody>
      </p:sp>
      <p:sp>
        <p:nvSpPr>
          <p:cNvPr id="4" name="円/楕円 3"/>
          <p:cNvSpPr/>
          <p:nvPr/>
        </p:nvSpPr>
        <p:spPr>
          <a:xfrm>
            <a:off x="3765759" y="2843160"/>
            <a:ext cx="1128063" cy="297808"/>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ja-JP" altLang="en-US" sz="1600" b="1" dirty="0">
                <a:solidFill>
                  <a:schemeClr val="tx1"/>
                </a:solidFill>
                <a:latin typeface="HGPｺﾞｼｯｸM" panose="020B0600000000000000" pitchFamily="50" charset="-128"/>
                <a:ea typeface="HGPｺﾞｼｯｸM" panose="020B0600000000000000" pitchFamily="50" charset="-128"/>
              </a:rPr>
              <a:t>機能</a:t>
            </a:r>
          </a:p>
        </p:txBody>
      </p:sp>
      <p:sp>
        <p:nvSpPr>
          <p:cNvPr id="41" name="円/楕円 40"/>
          <p:cNvSpPr/>
          <p:nvPr/>
        </p:nvSpPr>
        <p:spPr>
          <a:xfrm>
            <a:off x="3765759" y="3284984"/>
            <a:ext cx="1128063" cy="297808"/>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ja-JP" altLang="en-US" sz="1600" b="1" dirty="0">
                <a:solidFill>
                  <a:schemeClr val="tx1"/>
                </a:solidFill>
                <a:latin typeface="HGPｺﾞｼｯｸM" panose="020B0600000000000000" pitchFamily="50" charset="-128"/>
                <a:ea typeface="HGPｺﾞｼｯｸM" panose="020B0600000000000000" pitchFamily="50" charset="-128"/>
              </a:rPr>
              <a:t>非機能</a:t>
            </a:r>
          </a:p>
        </p:txBody>
      </p:sp>
      <p:cxnSp>
        <p:nvCxnSpPr>
          <p:cNvPr id="47" name="曲線コネクタ 46"/>
          <p:cNvCxnSpPr>
            <a:stCxn id="41" idx="4"/>
            <a:endCxn id="27" idx="0"/>
          </p:cNvCxnSpPr>
          <p:nvPr/>
        </p:nvCxnSpPr>
        <p:spPr>
          <a:xfrm flipH="1">
            <a:off x="2672547" y="3582792"/>
            <a:ext cx="1657244" cy="712093"/>
          </a:xfrm>
          <a:prstGeom prst="straightConnector1">
            <a:avLst/>
          </a:prstGeom>
          <a:ln w="12700">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3" name="テキスト プレースホルダー 2"/>
          <p:cNvSpPr>
            <a:spLocks noGrp="1"/>
          </p:cNvSpPr>
          <p:nvPr>
            <p:ph type="body" sz="quarter" idx="13"/>
          </p:nvPr>
        </p:nvSpPr>
        <p:spPr/>
        <p:txBody>
          <a:bodyPr/>
          <a:lstStyle/>
          <a:p>
            <a:r>
              <a:rPr lang="ja-JP" altLang="en-US" dirty="0">
                <a:latin typeface="HGPｺﾞｼｯｸM" panose="020B0600000000000000" pitchFamily="50" charset="-128"/>
                <a:ea typeface="HGPｺﾞｼｯｸM" panose="020B0600000000000000" pitchFamily="50" charset="-128"/>
              </a:rPr>
              <a:t>要件定義でやること②</a:t>
            </a:r>
          </a:p>
        </p:txBody>
      </p:sp>
      <p:sp>
        <p:nvSpPr>
          <p:cNvPr id="61" name="テキスト ボックス 60"/>
          <p:cNvSpPr txBox="1"/>
          <p:nvPr/>
        </p:nvSpPr>
        <p:spPr>
          <a:xfrm>
            <a:off x="539552" y="1136933"/>
            <a:ext cx="8352928" cy="369332"/>
          </a:xfrm>
          <a:prstGeom prst="rect">
            <a:avLst/>
          </a:prstGeom>
          <a:noFill/>
        </p:spPr>
        <p:txBody>
          <a:bodyPr wrap="square" rtlCol="0">
            <a:spAutoFit/>
          </a:bodyPr>
          <a:lstStyle/>
          <a:p>
            <a:pPr marL="285750" indent="-285750">
              <a:buFont typeface="Wingdings" panose="05000000000000000000" pitchFamily="2" charset="2"/>
              <a:buChar char="n"/>
            </a:pPr>
            <a:r>
              <a:rPr lang="ja-JP" altLang="en-US" kern="100" dirty="0">
                <a:latin typeface="HGPｺﾞｼｯｸM" panose="020B0600000000000000" pitchFamily="50" charset="-128"/>
                <a:ea typeface="HGPｺﾞｼｯｸM" panose="020B0600000000000000" pitchFamily="50" charset="-128"/>
                <a:cs typeface="Times New Roman"/>
              </a:rPr>
              <a:t>業務や業務アプリケーション等の、多岐に渡る要件を定義し、設計へ繋げる。</a:t>
            </a:r>
            <a:endParaRPr lang="en-US" altLang="ja-JP" kern="100" dirty="0">
              <a:latin typeface="HGPｺﾞｼｯｸM" panose="020B0600000000000000" pitchFamily="50" charset="-128"/>
              <a:ea typeface="HGPｺﾞｼｯｸM" panose="020B0600000000000000" pitchFamily="50" charset="-128"/>
              <a:cs typeface="Times New Roman"/>
            </a:endParaRPr>
          </a:p>
        </p:txBody>
      </p:sp>
      <p:grpSp>
        <p:nvGrpSpPr>
          <p:cNvPr id="106" name="グループ化 105"/>
          <p:cNvGrpSpPr/>
          <p:nvPr/>
        </p:nvGrpSpPr>
        <p:grpSpPr>
          <a:xfrm>
            <a:off x="2327428" y="4293096"/>
            <a:ext cx="3756740" cy="1261588"/>
            <a:chOff x="2297586" y="4759700"/>
            <a:chExt cx="3756740" cy="1261588"/>
          </a:xfrm>
        </p:grpSpPr>
        <p:sp>
          <p:nvSpPr>
            <p:cNvPr id="27" name="正方形/長方形 26"/>
            <p:cNvSpPr/>
            <p:nvPr/>
          </p:nvSpPr>
          <p:spPr>
            <a:xfrm>
              <a:off x="2297586" y="4761489"/>
              <a:ext cx="690238" cy="1255366"/>
            </a:xfrm>
            <a:prstGeom prst="rect">
              <a:avLst/>
            </a:prstGeom>
            <a:solidFill>
              <a:schemeClr val="bg1">
                <a:lumMod val="75000"/>
              </a:schemeClr>
            </a:solidFill>
            <a:ln w="9525">
              <a:solidFill>
                <a:schemeClr val="accent3">
                  <a:lumMod val="60000"/>
                  <a:lumOff val="4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ja-JP" altLang="en-US" sz="1200" dirty="0">
                  <a:solidFill>
                    <a:srgbClr val="201815"/>
                  </a:solidFill>
                  <a:latin typeface="HGPｺﾞｼｯｸM" panose="020B0600000000000000" pitchFamily="50" charset="-128"/>
                  <a:ea typeface="HGPｺﾞｼｯｸM" panose="020B0600000000000000" pitchFamily="50" charset="-128"/>
                </a:rPr>
                <a:t>インフラ</a:t>
              </a:r>
              <a:endParaRPr lang="en-US" altLang="ja-JP" sz="1200" dirty="0">
                <a:solidFill>
                  <a:srgbClr val="201815"/>
                </a:solidFill>
                <a:latin typeface="HGPｺﾞｼｯｸM" panose="020B0600000000000000" pitchFamily="50" charset="-128"/>
                <a:ea typeface="HGPｺﾞｼｯｸM" panose="020B0600000000000000" pitchFamily="50" charset="-128"/>
              </a:endParaRPr>
            </a:p>
            <a:p>
              <a:pPr algn="ctr"/>
              <a:r>
                <a:rPr lang="ja-JP" altLang="en-US" sz="1200" dirty="0">
                  <a:solidFill>
                    <a:srgbClr val="201815"/>
                  </a:solidFill>
                  <a:latin typeface="HGPｺﾞｼｯｸM" panose="020B0600000000000000" pitchFamily="50" charset="-128"/>
                  <a:ea typeface="HGPｺﾞｼｯｸM" panose="020B0600000000000000" pitchFamily="50" charset="-128"/>
                </a:rPr>
                <a:t>方式</a:t>
              </a:r>
            </a:p>
          </p:txBody>
        </p:sp>
        <p:sp>
          <p:nvSpPr>
            <p:cNvPr id="38" name="正方形/長方形 37"/>
            <p:cNvSpPr/>
            <p:nvPr/>
          </p:nvSpPr>
          <p:spPr>
            <a:xfrm>
              <a:off x="3064211" y="4761489"/>
              <a:ext cx="690238" cy="1255366"/>
            </a:xfrm>
            <a:prstGeom prst="rect">
              <a:avLst/>
            </a:prstGeom>
            <a:solidFill>
              <a:schemeClr val="bg1">
                <a:lumMod val="75000"/>
              </a:schemeClr>
            </a:solidFill>
            <a:ln w="9525">
              <a:solidFill>
                <a:schemeClr val="accent3">
                  <a:lumMod val="60000"/>
                  <a:lumOff val="4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ja-JP" altLang="en-US" sz="1200" dirty="0">
                  <a:solidFill>
                    <a:srgbClr val="201815"/>
                  </a:solidFill>
                  <a:latin typeface="HGPｺﾞｼｯｸM" panose="020B0600000000000000" pitchFamily="50" charset="-128"/>
                  <a:ea typeface="HGPｺﾞｼｯｸM" panose="020B0600000000000000" pitchFamily="50" charset="-128"/>
                </a:rPr>
                <a:t>ソフト</a:t>
              </a:r>
              <a:endParaRPr lang="en-US" altLang="ja-JP" sz="1200" dirty="0">
                <a:solidFill>
                  <a:srgbClr val="201815"/>
                </a:solidFill>
                <a:latin typeface="HGPｺﾞｼｯｸM" panose="020B0600000000000000" pitchFamily="50" charset="-128"/>
                <a:ea typeface="HGPｺﾞｼｯｸM" panose="020B0600000000000000" pitchFamily="50" charset="-128"/>
              </a:endParaRPr>
            </a:p>
            <a:p>
              <a:pPr algn="ctr"/>
              <a:r>
                <a:rPr lang="ja-JP" altLang="en-US" sz="1200" dirty="0">
                  <a:solidFill>
                    <a:srgbClr val="201815"/>
                  </a:solidFill>
                  <a:latin typeface="HGPｺﾞｼｯｸM" panose="020B0600000000000000" pitchFamily="50" charset="-128"/>
                  <a:ea typeface="HGPｺﾞｼｯｸM" panose="020B0600000000000000" pitchFamily="50" charset="-128"/>
                </a:rPr>
                <a:t>ウェア</a:t>
              </a:r>
              <a:endParaRPr lang="en-US" altLang="ja-JP" sz="1200" dirty="0">
                <a:solidFill>
                  <a:srgbClr val="201815"/>
                </a:solidFill>
                <a:latin typeface="HGPｺﾞｼｯｸM" panose="020B0600000000000000" pitchFamily="50" charset="-128"/>
                <a:ea typeface="HGPｺﾞｼｯｸM" panose="020B0600000000000000" pitchFamily="50" charset="-128"/>
              </a:endParaRPr>
            </a:p>
            <a:p>
              <a:pPr algn="ctr"/>
              <a:r>
                <a:rPr lang="ja-JP" altLang="en-US" sz="1200" dirty="0">
                  <a:solidFill>
                    <a:srgbClr val="201815"/>
                  </a:solidFill>
                  <a:latin typeface="HGPｺﾞｼｯｸM" panose="020B0600000000000000" pitchFamily="50" charset="-128"/>
                  <a:ea typeface="HGPｺﾞｼｯｸM" panose="020B0600000000000000" pitchFamily="50" charset="-128"/>
                </a:rPr>
                <a:t>方式</a:t>
              </a:r>
            </a:p>
          </p:txBody>
        </p:sp>
        <p:sp>
          <p:nvSpPr>
            <p:cNvPr id="39" name="正方形/長方形 38"/>
            <p:cNvSpPr/>
            <p:nvPr/>
          </p:nvSpPr>
          <p:spPr>
            <a:xfrm>
              <a:off x="3830836" y="4761489"/>
              <a:ext cx="690238" cy="1255366"/>
            </a:xfrm>
            <a:prstGeom prst="rect">
              <a:avLst/>
            </a:prstGeom>
            <a:solidFill>
              <a:schemeClr val="bg1">
                <a:lumMod val="75000"/>
              </a:schemeClr>
            </a:solidFill>
            <a:ln w="9525">
              <a:solidFill>
                <a:schemeClr val="accent3">
                  <a:lumMod val="60000"/>
                  <a:lumOff val="4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ja-JP" altLang="en-US" sz="1200" dirty="0">
                  <a:solidFill>
                    <a:srgbClr val="201815"/>
                  </a:solidFill>
                  <a:latin typeface="HGPｺﾞｼｯｸM" panose="020B0600000000000000" pitchFamily="50" charset="-128"/>
                  <a:ea typeface="HGPｺﾞｼｯｸM" panose="020B0600000000000000" pitchFamily="50" charset="-128"/>
                </a:rPr>
                <a:t>移行</a:t>
              </a:r>
              <a:endParaRPr lang="en-US" altLang="ja-JP" sz="1200" dirty="0">
                <a:solidFill>
                  <a:srgbClr val="201815"/>
                </a:solidFill>
                <a:latin typeface="HGPｺﾞｼｯｸM" panose="020B0600000000000000" pitchFamily="50" charset="-128"/>
                <a:ea typeface="HGPｺﾞｼｯｸM" panose="020B0600000000000000" pitchFamily="50" charset="-128"/>
              </a:endParaRPr>
            </a:p>
            <a:p>
              <a:pPr algn="ctr"/>
              <a:r>
                <a:rPr lang="ja-JP" altLang="en-US" sz="1200" dirty="0">
                  <a:solidFill>
                    <a:srgbClr val="201815"/>
                  </a:solidFill>
                  <a:latin typeface="HGPｺﾞｼｯｸM" panose="020B0600000000000000" pitchFamily="50" charset="-128"/>
                  <a:ea typeface="HGPｺﾞｼｯｸM" panose="020B0600000000000000" pitchFamily="50" charset="-128"/>
                </a:rPr>
                <a:t>方式</a:t>
              </a:r>
              <a:endParaRPr lang="en-US" altLang="ja-JP" sz="1200" dirty="0">
                <a:solidFill>
                  <a:srgbClr val="201815"/>
                </a:solidFill>
                <a:latin typeface="HGPｺﾞｼｯｸM" panose="020B0600000000000000" pitchFamily="50" charset="-128"/>
                <a:ea typeface="HGPｺﾞｼｯｸM" panose="020B0600000000000000" pitchFamily="50" charset="-128"/>
              </a:endParaRPr>
            </a:p>
          </p:txBody>
        </p:sp>
        <p:sp>
          <p:nvSpPr>
            <p:cNvPr id="40" name="正方形/長方形 39"/>
            <p:cNvSpPr/>
            <p:nvPr/>
          </p:nvSpPr>
          <p:spPr>
            <a:xfrm>
              <a:off x="4597461" y="4765922"/>
              <a:ext cx="690238" cy="1255366"/>
            </a:xfrm>
            <a:prstGeom prst="rect">
              <a:avLst/>
            </a:prstGeom>
            <a:solidFill>
              <a:schemeClr val="bg1">
                <a:lumMod val="75000"/>
              </a:schemeClr>
            </a:solidFill>
            <a:ln w="9525">
              <a:solidFill>
                <a:schemeClr val="accent3">
                  <a:lumMod val="60000"/>
                  <a:lumOff val="4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ja-JP" altLang="en-US" sz="1200" dirty="0">
                  <a:solidFill>
                    <a:srgbClr val="201815"/>
                  </a:solidFill>
                  <a:latin typeface="HGPｺﾞｼｯｸM" panose="020B0600000000000000" pitchFamily="50" charset="-128"/>
                  <a:ea typeface="HGPｺﾞｼｯｸM" panose="020B0600000000000000" pitchFamily="50" charset="-128"/>
                </a:rPr>
                <a:t>運用</a:t>
              </a:r>
              <a:endParaRPr lang="en-US" altLang="ja-JP" sz="1200" dirty="0">
                <a:solidFill>
                  <a:srgbClr val="201815"/>
                </a:solidFill>
                <a:latin typeface="HGPｺﾞｼｯｸM" panose="020B0600000000000000" pitchFamily="50" charset="-128"/>
                <a:ea typeface="HGPｺﾞｼｯｸM" panose="020B0600000000000000" pitchFamily="50" charset="-128"/>
              </a:endParaRPr>
            </a:p>
            <a:p>
              <a:pPr algn="ctr"/>
              <a:r>
                <a:rPr lang="ja-JP" altLang="en-US" sz="1200" dirty="0">
                  <a:solidFill>
                    <a:srgbClr val="201815"/>
                  </a:solidFill>
                  <a:latin typeface="HGPｺﾞｼｯｸM" panose="020B0600000000000000" pitchFamily="50" charset="-128"/>
                  <a:ea typeface="HGPｺﾞｼｯｸM" panose="020B0600000000000000" pitchFamily="50" charset="-128"/>
                </a:rPr>
                <a:t>方式</a:t>
              </a:r>
              <a:endParaRPr lang="en-US" altLang="ja-JP" sz="1200" dirty="0">
                <a:solidFill>
                  <a:srgbClr val="201815"/>
                </a:solidFill>
                <a:latin typeface="HGPｺﾞｼｯｸM" panose="020B0600000000000000" pitchFamily="50" charset="-128"/>
                <a:ea typeface="HGPｺﾞｼｯｸM" panose="020B0600000000000000" pitchFamily="50" charset="-128"/>
              </a:endParaRPr>
            </a:p>
          </p:txBody>
        </p:sp>
        <p:sp>
          <p:nvSpPr>
            <p:cNvPr id="45" name="正方形/長方形 44"/>
            <p:cNvSpPr/>
            <p:nvPr/>
          </p:nvSpPr>
          <p:spPr>
            <a:xfrm>
              <a:off x="5364088" y="4759700"/>
              <a:ext cx="690238" cy="1255366"/>
            </a:xfrm>
            <a:prstGeom prst="rect">
              <a:avLst/>
            </a:prstGeom>
            <a:solidFill>
              <a:schemeClr val="bg1">
                <a:lumMod val="75000"/>
              </a:schemeClr>
            </a:solidFill>
            <a:ln w="9525">
              <a:solidFill>
                <a:schemeClr val="accent3">
                  <a:lumMod val="60000"/>
                  <a:lumOff val="4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ja-JP" altLang="en-US" sz="1200" dirty="0">
                  <a:solidFill>
                    <a:srgbClr val="201815"/>
                  </a:solidFill>
                  <a:latin typeface="HGPｺﾞｼｯｸM" panose="020B0600000000000000" pitchFamily="50" charset="-128"/>
                  <a:ea typeface="HGPｺﾞｼｯｸM" panose="020B0600000000000000" pitchFamily="50" charset="-128"/>
                </a:rPr>
                <a:t>全体</a:t>
              </a:r>
              <a:endParaRPr lang="en-US" altLang="ja-JP" sz="1200" dirty="0">
                <a:solidFill>
                  <a:srgbClr val="201815"/>
                </a:solidFill>
                <a:latin typeface="HGPｺﾞｼｯｸM" panose="020B0600000000000000" pitchFamily="50" charset="-128"/>
                <a:ea typeface="HGPｺﾞｼｯｸM" panose="020B0600000000000000" pitchFamily="50" charset="-128"/>
              </a:endParaRPr>
            </a:p>
            <a:p>
              <a:pPr algn="ctr"/>
              <a:r>
                <a:rPr lang="ja-JP" altLang="en-US" sz="1200" dirty="0">
                  <a:solidFill>
                    <a:srgbClr val="201815"/>
                  </a:solidFill>
                  <a:latin typeface="HGPｺﾞｼｯｸM" panose="020B0600000000000000" pitchFamily="50" charset="-128"/>
                  <a:ea typeface="HGPｺﾞｼｯｸM" panose="020B0600000000000000" pitchFamily="50" charset="-128"/>
                </a:rPr>
                <a:t>テスト</a:t>
              </a:r>
              <a:endParaRPr lang="en-US" altLang="ja-JP" sz="1200" dirty="0">
                <a:solidFill>
                  <a:srgbClr val="201815"/>
                </a:solidFill>
                <a:latin typeface="HGPｺﾞｼｯｸM" panose="020B0600000000000000" pitchFamily="50" charset="-128"/>
                <a:ea typeface="HGPｺﾞｼｯｸM" panose="020B0600000000000000" pitchFamily="50" charset="-128"/>
              </a:endParaRPr>
            </a:p>
            <a:p>
              <a:pPr algn="ctr"/>
              <a:r>
                <a:rPr lang="ja-JP" altLang="en-US" sz="1200" dirty="0">
                  <a:solidFill>
                    <a:srgbClr val="201815"/>
                  </a:solidFill>
                  <a:latin typeface="HGPｺﾞｼｯｸM" panose="020B0600000000000000" pitchFamily="50" charset="-128"/>
                  <a:ea typeface="HGPｺﾞｼｯｸM" panose="020B0600000000000000" pitchFamily="50" charset="-128"/>
                </a:rPr>
                <a:t>計画</a:t>
              </a:r>
              <a:endParaRPr lang="en-US" altLang="ja-JP" sz="1200" dirty="0">
                <a:solidFill>
                  <a:srgbClr val="201815"/>
                </a:solidFill>
                <a:latin typeface="HGPｺﾞｼｯｸM" panose="020B0600000000000000" pitchFamily="50" charset="-128"/>
                <a:ea typeface="HGPｺﾞｼｯｸM" panose="020B0600000000000000" pitchFamily="50" charset="-128"/>
              </a:endParaRPr>
            </a:p>
          </p:txBody>
        </p:sp>
      </p:grpSp>
      <p:cxnSp>
        <p:nvCxnSpPr>
          <p:cNvPr id="46" name="曲線コネクタ 46"/>
          <p:cNvCxnSpPr>
            <a:stCxn id="41" idx="4"/>
            <a:endCxn id="38" idx="0"/>
          </p:cNvCxnSpPr>
          <p:nvPr/>
        </p:nvCxnSpPr>
        <p:spPr>
          <a:xfrm flipH="1">
            <a:off x="3439172" y="3582792"/>
            <a:ext cx="890619" cy="712093"/>
          </a:xfrm>
          <a:prstGeom prst="straightConnector1">
            <a:avLst/>
          </a:prstGeom>
          <a:ln w="12700">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48" name="曲線コネクタ 46"/>
          <p:cNvCxnSpPr>
            <a:stCxn id="41" idx="4"/>
            <a:endCxn id="39" idx="0"/>
          </p:cNvCxnSpPr>
          <p:nvPr/>
        </p:nvCxnSpPr>
        <p:spPr>
          <a:xfrm flipH="1">
            <a:off x="4205797" y="3582792"/>
            <a:ext cx="123994" cy="712093"/>
          </a:xfrm>
          <a:prstGeom prst="straightConnector1">
            <a:avLst/>
          </a:prstGeom>
          <a:ln w="12700">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51" name="曲線コネクタ 46"/>
          <p:cNvCxnSpPr>
            <a:stCxn id="41" idx="4"/>
            <a:endCxn id="40" idx="0"/>
          </p:cNvCxnSpPr>
          <p:nvPr/>
        </p:nvCxnSpPr>
        <p:spPr>
          <a:xfrm>
            <a:off x="4329791" y="3582792"/>
            <a:ext cx="642631" cy="716526"/>
          </a:xfrm>
          <a:prstGeom prst="straightConnector1">
            <a:avLst/>
          </a:prstGeom>
          <a:ln w="12700">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53" name="曲線コネクタ 46"/>
          <p:cNvCxnSpPr>
            <a:stCxn id="41" idx="4"/>
            <a:endCxn id="45" idx="0"/>
          </p:cNvCxnSpPr>
          <p:nvPr/>
        </p:nvCxnSpPr>
        <p:spPr>
          <a:xfrm>
            <a:off x="4329791" y="3582792"/>
            <a:ext cx="1409258" cy="710304"/>
          </a:xfrm>
          <a:prstGeom prst="straightConnector1">
            <a:avLst/>
          </a:prstGeom>
          <a:ln w="12700">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58" name="正方形/長方形 57"/>
          <p:cNvSpPr/>
          <p:nvPr/>
        </p:nvSpPr>
        <p:spPr>
          <a:xfrm>
            <a:off x="6732240" y="1844824"/>
            <a:ext cx="2160240" cy="4176464"/>
          </a:xfrm>
          <a:prstGeom prst="rect">
            <a:avLst/>
          </a:prstGeom>
          <a:solidFill>
            <a:schemeClr val="bg1">
              <a:lumMod val="95000"/>
            </a:schemeClr>
          </a:solidFill>
          <a:ln w="9525">
            <a:solidFill>
              <a:schemeClr val="accent3">
                <a:lumMod val="60000"/>
                <a:lumOff val="4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r>
              <a:rPr lang="en-US" altLang="ja-JP" sz="1800" dirty="0">
                <a:solidFill>
                  <a:srgbClr val="201815"/>
                </a:solidFill>
                <a:latin typeface="HGPｺﾞｼｯｸM" panose="020B0600000000000000" pitchFamily="50" charset="-128"/>
                <a:ea typeface="HGPｺﾞｼｯｸM" panose="020B0600000000000000" pitchFamily="50" charset="-128"/>
              </a:rPr>
              <a:t>【</a:t>
            </a:r>
            <a:r>
              <a:rPr lang="ja-JP" altLang="en-US" sz="1800" dirty="0">
                <a:solidFill>
                  <a:srgbClr val="201815"/>
                </a:solidFill>
                <a:latin typeface="HGPｺﾞｼｯｸM" panose="020B0600000000000000" pitchFamily="50" charset="-128"/>
                <a:ea typeface="HGPｺﾞｼｯｸM" panose="020B0600000000000000" pitchFamily="50" charset="-128"/>
              </a:rPr>
              <a:t>設計</a:t>
            </a:r>
            <a:r>
              <a:rPr lang="en-US" altLang="ja-JP" sz="1800" dirty="0">
                <a:solidFill>
                  <a:srgbClr val="201815"/>
                </a:solidFill>
                <a:latin typeface="HGPｺﾞｼｯｸM" panose="020B0600000000000000" pitchFamily="50" charset="-128"/>
                <a:ea typeface="HGPｺﾞｼｯｸM" panose="020B0600000000000000" pitchFamily="50" charset="-128"/>
              </a:rPr>
              <a:t>】</a:t>
            </a:r>
            <a:endParaRPr lang="ja-JP" altLang="en-US" sz="1800" dirty="0">
              <a:solidFill>
                <a:srgbClr val="201815"/>
              </a:solidFill>
              <a:latin typeface="HGPｺﾞｼｯｸM" panose="020B0600000000000000" pitchFamily="50" charset="-128"/>
              <a:ea typeface="HGPｺﾞｼｯｸM" panose="020B0600000000000000" pitchFamily="50" charset="-128"/>
            </a:endParaRPr>
          </a:p>
        </p:txBody>
      </p:sp>
      <p:cxnSp>
        <p:nvCxnSpPr>
          <p:cNvPr id="62" name="曲線コネクタ 46"/>
          <p:cNvCxnSpPr>
            <a:stCxn id="4" idx="6"/>
            <a:endCxn id="59" idx="1"/>
          </p:cNvCxnSpPr>
          <p:nvPr/>
        </p:nvCxnSpPr>
        <p:spPr>
          <a:xfrm flipV="1">
            <a:off x="4893822" y="2989867"/>
            <a:ext cx="2054442" cy="2197"/>
          </a:xfrm>
          <a:prstGeom prst="straightConnector1">
            <a:avLst/>
          </a:prstGeom>
          <a:ln>
            <a:prstDash val="sysDot"/>
            <a:tailEnd type="arrow"/>
          </a:ln>
        </p:spPr>
        <p:style>
          <a:lnRef idx="3">
            <a:schemeClr val="accent5"/>
          </a:lnRef>
          <a:fillRef idx="0">
            <a:schemeClr val="accent5"/>
          </a:fillRef>
          <a:effectRef idx="2">
            <a:schemeClr val="accent5"/>
          </a:effectRef>
          <a:fontRef idx="minor">
            <a:schemeClr val="tx1"/>
          </a:fontRef>
        </p:style>
      </p:cxnSp>
      <p:cxnSp>
        <p:nvCxnSpPr>
          <p:cNvPr id="67" name="曲線コネクタ 46"/>
          <p:cNvCxnSpPr>
            <a:stCxn id="41" idx="6"/>
            <a:endCxn id="60" idx="1"/>
          </p:cNvCxnSpPr>
          <p:nvPr/>
        </p:nvCxnSpPr>
        <p:spPr>
          <a:xfrm>
            <a:off x="4893822" y="3433888"/>
            <a:ext cx="2054442" cy="1067860"/>
          </a:xfrm>
          <a:prstGeom prst="straightConnector1">
            <a:avLst/>
          </a:prstGeom>
          <a:ln>
            <a:prstDash val="sysDot"/>
            <a:tailEnd type="arrow"/>
          </a:ln>
        </p:spPr>
        <p:style>
          <a:lnRef idx="3">
            <a:schemeClr val="accent5"/>
          </a:lnRef>
          <a:fillRef idx="0">
            <a:schemeClr val="accent5"/>
          </a:fillRef>
          <a:effectRef idx="2">
            <a:schemeClr val="accent5"/>
          </a:effectRef>
          <a:fontRef idx="minor">
            <a:schemeClr val="tx1"/>
          </a:fontRef>
        </p:style>
      </p:cxnSp>
      <p:grpSp>
        <p:nvGrpSpPr>
          <p:cNvPr id="84" name="グループ化 83"/>
          <p:cNvGrpSpPr/>
          <p:nvPr/>
        </p:nvGrpSpPr>
        <p:grpSpPr>
          <a:xfrm>
            <a:off x="6948264" y="2348880"/>
            <a:ext cx="1728192" cy="1281974"/>
            <a:chOff x="7020272" y="2348880"/>
            <a:chExt cx="1728192" cy="1281974"/>
          </a:xfrm>
        </p:grpSpPr>
        <p:sp>
          <p:nvSpPr>
            <p:cNvPr id="59" name="正方形/長方形 58"/>
            <p:cNvSpPr/>
            <p:nvPr/>
          </p:nvSpPr>
          <p:spPr>
            <a:xfrm>
              <a:off x="7020272" y="2348880"/>
              <a:ext cx="1728192" cy="1281974"/>
            </a:xfrm>
            <a:prstGeom prst="rect">
              <a:avLst/>
            </a:prstGeom>
            <a:solidFill>
              <a:schemeClr val="tx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ja-JP" altLang="en-US" sz="1400" b="1" dirty="0">
                  <a:solidFill>
                    <a:srgbClr val="201815"/>
                  </a:solidFill>
                  <a:latin typeface="HGPｺﾞｼｯｸM" panose="020B0600000000000000" pitchFamily="50" charset="-128"/>
                  <a:ea typeface="HGPｺﾞｼｯｸM" panose="020B0600000000000000" pitchFamily="50" charset="-128"/>
                </a:rPr>
                <a:t>機能設計</a:t>
              </a:r>
            </a:p>
          </p:txBody>
        </p:sp>
        <p:sp>
          <p:nvSpPr>
            <p:cNvPr id="72" name="円/楕円 71"/>
            <p:cNvSpPr/>
            <p:nvPr/>
          </p:nvSpPr>
          <p:spPr>
            <a:xfrm>
              <a:off x="7056276" y="2639485"/>
              <a:ext cx="1610766" cy="297808"/>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ja-JP" altLang="en-US" sz="1200" dirty="0">
                  <a:solidFill>
                    <a:schemeClr val="tx1"/>
                  </a:solidFill>
                  <a:latin typeface="HGPｺﾞｼｯｸM" panose="020B0600000000000000" pitchFamily="50" charset="-128"/>
                  <a:ea typeface="HGPｺﾞｼｯｸM" panose="020B0600000000000000" pitchFamily="50" charset="-128"/>
                </a:rPr>
                <a:t>画面設計</a:t>
              </a:r>
            </a:p>
          </p:txBody>
        </p:sp>
        <p:sp>
          <p:nvSpPr>
            <p:cNvPr id="74" name="円/楕円 73"/>
            <p:cNvSpPr/>
            <p:nvPr/>
          </p:nvSpPr>
          <p:spPr>
            <a:xfrm>
              <a:off x="7093650" y="2937293"/>
              <a:ext cx="1610766" cy="297808"/>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ja-JP" altLang="en-US" sz="1200" dirty="0">
                  <a:solidFill>
                    <a:schemeClr val="tx1"/>
                  </a:solidFill>
                  <a:latin typeface="HGPｺﾞｼｯｸM" panose="020B0600000000000000" pitchFamily="50" charset="-128"/>
                  <a:ea typeface="HGPｺﾞｼｯｸM" panose="020B0600000000000000" pitchFamily="50" charset="-128"/>
                </a:rPr>
                <a:t>バッチ設計</a:t>
              </a:r>
            </a:p>
          </p:txBody>
        </p:sp>
        <p:sp>
          <p:nvSpPr>
            <p:cNvPr id="77" name="テキスト ボックス 76"/>
            <p:cNvSpPr txBox="1"/>
            <p:nvPr/>
          </p:nvSpPr>
          <p:spPr>
            <a:xfrm>
              <a:off x="7699122" y="3192272"/>
              <a:ext cx="430887" cy="400110"/>
            </a:xfrm>
            <a:prstGeom prst="rect">
              <a:avLst/>
            </a:prstGeom>
            <a:noFill/>
          </p:spPr>
          <p:txBody>
            <a:bodyPr vert="eaVert" wrap="none" rtlCol="0">
              <a:spAutoFit/>
            </a:bodyPr>
            <a:lstStyle/>
            <a:p>
              <a:r>
                <a:rPr kumimoji="1" lang="ja-JP" altLang="en-US" sz="1600" dirty="0"/>
                <a:t>・・・</a:t>
              </a:r>
            </a:p>
          </p:txBody>
        </p:sp>
      </p:grpSp>
      <p:grpSp>
        <p:nvGrpSpPr>
          <p:cNvPr id="108" name="グループ化 107"/>
          <p:cNvGrpSpPr/>
          <p:nvPr/>
        </p:nvGrpSpPr>
        <p:grpSpPr>
          <a:xfrm>
            <a:off x="6948264" y="3789040"/>
            <a:ext cx="1728192" cy="1425415"/>
            <a:chOff x="6948264" y="3789040"/>
            <a:chExt cx="1728192" cy="1425415"/>
          </a:xfrm>
        </p:grpSpPr>
        <p:sp>
          <p:nvSpPr>
            <p:cNvPr id="60" name="正方形/長方形 59"/>
            <p:cNvSpPr/>
            <p:nvPr/>
          </p:nvSpPr>
          <p:spPr>
            <a:xfrm>
              <a:off x="6948264" y="3789040"/>
              <a:ext cx="1728192" cy="1425415"/>
            </a:xfrm>
            <a:prstGeom prst="rect">
              <a:avLst/>
            </a:prstGeom>
            <a:solidFill>
              <a:schemeClr val="tx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ja-JP" altLang="en-US" sz="1400" b="1" dirty="0">
                  <a:solidFill>
                    <a:srgbClr val="201815"/>
                  </a:solidFill>
                  <a:latin typeface="HGPｺﾞｼｯｸM" panose="020B0600000000000000" pitchFamily="50" charset="-128"/>
                  <a:ea typeface="HGPｺﾞｼｯｸM" panose="020B0600000000000000" pitchFamily="50" charset="-128"/>
                </a:rPr>
                <a:t>アーキテクチャ設計</a:t>
              </a:r>
            </a:p>
          </p:txBody>
        </p:sp>
        <p:sp>
          <p:nvSpPr>
            <p:cNvPr id="75" name="円/楕円 74"/>
            <p:cNvSpPr/>
            <p:nvPr/>
          </p:nvSpPr>
          <p:spPr>
            <a:xfrm>
              <a:off x="7020272" y="4159635"/>
              <a:ext cx="1610766" cy="297808"/>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ja-JP" altLang="en-US" sz="1200" dirty="0">
                  <a:solidFill>
                    <a:schemeClr val="tx1"/>
                  </a:solidFill>
                  <a:latin typeface="HGPｺﾞｼｯｸM" panose="020B0600000000000000" pitchFamily="50" charset="-128"/>
                  <a:ea typeface="HGPｺﾞｼｯｸM" panose="020B0600000000000000" pitchFamily="50" charset="-128"/>
                </a:rPr>
                <a:t>処理方式設計</a:t>
              </a:r>
              <a:endParaRPr kumimoji="1" lang="ja-JP" altLang="en-US" sz="1200" dirty="0">
                <a:solidFill>
                  <a:schemeClr val="tx1"/>
                </a:solidFill>
                <a:latin typeface="HGPｺﾞｼｯｸM" panose="020B0600000000000000" pitchFamily="50" charset="-128"/>
                <a:ea typeface="HGPｺﾞｼｯｸM" panose="020B0600000000000000" pitchFamily="50" charset="-128"/>
              </a:endParaRPr>
            </a:p>
          </p:txBody>
        </p:sp>
        <p:sp>
          <p:nvSpPr>
            <p:cNvPr id="76" name="円/楕円 75"/>
            <p:cNvSpPr/>
            <p:nvPr/>
          </p:nvSpPr>
          <p:spPr>
            <a:xfrm>
              <a:off x="7035080" y="4476236"/>
              <a:ext cx="1610766" cy="297808"/>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kumimoji="1" lang="ja-JP" altLang="en-US" sz="1200" dirty="0">
                  <a:solidFill>
                    <a:schemeClr val="tx1"/>
                  </a:solidFill>
                  <a:latin typeface="HGPｺﾞｼｯｸM" panose="020B0600000000000000" pitchFamily="50" charset="-128"/>
                  <a:ea typeface="HGPｺﾞｼｯｸM" panose="020B0600000000000000" pitchFamily="50" charset="-128"/>
                </a:rPr>
                <a:t>インフラ設計</a:t>
              </a:r>
            </a:p>
          </p:txBody>
        </p:sp>
        <p:sp>
          <p:nvSpPr>
            <p:cNvPr id="82" name="テキスト ボックス 81"/>
            <p:cNvSpPr txBox="1"/>
            <p:nvPr/>
          </p:nvSpPr>
          <p:spPr>
            <a:xfrm>
              <a:off x="7640409" y="4775873"/>
              <a:ext cx="430887" cy="400110"/>
            </a:xfrm>
            <a:prstGeom prst="rect">
              <a:avLst/>
            </a:prstGeom>
            <a:noFill/>
          </p:spPr>
          <p:txBody>
            <a:bodyPr vert="eaVert" wrap="none" rtlCol="0">
              <a:spAutoFit/>
            </a:bodyPr>
            <a:lstStyle/>
            <a:p>
              <a:r>
                <a:rPr kumimoji="1" lang="ja-JP" altLang="en-US" sz="1600" dirty="0"/>
                <a:t>・・・</a:t>
              </a:r>
            </a:p>
          </p:txBody>
        </p:sp>
      </p:grpSp>
      <p:sp>
        <p:nvSpPr>
          <p:cNvPr id="109" name="右中かっこ 108"/>
          <p:cNvSpPr/>
          <p:nvPr/>
        </p:nvSpPr>
        <p:spPr>
          <a:xfrm>
            <a:off x="6156176" y="4299318"/>
            <a:ext cx="216024" cy="1255366"/>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cxnSp>
        <p:nvCxnSpPr>
          <p:cNvPr id="110" name="曲線コネクタ 46"/>
          <p:cNvCxnSpPr>
            <a:stCxn id="109" idx="1"/>
            <a:endCxn id="60" idx="1"/>
          </p:cNvCxnSpPr>
          <p:nvPr/>
        </p:nvCxnSpPr>
        <p:spPr>
          <a:xfrm flipV="1">
            <a:off x="6372200" y="4501748"/>
            <a:ext cx="576064" cy="425253"/>
          </a:xfrm>
          <a:prstGeom prst="straightConnector1">
            <a:avLst/>
          </a:prstGeom>
          <a:ln>
            <a:prstDash val="sysDot"/>
            <a:tailEnd type="arrow"/>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113600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2"/>
                                        </p:tgtEl>
                                        <p:attrNameLst>
                                          <p:attrName>style.visibility</p:attrName>
                                        </p:attrNameLst>
                                      </p:cBhvr>
                                      <p:to>
                                        <p:strVal val="visible"/>
                                      </p:to>
                                    </p:set>
                                    <p:animEffect transition="in" filter="fade">
                                      <p:cBhvr>
                                        <p:cTn id="12" dur="500"/>
                                        <p:tgtEl>
                                          <p:spTgt spid="6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7"/>
                                        </p:tgtEl>
                                        <p:attrNameLst>
                                          <p:attrName>style.visibility</p:attrName>
                                        </p:attrNameLst>
                                      </p:cBhvr>
                                      <p:to>
                                        <p:strVal val="visible"/>
                                      </p:to>
                                    </p:set>
                                    <p:animEffect transition="in" filter="fade">
                                      <p:cBhvr>
                                        <p:cTn id="17" dur="500"/>
                                        <p:tgtEl>
                                          <p:spTgt spid="67"/>
                                        </p:tgtEl>
                                      </p:cBhvr>
                                    </p:animEffect>
                                  </p:childTnLst>
                                </p:cTn>
                              </p:par>
                              <p:par>
                                <p:cTn id="18" presetID="10" presetClass="entr" presetSubtype="0" fill="hold" nodeType="withEffect">
                                  <p:stCondLst>
                                    <p:cond delay="0"/>
                                  </p:stCondLst>
                                  <p:childTnLst>
                                    <p:set>
                                      <p:cBhvr>
                                        <p:cTn id="19" dur="1" fill="hold">
                                          <p:stCondLst>
                                            <p:cond delay="0"/>
                                          </p:stCondLst>
                                        </p:cTn>
                                        <p:tgtEl>
                                          <p:spTgt spid="110"/>
                                        </p:tgtEl>
                                        <p:attrNameLst>
                                          <p:attrName>style.visibility</p:attrName>
                                        </p:attrNameLst>
                                      </p:cBhvr>
                                      <p:to>
                                        <p:strVal val="visible"/>
                                      </p:to>
                                    </p:set>
                                    <p:animEffect transition="in" filter="fade">
                                      <p:cBhvr>
                                        <p:cTn id="20" dur="500"/>
                                        <p:tgtEl>
                                          <p:spTgt spid="1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8</a:t>
            </a:fld>
            <a:endParaRPr lang="ja-JP" altLang="en-US" dirty="0"/>
          </a:p>
        </p:txBody>
      </p:sp>
      <p:sp>
        <p:nvSpPr>
          <p:cNvPr id="3" name="テキスト プレースホルダー 2"/>
          <p:cNvSpPr>
            <a:spLocks noGrp="1"/>
          </p:cNvSpPr>
          <p:nvPr>
            <p:ph type="body" sz="quarter" idx="13"/>
          </p:nvPr>
        </p:nvSpPr>
        <p:spPr/>
        <p:txBody>
          <a:bodyPr/>
          <a:lstStyle/>
          <a:p>
            <a:r>
              <a:rPr lang="ja-JP" altLang="en-US" dirty="0">
                <a:latin typeface="HGPｺﾞｼｯｸM" panose="020B0600000000000000" pitchFamily="50" charset="-128"/>
                <a:ea typeface="HGPｺﾞｼｯｸM" panose="020B0600000000000000" pitchFamily="50" charset="-128"/>
              </a:rPr>
              <a:t>要件定義でやること③</a:t>
            </a:r>
            <a:endParaRPr kumimoji="1" lang="ja-JP" alt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520" y="1772816"/>
            <a:ext cx="8833018" cy="453093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テキスト ボックス 6"/>
          <p:cNvSpPr txBox="1"/>
          <p:nvPr/>
        </p:nvSpPr>
        <p:spPr>
          <a:xfrm>
            <a:off x="539552" y="1136933"/>
            <a:ext cx="8208912" cy="369332"/>
          </a:xfrm>
          <a:prstGeom prst="rect">
            <a:avLst/>
          </a:prstGeom>
          <a:noFill/>
        </p:spPr>
        <p:txBody>
          <a:bodyPr wrap="square" rtlCol="0">
            <a:spAutoFit/>
          </a:bodyPr>
          <a:lstStyle/>
          <a:p>
            <a:pPr marL="285750" indent="-285750">
              <a:buFont typeface="Wingdings" panose="05000000000000000000" pitchFamily="2" charset="2"/>
              <a:buChar char="n"/>
            </a:pPr>
            <a:r>
              <a:rPr lang="ja-JP" altLang="en-US" dirty="0">
                <a:latin typeface="HGPｺﾞｼｯｸM" panose="020B0600000000000000" pitchFamily="50" charset="-128"/>
                <a:ea typeface="HGPｺﾞｼｯｸM" panose="020B0600000000000000" pitchFamily="50" charset="-128"/>
              </a:rPr>
              <a:t>トレーサビリティを確保する。</a:t>
            </a:r>
            <a:endParaRPr lang="en-US" altLang="ja-JP" dirty="0">
              <a:latin typeface="HGPｺﾞｼｯｸM" panose="020B0600000000000000" pitchFamily="50" charset="-128"/>
              <a:ea typeface="HGPｺﾞｼｯｸM" panose="020B0600000000000000" pitchFamily="50" charset="-128"/>
            </a:endParaRPr>
          </a:p>
        </p:txBody>
      </p:sp>
    </p:spTree>
    <p:extLst>
      <p:ext uri="{BB962C8B-B14F-4D97-AF65-F5344CB8AC3E}">
        <p14:creationId xmlns:p14="http://schemas.microsoft.com/office/powerpoint/2010/main" val="3826248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9AD903E-2787-9244-93D6-61CE01669DE3}" type="slidenum">
              <a:rPr lang="ja-JP" altLang="en-US" smtClean="0"/>
              <a:pPr/>
              <a:t>9</a:t>
            </a:fld>
            <a:endParaRPr lang="ja-JP" altLang="en-US" dirty="0"/>
          </a:p>
        </p:txBody>
      </p:sp>
      <p:graphicFrame>
        <p:nvGraphicFramePr>
          <p:cNvPr id="5" name="Group 46"/>
          <p:cNvGraphicFramePr>
            <a:graphicFrameLocks noGrp="1"/>
          </p:cNvGraphicFramePr>
          <p:nvPr>
            <p:extLst>
              <p:ext uri="{D42A27DB-BD31-4B8C-83A1-F6EECF244321}">
                <p14:modId xmlns:p14="http://schemas.microsoft.com/office/powerpoint/2010/main" val="1711752767"/>
              </p:ext>
            </p:extLst>
          </p:nvPr>
        </p:nvGraphicFramePr>
        <p:xfrm>
          <a:off x="611560" y="1556792"/>
          <a:ext cx="7950200" cy="1463040"/>
        </p:xfrm>
        <a:graphic>
          <a:graphicData uri="http://schemas.openxmlformats.org/drawingml/2006/table">
            <a:tbl>
              <a:tblPr/>
              <a:tblGrid>
                <a:gridCol w="2880320">
                  <a:extLst>
                    <a:ext uri="{9D8B030D-6E8A-4147-A177-3AD203B41FA5}">
                      <a16:colId xmlns:a16="http://schemas.microsoft.com/office/drawing/2014/main" val="20000"/>
                    </a:ext>
                  </a:extLst>
                </a:gridCol>
                <a:gridCol w="5069880">
                  <a:extLst>
                    <a:ext uri="{9D8B030D-6E8A-4147-A177-3AD203B41FA5}">
                      <a16:colId xmlns:a16="http://schemas.microsoft.com/office/drawing/2014/main" val="20001"/>
                    </a:ext>
                  </a:extLst>
                </a:gridCol>
              </a:tblGrid>
              <a:tr h="288032">
                <a:tc rowSpan="4">
                  <a:txBody>
                    <a:bodyPr/>
                    <a:lstStyle/>
                    <a:p>
                      <a:pPr marL="100013" marR="0" lvl="0" indent="-100013" algn="l" defTabSz="914400" rtl="0" eaLnBrk="1" fontAlgn="base" latinLnBrk="0" hangingPunct="1">
                        <a:lnSpc>
                          <a:spcPct val="80000"/>
                        </a:lnSpc>
                        <a:spcBef>
                          <a:spcPct val="30000"/>
                        </a:spcBef>
                        <a:spcAft>
                          <a:spcPct val="0"/>
                        </a:spcAft>
                        <a:buClrTx/>
                        <a:buSzTx/>
                        <a:buFontTx/>
                        <a:buNone/>
                        <a:tabLst/>
                      </a:pPr>
                      <a:r>
                        <a:rPr kumimoji="1" lang="en-US" altLang="ja-JP" sz="2400" b="0" i="0" u="none" strike="noStrike" cap="none" normalizeH="0" baseline="0" dirty="0">
                          <a:ln>
                            <a:noFill/>
                          </a:ln>
                          <a:solidFill>
                            <a:schemeClr val="tx1"/>
                          </a:solidFill>
                          <a:effectLst/>
                          <a:latin typeface="HGPｺﾞｼｯｸM" panose="020B0600000000000000" pitchFamily="50" charset="-128"/>
                          <a:ea typeface="HGPｺﾞｼｯｸM" panose="020B0600000000000000" pitchFamily="50" charset="-128"/>
                        </a:rPr>
                        <a:t> </a:t>
                      </a:r>
                      <a:r>
                        <a:rPr kumimoji="1" lang="ja-JP" altLang="en-US" sz="2400" b="0" i="0" u="none" strike="noStrike" cap="none" normalizeH="0" baseline="0" dirty="0">
                          <a:ln>
                            <a:noFill/>
                          </a:ln>
                          <a:solidFill>
                            <a:schemeClr val="tx1"/>
                          </a:solidFill>
                          <a:effectLst/>
                          <a:latin typeface="HGPｺﾞｼｯｸM" panose="020B0600000000000000" pitchFamily="50" charset="-128"/>
                          <a:ea typeface="HGPｺﾞｼｯｸM" panose="020B0600000000000000" pitchFamily="50" charset="-128"/>
                        </a:rPr>
                        <a:t>要件定義概論</a:t>
                      </a: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noFill/>
                  </a:tcPr>
                </a:tc>
                <a:tc>
                  <a:txBody>
                    <a:bodyPr/>
                    <a:lstStyle/>
                    <a:p>
                      <a:pPr marL="177800" indent="0"/>
                      <a:r>
                        <a:rPr kumimoji="1" lang="ja-JP" altLang="en-US" sz="2400" b="0" dirty="0">
                          <a:latin typeface="HGPｺﾞｼｯｸM" panose="020B0600000000000000" pitchFamily="50" charset="-128"/>
                          <a:ea typeface="HGPｺﾞｼｯｸM" panose="020B0600000000000000" pitchFamily="50" charset="-128"/>
                        </a:rPr>
                        <a:t>１．要件とは？</a:t>
                      </a: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88032">
                <a:tc vMerge="1">
                  <a:txBody>
                    <a:bodyPr/>
                    <a:lstStyle/>
                    <a:p>
                      <a:endParaRPr kumimoji="1" lang="ja-JP" altLang="en-US"/>
                    </a:p>
                  </a:txBody>
                  <a:tcPr/>
                </a:tc>
                <a:tc>
                  <a:txBody>
                    <a:bodyPr/>
                    <a:lstStyle/>
                    <a:p>
                      <a:pPr marL="177800" indent="0"/>
                      <a:r>
                        <a:rPr kumimoji="1" lang="ja-JP" altLang="en-US" sz="2400" b="0" dirty="0">
                          <a:latin typeface="HGPｺﾞｼｯｸM" panose="020B0600000000000000" pitchFamily="50" charset="-128"/>
                          <a:ea typeface="HGPｺﾞｼｯｸM" panose="020B0600000000000000" pitchFamily="50" charset="-128"/>
                        </a:rPr>
                        <a:t>２．要件定義で何が起こっているか？</a:t>
                      </a: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solidFill>
                      <a:schemeClr val="accent4">
                        <a:lumMod val="40000"/>
                        <a:lumOff val="60000"/>
                      </a:schemeClr>
                    </a:solidFill>
                  </a:tcPr>
                </a:tc>
                <a:extLst>
                  <a:ext uri="{0D108BD9-81ED-4DB2-BD59-A6C34878D82A}">
                    <a16:rowId xmlns:a16="http://schemas.microsoft.com/office/drawing/2014/main" val="10001"/>
                  </a:ext>
                </a:extLst>
              </a:tr>
              <a:tr h="288032">
                <a:tc vMerge="1">
                  <a:txBody>
                    <a:bodyPr/>
                    <a:lstStyle/>
                    <a:p>
                      <a:endParaRPr kumimoji="1" lang="ja-JP" altLang="en-US"/>
                    </a:p>
                  </a:txBody>
                  <a:tcPr/>
                </a:tc>
                <a:tc>
                  <a:txBody>
                    <a:bodyPr/>
                    <a:lstStyle/>
                    <a:p>
                      <a:pPr marL="177800" indent="0"/>
                      <a:r>
                        <a:rPr kumimoji="1" lang="ja-JP" altLang="en-US" sz="2400" b="0" dirty="0">
                          <a:latin typeface="HGPｺﾞｼｯｸM" panose="020B0600000000000000" pitchFamily="50" charset="-128"/>
                          <a:ea typeface="HGPｺﾞｼｯｸM" panose="020B0600000000000000" pitchFamily="50" charset="-128"/>
                        </a:rPr>
                        <a:t>３．要件定義の概念プロセス、成果物</a:t>
                      </a: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288032">
                <a:tc vMerge="1">
                  <a:txBody>
                    <a:bodyPr/>
                    <a:lstStyle/>
                    <a:p>
                      <a:pPr marL="100013" marR="0" lvl="0" indent="-100013" algn="l" defTabSz="914400" rtl="0" eaLnBrk="1" fontAlgn="base" latinLnBrk="0" hangingPunct="1">
                        <a:lnSpc>
                          <a:spcPct val="80000"/>
                        </a:lnSpc>
                        <a:spcBef>
                          <a:spcPct val="30000"/>
                        </a:spcBef>
                        <a:spcAft>
                          <a:spcPct val="0"/>
                        </a:spcAft>
                        <a:buClrTx/>
                        <a:buSzTx/>
                        <a:buFontTx/>
                        <a:buNone/>
                        <a:tabLst/>
                      </a:pPr>
                      <a:endParaRPr kumimoji="1" lang="ja-JP" altLang="en-US" sz="2400" b="0" i="0" u="none" strike="noStrike" cap="none" normalizeH="0" baseline="0" dirty="0">
                        <a:ln>
                          <a:noFill/>
                        </a:ln>
                        <a:solidFill>
                          <a:schemeClr val="tx1"/>
                        </a:solidFill>
                        <a:effectLst/>
                        <a:latin typeface="HGPｺﾞｼｯｸM" panose="020B0600000000000000" pitchFamily="50" charset="-128"/>
                        <a:ea typeface="HGPｺﾞｼｯｸM" panose="020B0600000000000000" pitchFamily="50" charset="-128"/>
                      </a:endParaRP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noFill/>
                  </a:tcPr>
                </a:tc>
                <a:tc>
                  <a:txBody>
                    <a:bodyPr/>
                    <a:lstStyle/>
                    <a:p>
                      <a:pPr marL="177800" indent="0"/>
                      <a:r>
                        <a:rPr kumimoji="1" lang="ja-JP" altLang="en-US" sz="2400" b="0" dirty="0">
                          <a:latin typeface="HGPｺﾞｼｯｸM" panose="020B0600000000000000" pitchFamily="50" charset="-128"/>
                          <a:ea typeface="HGPｺﾞｼｯｸM" panose="020B0600000000000000" pitchFamily="50" charset="-128"/>
                        </a:rPr>
                        <a:t>４．要件定義の基礎知識</a:t>
                      </a:r>
                    </a:p>
                  </a:txBody>
                  <a:tcPr marL="0" marR="0" marT="0" marB="0" anchor="ctr" horzOverflow="overflow">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96236165"/>
      </p:ext>
    </p:extLst>
  </p:cSld>
  <p:clrMapOvr>
    <a:masterClrMapping/>
  </p:clrMapOvr>
</p:sld>
</file>

<file path=ppt/theme/theme1.xml><?xml version="1.0" encoding="utf-8"?>
<a:theme xmlns:a="http://schemas.openxmlformats.org/drawingml/2006/main" name="表紙">
  <a:themeElements>
    <a:clrScheme name="ユーザー定義 1">
      <a:dk1>
        <a:srgbClr val="201815"/>
      </a:dk1>
      <a:lt1>
        <a:srgbClr val="FFFFFF"/>
      </a:lt1>
      <a:dk2>
        <a:srgbClr val="47C3D3"/>
      </a:dk2>
      <a:lt2>
        <a:srgbClr val="5F6062"/>
      </a:lt2>
      <a:accent1>
        <a:srgbClr val="D74C77"/>
      </a:accent1>
      <a:accent2>
        <a:srgbClr val="8B7CBA"/>
      </a:accent2>
      <a:accent3>
        <a:srgbClr val="3E96D2"/>
      </a:accent3>
      <a:accent4>
        <a:srgbClr val="00A79D"/>
      </a:accent4>
      <a:accent5>
        <a:srgbClr val="ADD361"/>
      </a:accent5>
      <a:accent6>
        <a:srgbClr val="E8AD5F"/>
      </a:accent6>
      <a:hlink>
        <a:srgbClr val="0070C0"/>
      </a:hlink>
      <a:folHlink>
        <a:srgbClr val="FFFF00"/>
      </a:folHlink>
    </a:clrScheme>
    <a:fontScheme name="ユーザー定義 2">
      <a:majorFont>
        <a:latin typeface="Gill Sans MT"/>
        <a:ea typeface="A-OTF 新ゴ Pro R"/>
        <a:cs typeface=""/>
      </a:majorFont>
      <a:minorFont>
        <a:latin typeface="Consolas"/>
        <a:ea typeface="HGｺﾞｼｯｸ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本文">
  <a:themeElements>
    <a:clrScheme name="ユーザー定義 2">
      <a:dk1>
        <a:srgbClr val="201815"/>
      </a:dk1>
      <a:lt1>
        <a:srgbClr val="FFFFFF"/>
      </a:lt1>
      <a:dk2>
        <a:srgbClr val="47C3D3"/>
      </a:dk2>
      <a:lt2>
        <a:srgbClr val="B3B3B3"/>
      </a:lt2>
      <a:accent1>
        <a:srgbClr val="5F6062"/>
      </a:accent1>
      <a:accent2>
        <a:srgbClr val="D74C77"/>
      </a:accent2>
      <a:accent3>
        <a:srgbClr val="8B7CBA"/>
      </a:accent3>
      <a:accent4>
        <a:srgbClr val="3E96D2"/>
      </a:accent4>
      <a:accent5>
        <a:srgbClr val="32A79D"/>
      </a:accent5>
      <a:accent6>
        <a:srgbClr val="ADD361"/>
      </a:accent6>
      <a:hlink>
        <a:srgbClr val="0070C0"/>
      </a:hlink>
      <a:folHlink>
        <a:srgbClr val="EBDE5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4716</Words>
  <Application>Microsoft Office PowerPoint</Application>
  <PresentationFormat>画面に合わせる (4:3)</PresentationFormat>
  <Paragraphs>725</Paragraphs>
  <Slides>38</Slides>
  <Notes>7</Notes>
  <HiddenSlides>0</HiddenSlides>
  <MMClips>0</MMClips>
  <ScaleCrop>false</ScaleCrop>
  <HeadingPairs>
    <vt:vector size="6" baseType="variant">
      <vt:variant>
        <vt:lpstr>使用されているフォント</vt:lpstr>
      </vt:variant>
      <vt:variant>
        <vt:i4>8</vt:i4>
      </vt:variant>
      <vt:variant>
        <vt:lpstr>テーマ</vt:lpstr>
      </vt:variant>
      <vt:variant>
        <vt:i4>2</vt:i4>
      </vt:variant>
      <vt:variant>
        <vt:lpstr>スライド タイトル</vt:lpstr>
      </vt:variant>
      <vt:variant>
        <vt:i4>38</vt:i4>
      </vt:variant>
    </vt:vector>
  </HeadingPairs>
  <TitlesOfParts>
    <vt:vector size="48" baseType="lpstr">
      <vt:lpstr>HGPｺﾞｼｯｸE</vt:lpstr>
      <vt:lpstr>HGPｺﾞｼｯｸM</vt:lpstr>
      <vt:lpstr>HGP創英角ｺﾞｼｯｸUB</vt:lpstr>
      <vt:lpstr>ＭＳ ゴシック</vt:lpstr>
      <vt:lpstr>メイリオ</vt:lpstr>
      <vt:lpstr>Arial</vt:lpstr>
      <vt:lpstr>Calibri</vt:lpstr>
      <vt:lpstr>Wingdings</vt:lpstr>
      <vt:lpstr>表紙</vt:lpstr>
      <vt:lpstr>本文</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2018-05-17T01:54:22Z</dcterms:created>
  <dcterms:modified xsi:type="dcterms:W3CDTF">2020-09-10T06:45:12Z</dcterms:modified>
</cp:coreProperties>
</file>

<file path=docProps/thumbnail.jpeg>
</file>